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73" r:id="rId7"/>
    <p:sldId id="263" r:id="rId8"/>
    <p:sldId id="264" r:id="rId9"/>
    <p:sldId id="265" r:id="rId10"/>
    <p:sldId id="266" r:id="rId11"/>
    <p:sldId id="267" r:id="rId12"/>
    <p:sldId id="268" r:id="rId13"/>
    <p:sldId id="270" r:id="rId14"/>
    <p:sldId id="271"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1" autoAdjust="0"/>
    <p:restoredTop sz="94599" autoAdjust="0"/>
  </p:normalViewPr>
  <p:slideViewPr>
    <p:cSldViewPr>
      <p:cViewPr varScale="1">
        <p:scale>
          <a:sx n="77" d="100"/>
          <a:sy n="77" d="100"/>
        </p:scale>
        <p:origin x="-1680" y="-90"/>
      </p:cViewPr>
      <p:guideLst>
        <p:guide orient="horz" pos="2160"/>
        <p:guide pos="2880"/>
      </p:guideLst>
    </p:cSldViewPr>
  </p:slideViewPr>
  <p:outlineViewPr>
    <p:cViewPr>
      <p:scale>
        <a:sx n="33" d="100"/>
        <a:sy n="33" d="100"/>
      </p:scale>
      <p:origin x="24" y="654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C4677B78-EA4B-46B2-A3FB-0EE20F0C07F7}" type="datetimeFigureOut">
              <a:rPr lang="fr-FR" smtClean="0"/>
              <a:pPr/>
              <a:t>13/02/2021</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EC97DFD1-8A97-4248-8434-15B2EF14A77D}"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4677B78-EA4B-46B2-A3FB-0EE20F0C07F7}" type="datetimeFigureOut">
              <a:rPr lang="fr-FR" smtClean="0"/>
              <a:pPr/>
              <a:t>13/02/2021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97DFD1-8A97-4248-8434-15B2EF14A77D}" type="slidenum">
              <a:rPr lang="fr-FR" smtClean="0"/>
              <a:pPr/>
              <a:t>‹N°›</a:t>
            </a:fld>
            <a:endParaRPr lang="fr-FR"/>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4677B78-EA4B-46B2-A3FB-0EE20F0C07F7}" type="datetimeFigureOut">
              <a:rPr lang="fr-FR" smtClean="0"/>
              <a:pPr/>
              <a:t>13/02/2021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97DFD1-8A97-4248-8434-15B2EF14A77D}" type="slidenum">
              <a:rPr lang="fr-FR" smtClean="0"/>
              <a:pPr/>
              <a:t>‹N°›</a:t>
            </a:fld>
            <a:endParaRPr lang="fr-FR"/>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4677B78-EA4B-46B2-A3FB-0EE20F0C07F7}" type="datetimeFigureOut">
              <a:rPr lang="fr-FR" smtClean="0"/>
              <a:pPr/>
              <a:t>13/02/2021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97DFD1-8A97-4248-8434-15B2EF14A77D}" type="slidenum">
              <a:rPr lang="fr-FR" smtClean="0"/>
              <a:pPr/>
              <a:t>‹N°›</a:t>
            </a:fld>
            <a:endParaRPr lang="fr-FR"/>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C4677B78-EA4B-46B2-A3FB-0EE20F0C07F7}" type="datetimeFigureOut">
              <a:rPr lang="fr-FR" smtClean="0"/>
              <a:pPr/>
              <a:t>13/02/2021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C97DFD1-8A97-4248-8434-15B2EF14A77D}"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4677B78-EA4B-46B2-A3FB-0EE20F0C07F7}" type="datetimeFigureOut">
              <a:rPr lang="fr-FR" smtClean="0"/>
              <a:pPr/>
              <a:t>13/02/2021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C97DFD1-8A97-4248-8434-15B2EF14A77D}" type="slidenum">
              <a:rPr lang="fr-FR" smtClean="0"/>
              <a:pPr/>
              <a:t>‹N°›</a:t>
            </a:fld>
            <a:endParaRPr lang="fr-FR"/>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C4677B78-EA4B-46B2-A3FB-0EE20F0C07F7}" type="datetimeFigureOut">
              <a:rPr lang="fr-FR" smtClean="0"/>
              <a:pPr/>
              <a:t>13/02/2021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C97DFD1-8A97-4248-8434-15B2EF14A77D}" type="slidenum">
              <a:rPr lang="fr-FR" smtClean="0"/>
              <a:pPr/>
              <a:t>‹N°›</a:t>
            </a:fld>
            <a:endParaRPr lang="fr-FR"/>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C4677B78-EA4B-46B2-A3FB-0EE20F0C07F7}" type="datetimeFigureOut">
              <a:rPr lang="fr-FR" smtClean="0"/>
              <a:pPr/>
              <a:t>13/02/2021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C97DFD1-8A97-4248-8434-15B2EF14A77D}" type="slidenum">
              <a:rPr lang="fr-FR" smtClean="0"/>
              <a:pPr/>
              <a:t>‹N°›</a:t>
            </a:fld>
            <a:endParaRPr lang="fr-FR"/>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4677B78-EA4B-46B2-A3FB-0EE20F0C07F7}" type="datetimeFigureOut">
              <a:rPr lang="fr-FR" smtClean="0"/>
              <a:pPr/>
              <a:t>13/02/2021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C97DFD1-8A97-4248-8434-15B2EF14A77D}" type="slidenum">
              <a:rPr lang="fr-FR" smtClean="0"/>
              <a:pPr/>
              <a:t>‹N°›</a:t>
            </a:fld>
            <a:endParaRPr lang="fr-FR"/>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4677B78-EA4B-46B2-A3FB-0EE20F0C07F7}" type="datetimeFigureOut">
              <a:rPr lang="fr-FR" smtClean="0"/>
              <a:pPr/>
              <a:t>13/02/2021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C97DFD1-8A97-4248-8434-15B2EF14A77D}" type="slidenum">
              <a:rPr lang="fr-FR" smtClean="0"/>
              <a:pPr/>
              <a:t>‹N°›</a:t>
            </a:fld>
            <a:endParaRPr lang="fr-FR"/>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4677B78-EA4B-46B2-A3FB-0EE20F0C07F7}" type="datetimeFigureOut">
              <a:rPr lang="fr-FR" smtClean="0"/>
              <a:pPr/>
              <a:t>13/02/2021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EC97DFD1-8A97-4248-8434-15B2EF14A77D}"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4677B78-EA4B-46B2-A3FB-0EE20F0C07F7}" type="datetimeFigureOut">
              <a:rPr lang="fr-FR" smtClean="0"/>
              <a:pPr/>
              <a:t>13/02/2021</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C97DFD1-8A97-4248-8434-15B2EF14A77D}"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edg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1214422"/>
            <a:ext cx="7772400" cy="1470025"/>
          </a:xfrm>
        </p:spPr>
        <p:txBody>
          <a:bodyPr/>
          <a:lstStyle/>
          <a:p>
            <a:r>
              <a:rPr lang="ar-DZ" dirty="0" smtClean="0">
                <a:latin typeface="Sakkal Majalla" pitchFamily="2" charset="-78"/>
                <a:cs typeface="Sakkal Majalla" pitchFamily="2" charset="-78"/>
              </a:rPr>
              <a:t>قياس الجودة من منظور الزبائن </a:t>
            </a:r>
            <a:endParaRPr lang="fr-FR" dirty="0">
              <a:latin typeface="Sakkal Majalla" pitchFamily="2" charset="-78"/>
              <a:cs typeface="Sakkal Majalla" pitchFamily="2" charset="-78"/>
            </a:endParaRPr>
          </a:p>
        </p:txBody>
      </p:sp>
      <p:sp>
        <p:nvSpPr>
          <p:cNvPr id="3" name="Sous-titre 2"/>
          <p:cNvSpPr>
            <a:spLocks noGrp="1"/>
          </p:cNvSpPr>
          <p:nvPr>
            <p:ph type="subTitle" idx="1"/>
          </p:nvPr>
        </p:nvSpPr>
        <p:spPr>
          <a:xfrm>
            <a:off x="1357290" y="3000372"/>
            <a:ext cx="6400800" cy="3214710"/>
          </a:xfrm>
        </p:spPr>
        <p:txBody>
          <a:bodyPr>
            <a:normAutofit lnSpcReduction="10000"/>
          </a:bodyPr>
          <a:lstStyle/>
          <a:p>
            <a:pPr algn="r">
              <a:lnSpc>
                <a:spcPct val="150000"/>
              </a:lnSpc>
            </a:pPr>
            <a:r>
              <a:rPr lang="ar-DZ" dirty="0" smtClean="0">
                <a:latin typeface="Sakkal Majalla" pitchFamily="2" charset="-78"/>
                <a:cs typeface="Sakkal Majalla" pitchFamily="2" charset="-78"/>
              </a:rPr>
              <a:t>أولا/ مقياس عدد الشكاوى</a:t>
            </a:r>
          </a:p>
          <a:p>
            <a:pPr algn="r" rtl="1">
              <a:lnSpc>
                <a:spcPct val="150000"/>
              </a:lnSpc>
            </a:pPr>
            <a:r>
              <a:rPr lang="ar-DZ" dirty="0" smtClean="0">
                <a:latin typeface="Sakkal Majalla" pitchFamily="2" charset="-78"/>
                <a:cs typeface="Sakkal Majalla" pitchFamily="2" charset="-78"/>
              </a:rPr>
              <a:t>ثانيا/ مقياس الرضا</a:t>
            </a:r>
          </a:p>
          <a:p>
            <a:pPr algn="r" rtl="1">
              <a:lnSpc>
                <a:spcPct val="150000"/>
              </a:lnSpc>
            </a:pPr>
            <a:r>
              <a:rPr lang="ar-DZ" dirty="0" smtClean="0">
                <a:latin typeface="Sakkal Majalla" pitchFamily="2" charset="-78"/>
                <a:cs typeface="Sakkal Majalla" pitchFamily="2" charset="-78"/>
              </a:rPr>
              <a:t>ثالثا/ مقياس الفجوة</a:t>
            </a:r>
          </a:p>
          <a:p>
            <a:pPr algn="r" rtl="1">
              <a:lnSpc>
                <a:spcPct val="150000"/>
              </a:lnSpc>
            </a:pPr>
            <a:r>
              <a:rPr lang="ar-DZ" dirty="0" smtClean="0">
                <a:latin typeface="Sakkal Majalla" pitchFamily="2" charset="-78"/>
                <a:cs typeface="Sakkal Majalla" pitchFamily="2" charset="-78"/>
              </a:rPr>
              <a:t>رابعا/ مقياس الأداء الفعلي</a:t>
            </a:r>
          </a:p>
          <a:p>
            <a:pPr algn="r" rtl="1">
              <a:lnSpc>
                <a:spcPct val="150000"/>
              </a:lnSpc>
            </a:pPr>
            <a:r>
              <a:rPr lang="ar-DZ" dirty="0" smtClean="0">
                <a:latin typeface="Sakkal Majalla" pitchFamily="2" charset="-78"/>
                <a:cs typeface="Sakkal Majalla" pitchFamily="2" charset="-78"/>
              </a:rPr>
              <a:t>خامسا/ مقياس القيمة</a:t>
            </a:r>
          </a:p>
          <a:p>
            <a:pPr algn="r" rtl="1">
              <a:lnSpc>
                <a:spcPct val="150000"/>
              </a:lnSpc>
            </a:pPr>
            <a:endParaRPr lang="fr-FR"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lstStyle/>
          <a:p>
            <a:pPr algn="ctr" rtl="1"/>
            <a:r>
              <a:rPr lang="ar-DZ" dirty="0" smtClean="0">
                <a:latin typeface="Sakkal Majalla" pitchFamily="2" charset="-78"/>
                <a:cs typeface="Sakkal Majalla" pitchFamily="2" charset="-78"/>
              </a:rPr>
              <a:t>ثالثا/ مقياس الفجوة</a:t>
            </a:r>
            <a:endParaRPr lang="fr-FR"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a:bodyPr>
          <a:lstStyle/>
          <a:p>
            <a:pPr algn="just" rtl="1">
              <a:lnSpc>
                <a:spcPct val="160000"/>
              </a:lnSpc>
            </a:pPr>
            <a:r>
              <a:rPr lang="ar-DZ" b="1" dirty="0" smtClean="0">
                <a:solidFill>
                  <a:schemeClr val="accent2">
                    <a:lumMod val="75000"/>
                  </a:schemeClr>
                </a:solidFill>
                <a:latin typeface="Sakkal Majalla" pitchFamily="2" charset="-78"/>
                <a:cs typeface="Sakkal Majalla" pitchFamily="2" charset="-78"/>
              </a:rPr>
              <a:t>الفجوة الرابعة: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تنتج عن الاختلاف بين الخدمة المقدمة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بين ما يروج لها .</a:t>
            </a:r>
          </a:p>
          <a:p>
            <a:pPr algn="just" rtl="1">
              <a:lnSpc>
                <a:spcPct val="160000"/>
              </a:lnSpc>
            </a:pPr>
            <a:r>
              <a:rPr lang="ar-DZ" b="1" dirty="0" smtClean="0">
                <a:solidFill>
                  <a:schemeClr val="accent2">
                    <a:lumMod val="75000"/>
                  </a:schemeClr>
                </a:solidFill>
                <a:latin typeface="Sakkal Majalla" pitchFamily="2" charset="-78"/>
                <a:cs typeface="Sakkal Majalla" pitchFamily="2" charset="-78"/>
              </a:rPr>
              <a:t>نتيجة القياس: </a:t>
            </a:r>
            <a:r>
              <a:rPr lang="ar-DZ" dirty="0" smtClean="0">
                <a:latin typeface="Sakkal Majalla" pitchFamily="2" charset="-78"/>
                <a:cs typeface="Sakkal Majalla" pitchFamily="2" charset="-78"/>
              </a:rPr>
              <a:t>في حالة وجود فجوة سلبية فإن هذا يشير إلى إلى خلل في المصداقية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الثقة في المؤسسة الخدمية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العكس </a:t>
            </a:r>
            <a:r>
              <a:rPr lang="ar-DZ" dirty="0" smtClean="0">
                <a:latin typeface="Sakkal Majalla" pitchFamily="2" charset="-78"/>
                <a:cs typeface="Sakkal Majalla" pitchFamily="2" charset="-78"/>
              </a:rPr>
              <a:t>صحيح.</a:t>
            </a:r>
            <a:endParaRPr lang="ar-DZ" dirty="0" smtClean="0">
              <a:latin typeface="Sakkal Majalla" pitchFamily="2" charset="-78"/>
              <a:cs typeface="Sakkal Majalla" pitchFamily="2" charset="-78"/>
            </a:endParaRPr>
          </a:p>
          <a:p>
            <a:pPr algn="just" rtl="1">
              <a:lnSpc>
                <a:spcPct val="160000"/>
              </a:lnSpc>
            </a:pPr>
            <a:r>
              <a:rPr lang="ar-DZ" b="1" dirty="0" smtClean="0">
                <a:solidFill>
                  <a:schemeClr val="accent2">
                    <a:lumMod val="75000"/>
                  </a:schemeClr>
                </a:solidFill>
                <a:latin typeface="Sakkal Majalla" pitchFamily="2" charset="-78"/>
                <a:cs typeface="Sakkal Majalla" pitchFamily="2" charset="-78"/>
              </a:rPr>
              <a:t>الفجوة الخامسة: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تمثل الفرق بين الخدمة المدركة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الخدمة الفعلية.</a:t>
            </a:r>
          </a:p>
          <a:p>
            <a:pPr algn="just" rtl="1">
              <a:lnSpc>
                <a:spcPct val="160000"/>
              </a:lnSpc>
            </a:pPr>
            <a:r>
              <a:rPr lang="ar-DZ" b="1" dirty="0" smtClean="0">
                <a:solidFill>
                  <a:schemeClr val="accent2">
                    <a:lumMod val="75000"/>
                  </a:schemeClr>
                </a:solidFill>
                <a:latin typeface="Sakkal Majalla" pitchFamily="2" charset="-78"/>
                <a:cs typeface="Sakkal Majalla" pitchFamily="2" charset="-78"/>
              </a:rPr>
              <a:t>نتيجة القياس: </a:t>
            </a:r>
            <a:r>
              <a:rPr lang="ar-DZ" dirty="0" smtClean="0">
                <a:latin typeface="Sakkal Majalla" pitchFamily="2" charset="-78"/>
                <a:cs typeface="Sakkal Majalla" pitchFamily="2" charset="-78"/>
              </a:rPr>
              <a:t>في حالة وجود فجوة سلبية فإن هذا يؤدي إلى عدم رضا الزبائن،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بالتالي التذمر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الشكوى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تكوين انطباعات سيئة عن المؤسسة الخدمية.</a:t>
            </a:r>
            <a:endParaRPr lang="fr-FR"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lstStyle/>
          <a:p>
            <a:pPr algn="ctr" rtl="1"/>
            <a:r>
              <a:rPr lang="ar-DZ" dirty="0" smtClean="0">
                <a:latin typeface="Sakkal Majalla" pitchFamily="2" charset="-78"/>
                <a:cs typeface="Sakkal Majalla" pitchFamily="2" charset="-78"/>
              </a:rPr>
              <a:t>ثالثا/ مقياس الفجوة</a:t>
            </a:r>
            <a:endParaRPr lang="fr-FR"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fontScale="92500" lnSpcReduction="10000"/>
          </a:bodyPr>
          <a:lstStyle/>
          <a:p>
            <a:pPr algn="just" rtl="1">
              <a:buFont typeface="Wingdings" pitchFamily="2" charset="2"/>
              <a:buChar char="v"/>
            </a:pPr>
            <a:r>
              <a:rPr lang="ar-DZ" sz="3800" b="1" dirty="0" smtClean="0">
                <a:solidFill>
                  <a:schemeClr val="accent2">
                    <a:lumMod val="75000"/>
                  </a:schemeClr>
                </a:solidFill>
                <a:latin typeface="Sakkal Majalla" pitchFamily="2" charset="-78"/>
                <a:cs typeface="Sakkal Majalla" pitchFamily="2" charset="-78"/>
              </a:rPr>
              <a:t>أساليب معالجة الفجوات:</a:t>
            </a:r>
          </a:p>
          <a:p>
            <a:pPr marL="0" indent="0" algn="just" rtl="1">
              <a:lnSpc>
                <a:spcPct val="160000"/>
              </a:lnSpc>
            </a:pPr>
            <a:r>
              <a:rPr lang="ar-DZ" dirty="0" smtClean="0">
                <a:latin typeface="Sakkal Majalla" pitchFamily="2" charset="-78"/>
                <a:cs typeface="Sakkal Majalla" pitchFamily="2" charset="-78"/>
              </a:rPr>
              <a:t>معرفة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إدراك المحددات الرئيسية للجودة.</a:t>
            </a:r>
          </a:p>
          <a:p>
            <a:pPr marL="0" indent="0" algn="just" rtl="1">
              <a:lnSpc>
                <a:spcPct val="160000"/>
              </a:lnSpc>
            </a:pPr>
            <a:r>
              <a:rPr lang="ar-DZ" dirty="0" smtClean="0">
                <a:latin typeface="Sakkal Majalla" pitchFamily="2" charset="-78"/>
                <a:cs typeface="Sakkal Majalla" pitchFamily="2" charset="-78"/>
              </a:rPr>
              <a:t>صياغة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تثبيت معايير الجودة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تلقينها للعاملين.</a:t>
            </a:r>
          </a:p>
          <a:p>
            <a:pPr marL="0" indent="0" algn="just" rtl="1">
              <a:lnSpc>
                <a:spcPct val="160000"/>
              </a:lnSpc>
            </a:pPr>
            <a:r>
              <a:rPr lang="ar-DZ" dirty="0" smtClean="0">
                <a:latin typeface="Sakkal Majalla" pitchFamily="2" charset="-78"/>
                <a:cs typeface="Sakkal Majalla" pitchFamily="2" charset="-78"/>
              </a:rPr>
              <a:t>تحديد معايير للأداء تفوق الحد الأدنى المتعارف عليه على مستوى صناعة الخدمة.</a:t>
            </a:r>
          </a:p>
          <a:p>
            <a:pPr marL="0" indent="0" algn="just" rtl="1">
              <a:lnSpc>
                <a:spcPct val="160000"/>
              </a:lnSpc>
            </a:pPr>
            <a:r>
              <a:rPr lang="ar-DZ" dirty="0" smtClean="0">
                <a:latin typeface="Sakkal Majalla" pitchFamily="2" charset="-78"/>
                <a:cs typeface="Sakkal Majalla" pitchFamily="2" charset="-78"/>
              </a:rPr>
              <a:t>عرض ضمانات محددة لأداء الخدمة.</a:t>
            </a:r>
          </a:p>
          <a:p>
            <a:pPr marL="0" indent="0" algn="just" rtl="1">
              <a:lnSpc>
                <a:spcPct val="160000"/>
              </a:lnSpc>
            </a:pPr>
            <a:r>
              <a:rPr lang="ar-DZ" dirty="0" smtClean="0">
                <a:latin typeface="Sakkal Majalla" pitchFamily="2" charset="-78"/>
                <a:cs typeface="Sakkal Majalla" pitchFamily="2" charset="-78"/>
              </a:rPr>
              <a:t>العلاقات التفاعلية بين مفهوم الخدمة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الزبون.</a:t>
            </a:r>
          </a:p>
          <a:p>
            <a:pPr marL="0" indent="0" algn="just" rtl="1">
              <a:lnSpc>
                <a:spcPct val="160000"/>
              </a:lnSpc>
            </a:pPr>
            <a:r>
              <a:rPr lang="ar-DZ" dirty="0" smtClean="0">
                <a:latin typeface="Sakkal Majalla" pitchFamily="2" charset="-78"/>
                <a:cs typeface="Sakkal Majalla" pitchFamily="2" charset="-78"/>
              </a:rPr>
              <a:t>تحقيق التميز في الخدمة.</a:t>
            </a:r>
            <a:endParaRPr lang="fr-FR"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lstStyle/>
          <a:p>
            <a:pPr algn="ctr" rtl="1"/>
            <a:r>
              <a:rPr lang="ar-DZ" dirty="0" smtClean="0">
                <a:latin typeface="Sakkal Majalla" pitchFamily="2" charset="-78"/>
                <a:cs typeface="Sakkal Majalla" pitchFamily="2" charset="-78"/>
              </a:rPr>
              <a:t>ثالثا/ مقياس الفجوة</a:t>
            </a:r>
            <a:endParaRPr lang="fr-FR"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lnSpcReduction="10000"/>
          </a:bodyPr>
          <a:lstStyle/>
          <a:p>
            <a:pPr algn="just" rtl="1">
              <a:lnSpc>
                <a:spcPct val="150000"/>
              </a:lnSpc>
              <a:buFont typeface="Wingdings" pitchFamily="2" charset="2"/>
              <a:buChar char="v"/>
            </a:pPr>
            <a:r>
              <a:rPr lang="ar-DZ" b="1" dirty="0" smtClean="0">
                <a:solidFill>
                  <a:schemeClr val="accent2">
                    <a:lumMod val="75000"/>
                  </a:schemeClr>
                </a:solidFill>
                <a:latin typeface="Sakkal Majalla" pitchFamily="2" charset="-78"/>
                <a:cs typeface="Sakkal Majalla" pitchFamily="2" charset="-78"/>
              </a:rPr>
              <a:t>الدلالات العملية لاستخدام مقياس الفجوات:</a:t>
            </a:r>
          </a:p>
          <a:p>
            <a:pPr marL="0" indent="0" algn="just" rtl="1">
              <a:lnSpc>
                <a:spcPct val="150000"/>
              </a:lnSpc>
            </a:pPr>
            <a:r>
              <a:rPr lang="ar-DZ" dirty="0" smtClean="0">
                <a:latin typeface="Sakkal Majalla" pitchFamily="2" charset="-78"/>
                <a:cs typeface="Sakkal Majalla" pitchFamily="2" charset="-78"/>
              </a:rPr>
              <a:t>مدى قدرة المؤسسة أو عجزها عن فهم احتياجات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رغبات الزبائن.</a:t>
            </a:r>
          </a:p>
          <a:p>
            <a:pPr marL="0" indent="0" algn="just" rtl="1">
              <a:lnSpc>
                <a:spcPct val="150000"/>
              </a:lnSpc>
            </a:pPr>
            <a:r>
              <a:rPr lang="ar-DZ" dirty="0" smtClean="0">
                <a:latin typeface="Sakkal Majalla" pitchFamily="2" charset="-78"/>
                <a:cs typeface="Sakkal Majalla" pitchFamily="2" charset="-78"/>
              </a:rPr>
              <a:t>مدى فاعلية المؤسسة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كفاءة الموارد التنظيمية في منظمة الخدمة.</a:t>
            </a:r>
          </a:p>
          <a:p>
            <a:pPr marL="0" indent="0" algn="just" rtl="1">
              <a:lnSpc>
                <a:spcPct val="150000"/>
              </a:lnSpc>
            </a:pPr>
            <a:r>
              <a:rPr lang="ar-DZ" dirty="0" smtClean="0">
                <a:latin typeface="Sakkal Majalla" pitchFamily="2" charset="-78"/>
                <a:cs typeface="Sakkal Majalla" pitchFamily="2" charset="-78"/>
              </a:rPr>
              <a:t>مستوى أداء العاملين في المؤسسة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a:t>
            </a:r>
            <a:r>
              <a:rPr lang="ar-DZ" dirty="0" err="1" smtClean="0">
                <a:latin typeface="Sakkal Majalla" pitchFamily="2" charset="-78"/>
                <a:cs typeface="Sakkal Majalla" pitchFamily="2" charset="-78"/>
              </a:rPr>
              <a:t>دافعيتهم</a:t>
            </a:r>
            <a:r>
              <a:rPr lang="ar-DZ" dirty="0" smtClean="0">
                <a:latin typeface="Sakkal Majalla" pitchFamily="2" charset="-78"/>
                <a:cs typeface="Sakkal Majalla" pitchFamily="2" charset="-78"/>
              </a:rPr>
              <a:t> نحو تقديم الخدمة للزبائن بمستوى الجودة المحدد من جانب الإدارة.</a:t>
            </a:r>
          </a:p>
          <a:p>
            <a:pPr marL="0" indent="0" algn="just" rtl="1">
              <a:lnSpc>
                <a:spcPct val="150000"/>
              </a:lnSpc>
            </a:pPr>
            <a:r>
              <a:rPr lang="ar-DZ" dirty="0" smtClean="0">
                <a:latin typeface="Sakkal Majalla" pitchFamily="2" charset="-78"/>
                <a:cs typeface="Sakkal Majalla" pitchFamily="2" charset="-78"/>
              </a:rPr>
              <a:t>مدى المصداقية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الثقة في مؤسسة الخدمة.</a:t>
            </a:r>
          </a:p>
          <a:p>
            <a:pPr marL="0" indent="0" algn="just" rtl="1">
              <a:lnSpc>
                <a:spcPct val="150000"/>
              </a:lnSpc>
            </a:pPr>
            <a:r>
              <a:rPr lang="ar-DZ" dirty="0" smtClean="0">
                <a:latin typeface="Sakkal Majalla" pitchFamily="2" charset="-78"/>
                <a:cs typeface="Sakkal Majalla" pitchFamily="2" charset="-78"/>
              </a:rPr>
              <a:t>مستوى رضا أو عدم رضا الزبائن عن الخدمة.  </a:t>
            </a:r>
            <a:endParaRPr lang="fr-FR"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357166"/>
            <a:ext cx="8229600" cy="1143000"/>
          </a:xfrm>
        </p:spPr>
        <p:txBody>
          <a:bodyPr/>
          <a:lstStyle/>
          <a:p>
            <a:pPr algn="ctr" rtl="1"/>
            <a:r>
              <a:rPr lang="ar-DZ" dirty="0" smtClean="0">
                <a:latin typeface="Sakkal Majalla" pitchFamily="2" charset="-78"/>
                <a:cs typeface="Sakkal Majalla" pitchFamily="2" charset="-78"/>
              </a:rPr>
              <a:t>رابعا/ مقياس الأداء الفعلي</a:t>
            </a:r>
            <a:endParaRPr lang="fr-FR" dirty="0">
              <a:latin typeface="Sakkal Majalla" pitchFamily="2" charset="-78"/>
              <a:cs typeface="Sakkal Majalla" pitchFamily="2" charset="-78"/>
            </a:endParaRPr>
          </a:p>
        </p:txBody>
      </p:sp>
      <p:sp>
        <p:nvSpPr>
          <p:cNvPr id="3" name="Espace réservé du contenu 2"/>
          <p:cNvSpPr>
            <a:spLocks noGrp="1"/>
          </p:cNvSpPr>
          <p:nvPr>
            <p:ph idx="1"/>
          </p:nvPr>
        </p:nvSpPr>
        <p:spPr>
          <a:xfrm>
            <a:off x="428596" y="1285860"/>
            <a:ext cx="8229600" cy="5286412"/>
          </a:xfrm>
        </p:spPr>
        <p:txBody>
          <a:bodyPr>
            <a:normAutofit/>
          </a:bodyPr>
          <a:lstStyle/>
          <a:p>
            <a:pPr marL="0" indent="0" algn="just" rtl="1">
              <a:lnSpc>
                <a:spcPct val="170000"/>
              </a:lnSpc>
            </a:pPr>
            <a:r>
              <a:rPr lang="ar-DZ" sz="2400" b="1" dirty="0" smtClean="0">
                <a:latin typeface="Sakkal Majalla" pitchFamily="2" charset="-78"/>
                <a:cs typeface="Sakkal Majalla" pitchFamily="2" charset="-78"/>
              </a:rPr>
              <a:t>توصل كل من (</a:t>
            </a:r>
            <a:r>
              <a:rPr lang="fr-FR" sz="2400" b="1" dirty="0" err="1" smtClean="0">
                <a:latin typeface="Sakkal Majalla" pitchFamily="2" charset="-78"/>
                <a:cs typeface="Sakkal Majalla" pitchFamily="2" charset="-78"/>
              </a:rPr>
              <a:t>Gronin</a:t>
            </a:r>
            <a:r>
              <a:rPr lang="fr-FR" sz="2400" b="1" dirty="0" smtClean="0">
                <a:latin typeface="Sakkal Majalla" pitchFamily="2" charset="-78"/>
                <a:cs typeface="Sakkal Majalla" pitchFamily="2" charset="-78"/>
              </a:rPr>
              <a:t> and Taylor</a:t>
            </a:r>
            <a:r>
              <a:rPr lang="ar-DZ" sz="2400" b="1" dirty="0" smtClean="0">
                <a:latin typeface="Sakkal Majalla" pitchFamily="2" charset="-78"/>
                <a:cs typeface="Sakkal Majalla" pitchFamily="2" charset="-78"/>
              </a:rPr>
              <a:t>) إلى هذا المقياس الذي يركز على الأداء الفعلي للخدمة المقدمة باعتبار أن جودة الخدمة يمكن الحكم عليها مباشرة من خلال اتجاهات الزبائن. و يمكن التعبير عن ذلك بالمعادلة التالية: </a:t>
            </a:r>
            <a:r>
              <a:rPr lang="fr-FR" sz="2400" b="1" dirty="0" smtClean="0">
                <a:latin typeface="Sakkal Majalla" pitchFamily="2" charset="-78"/>
                <a:cs typeface="Sakkal Majalla" pitchFamily="2" charset="-78"/>
              </a:rPr>
              <a:t>             </a:t>
            </a:r>
            <a:r>
              <a:rPr lang="ar-DZ" sz="2400" b="1" dirty="0" smtClean="0">
                <a:solidFill>
                  <a:schemeClr val="accent2">
                    <a:lumMod val="75000"/>
                  </a:schemeClr>
                </a:solidFill>
                <a:latin typeface="Sakkal Majalla" pitchFamily="2" charset="-78"/>
                <a:cs typeface="Sakkal Majalla" pitchFamily="2" charset="-78"/>
              </a:rPr>
              <a:t>جودة الخدمة </a:t>
            </a:r>
            <a:r>
              <a:rPr lang="en-US" sz="2400" b="1" dirty="0" smtClean="0">
                <a:solidFill>
                  <a:schemeClr val="accent2">
                    <a:lumMod val="75000"/>
                  </a:schemeClr>
                </a:solidFill>
                <a:latin typeface="Sakkal Majalla" pitchFamily="2" charset="-78"/>
                <a:cs typeface="Sakkal Majalla" pitchFamily="2" charset="-78"/>
              </a:rPr>
              <a:t>=	</a:t>
            </a:r>
            <a:r>
              <a:rPr lang="ar-DZ" sz="2400" b="1" dirty="0" smtClean="0">
                <a:solidFill>
                  <a:schemeClr val="accent2">
                    <a:lumMod val="75000"/>
                  </a:schemeClr>
                </a:solidFill>
                <a:latin typeface="Sakkal Majalla" pitchFamily="2" charset="-78"/>
                <a:cs typeface="Sakkal Majalla" pitchFamily="2" charset="-78"/>
              </a:rPr>
              <a:t>الأداء الفعلي</a:t>
            </a:r>
          </a:p>
          <a:p>
            <a:pPr marL="0" indent="0" algn="just" rtl="1">
              <a:lnSpc>
                <a:spcPct val="170000"/>
              </a:lnSpc>
            </a:pPr>
            <a:r>
              <a:rPr lang="ar-DZ" sz="2400" b="1" dirty="0" smtClean="0">
                <a:latin typeface="Sakkal Majalla" pitchFamily="2" charset="-78"/>
                <a:cs typeface="Sakkal Majalla" pitchFamily="2" charset="-78"/>
              </a:rPr>
              <a:t>لم يختلف هذا المقياس عن سابقه في الأبعاد المستخدمة، </a:t>
            </a:r>
            <a:r>
              <a:rPr lang="ar-DZ" sz="2400" b="1" dirty="0" smtClean="0">
                <a:latin typeface="Sakkal Majalla" pitchFamily="2" charset="-78"/>
                <a:cs typeface="Sakkal Majalla" pitchFamily="2" charset="-78"/>
              </a:rPr>
              <a:t>فهو أيضا يركز على مظاهر جودة الخدمة من الجوانب ملموسة، الاعتمادية، الاستجابة، الأمان </a:t>
            </a:r>
            <a:r>
              <a:rPr lang="ar-DZ" sz="2400" b="1" dirty="0" err="1" smtClean="0">
                <a:latin typeface="Sakkal Majalla" pitchFamily="2" charset="-78"/>
                <a:cs typeface="Sakkal Majalla" pitchFamily="2" charset="-78"/>
              </a:rPr>
              <a:t>و</a:t>
            </a:r>
            <a:r>
              <a:rPr lang="ar-DZ" sz="2400" b="1" dirty="0" smtClean="0">
                <a:latin typeface="Sakkal Majalla" pitchFamily="2" charset="-78"/>
                <a:cs typeface="Sakkal Majalla" pitchFamily="2" charset="-78"/>
              </a:rPr>
              <a:t> اللباقة. </a:t>
            </a:r>
            <a:r>
              <a:rPr lang="ar-DZ" sz="2400" b="1" dirty="0" smtClean="0">
                <a:latin typeface="Sakkal Majalla" pitchFamily="2" charset="-78"/>
                <a:cs typeface="Sakkal Majalla" pitchFamily="2" charset="-78"/>
              </a:rPr>
              <a:t> </a:t>
            </a:r>
          </a:p>
          <a:p>
            <a:pPr marL="0" indent="0" algn="just" rtl="1">
              <a:lnSpc>
                <a:spcPct val="170000"/>
              </a:lnSpc>
            </a:pPr>
            <a:r>
              <a:rPr lang="ar-DZ" sz="2400" b="1" dirty="0" smtClean="0">
                <a:latin typeface="Sakkal Majalla" pitchFamily="2" charset="-78"/>
                <a:cs typeface="Sakkal Majalla" pitchFamily="2" charset="-78"/>
              </a:rPr>
              <a:t>يتميز عن سابقه بالسهولة </a:t>
            </a:r>
            <a:r>
              <a:rPr lang="ar-DZ" sz="2400" b="1" dirty="0" err="1" smtClean="0">
                <a:latin typeface="Sakkal Majalla" pitchFamily="2" charset="-78"/>
                <a:cs typeface="Sakkal Majalla" pitchFamily="2" charset="-78"/>
              </a:rPr>
              <a:t>و</a:t>
            </a:r>
            <a:r>
              <a:rPr lang="ar-DZ" sz="2400" b="1" dirty="0" smtClean="0">
                <a:latin typeface="Sakkal Majalla" pitchFamily="2" charset="-78"/>
                <a:cs typeface="Sakkal Majalla" pitchFamily="2" charset="-78"/>
              </a:rPr>
              <a:t> البساطة </a:t>
            </a:r>
            <a:r>
              <a:rPr lang="ar-DZ" sz="2400" b="1" dirty="0" err="1" smtClean="0">
                <a:latin typeface="Sakkal Majalla" pitchFamily="2" charset="-78"/>
                <a:cs typeface="Sakkal Majalla" pitchFamily="2" charset="-78"/>
              </a:rPr>
              <a:t>و</a:t>
            </a:r>
            <a:r>
              <a:rPr lang="ar-DZ" sz="2400" b="1" dirty="0" smtClean="0">
                <a:latin typeface="Sakkal Majalla" pitchFamily="2" charset="-78"/>
                <a:cs typeface="Sakkal Majalla" pitchFamily="2" charset="-78"/>
              </a:rPr>
              <a:t> كذلك زيادة درجة المصداقية والواقعية.</a:t>
            </a:r>
          </a:p>
          <a:p>
            <a:pPr marL="0" indent="0" algn="just" rtl="1">
              <a:lnSpc>
                <a:spcPct val="170000"/>
              </a:lnSpc>
            </a:pPr>
            <a:r>
              <a:rPr lang="ar-DZ" sz="2400" b="1" dirty="0" smtClean="0">
                <a:latin typeface="Sakkal Majalla" pitchFamily="2" charset="-78"/>
                <a:cs typeface="Sakkal Majalla" pitchFamily="2" charset="-78"/>
              </a:rPr>
              <a:t>من مساوئه عجزه عن مساعدة الإدارة في الكشف عن مجالات القوة </a:t>
            </a:r>
            <a:r>
              <a:rPr lang="ar-DZ" sz="2400" b="1" dirty="0" err="1" smtClean="0">
                <a:latin typeface="Sakkal Majalla" pitchFamily="2" charset="-78"/>
                <a:cs typeface="Sakkal Majalla" pitchFamily="2" charset="-78"/>
              </a:rPr>
              <a:t>و</a:t>
            </a:r>
            <a:r>
              <a:rPr lang="ar-DZ" sz="2400" b="1" dirty="0" smtClean="0">
                <a:latin typeface="Sakkal Majalla" pitchFamily="2" charset="-78"/>
                <a:cs typeface="Sakkal Majalla" pitchFamily="2" charset="-78"/>
              </a:rPr>
              <a:t> الضعف في الخدمة المقدمة </a:t>
            </a:r>
            <a:r>
              <a:rPr lang="ar-DZ" sz="2400" b="1" dirty="0" err="1" smtClean="0">
                <a:latin typeface="Sakkal Majalla" pitchFamily="2" charset="-78"/>
                <a:cs typeface="Sakkal Majalla" pitchFamily="2" charset="-78"/>
              </a:rPr>
              <a:t>و</a:t>
            </a:r>
            <a:r>
              <a:rPr lang="ar-DZ" sz="2400" b="1" dirty="0" smtClean="0">
                <a:latin typeface="Sakkal Majalla" pitchFamily="2" charset="-78"/>
                <a:cs typeface="Sakkal Majalla" pitchFamily="2" charset="-78"/>
              </a:rPr>
              <a:t> التي تتعلق بجوانب متعددة </a:t>
            </a:r>
            <a:r>
              <a:rPr lang="ar-DZ" sz="2400" b="1" dirty="0" err="1" smtClean="0">
                <a:latin typeface="Sakkal Majalla" pitchFamily="2" charset="-78"/>
                <a:cs typeface="Sakkal Majalla" pitchFamily="2" charset="-78"/>
              </a:rPr>
              <a:t>و</a:t>
            </a:r>
            <a:r>
              <a:rPr lang="ar-DZ" sz="2400" b="1" dirty="0" smtClean="0">
                <a:latin typeface="Sakkal Majalla" pitchFamily="2" charset="-78"/>
                <a:cs typeface="Sakkal Majalla" pitchFamily="2" charset="-78"/>
              </a:rPr>
              <a:t> ليس فقط </a:t>
            </a:r>
            <a:r>
              <a:rPr lang="ar-DZ" sz="2400" b="1" dirty="0" err="1" smtClean="0">
                <a:latin typeface="Sakkal Majalla" pitchFamily="2" charset="-78"/>
                <a:cs typeface="Sakkal Majalla" pitchFamily="2" charset="-78"/>
              </a:rPr>
              <a:t>ادراكات</a:t>
            </a:r>
            <a:r>
              <a:rPr lang="ar-DZ" sz="2400" b="1" dirty="0" smtClean="0">
                <a:latin typeface="Sakkal Majalla" pitchFamily="2" charset="-78"/>
                <a:cs typeface="Sakkal Majalla" pitchFamily="2" charset="-78"/>
              </a:rPr>
              <a:t> الزبون.</a:t>
            </a:r>
          </a:p>
          <a:p>
            <a:pPr algn="just" rtl="1">
              <a:buNone/>
            </a:pPr>
            <a:endParaRPr lang="fr-FR" sz="2400"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dirty="0" smtClean="0">
                <a:latin typeface="Sakkal Majalla" pitchFamily="2" charset="-78"/>
                <a:cs typeface="Sakkal Majalla" pitchFamily="2" charset="-78"/>
              </a:rPr>
              <a:t>خامسا/مقياس القيمة</a:t>
            </a:r>
            <a:endParaRPr lang="fr-FR"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lnSpcReduction="10000"/>
          </a:bodyPr>
          <a:lstStyle/>
          <a:p>
            <a:pPr marL="0" indent="0" algn="just" rtl="1">
              <a:lnSpc>
                <a:spcPct val="150000"/>
              </a:lnSpc>
            </a:pPr>
            <a:r>
              <a:rPr lang="ar-DZ" dirty="0" smtClean="0">
                <a:latin typeface="Sakkal Majalla" pitchFamily="2" charset="-78"/>
                <a:cs typeface="Sakkal Majalla" pitchFamily="2" charset="-78"/>
              </a:rPr>
              <a:t>تقوم الفكرة الأساسية لهذا المقياس على أن القيمة التي تقدمها مؤسسة الخدمة للزبائن تعتمد على المنفعة الخاصة </a:t>
            </a:r>
            <a:r>
              <a:rPr lang="ar-DZ" dirty="0" smtClean="0">
                <a:latin typeface="Sakkal Majalla" pitchFamily="2" charset="-78"/>
                <a:cs typeface="Sakkal Majalla" pitchFamily="2" charset="-78"/>
              </a:rPr>
              <a:t>بالخدمات المدركة من جانب الزبون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تكلفة الحصول عليها. </a:t>
            </a:r>
            <a:r>
              <a:rPr lang="ar-DZ" b="1" dirty="0" smtClean="0">
                <a:solidFill>
                  <a:schemeClr val="accent2">
                    <a:lumMod val="75000"/>
                  </a:schemeClr>
                </a:solidFill>
                <a:latin typeface="Sakkal Majalla" pitchFamily="2" charset="-78"/>
                <a:cs typeface="Sakkal Majalla" pitchFamily="2" charset="-78"/>
              </a:rPr>
              <a:t>فالعلاقة بين المنفعة </a:t>
            </a:r>
            <a:r>
              <a:rPr lang="ar-DZ" b="1" dirty="0" err="1" smtClean="0">
                <a:solidFill>
                  <a:schemeClr val="accent2">
                    <a:lumMod val="75000"/>
                  </a:schemeClr>
                </a:solidFill>
                <a:latin typeface="Sakkal Majalla" pitchFamily="2" charset="-78"/>
                <a:cs typeface="Sakkal Majalla" pitchFamily="2" charset="-78"/>
              </a:rPr>
              <a:t>و</a:t>
            </a:r>
            <a:r>
              <a:rPr lang="ar-DZ" b="1" dirty="0" smtClean="0">
                <a:solidFill>
                  <a:schemeClr val="accent2">
                    <a:lumMod val="75000"/>
                  </a:schemeClr>
                </a:solidFill>
                <a:latin typeface="Sakkal Majalla" pitchFamily="2" charset="-78"/>
                <a:cs typeface="Sakkal Majalla" pitchFamily="2" charset="-78"/>
              </a:rPr>
              <a:t> السعر هي التي تحدد القيمة.</a:t>
            </a:r>
          </a:p>
          <a:p>
            <a:pPr marL="0" indent="0" algn="just" rtl="1">
              <a:lnSpc>
                <a:spcPct val="150000"/>
              </a:lnSpc>
            </a:pPr>
            <a:r>
              <a:rPr lang="ar-DZ" dirty="0" smtClean="0">
                <a:latin typeface="Sakkal Majalla" pitchFamily="2" charset="-78"/>
                <a:cs typeface="Sakkal Majalla" pitchFamily="2" charset="-78"/>
              </a:rPr>
              <a:t>كلما </a:t>
            </a:r>
            <a:r>
              <a:rPr lang="ar-DZ" dirty="0" smtClean="0">
                <a:solidFill>
                  <a:schemeClr val="accent2">
                    <a:lumMod val="75000"/>
                  </a:schemeClr>
                </a:solidFill>
                <a:latin typeface="Sakkal Majalla" pitchFamily="2" charset="-78"/>
                <a:cs typeface="Sakkal Majalla" pitchFamily="2" charset="-78"/>
              </a:rPr>
              <a:t>زادت</a:t>
            </a:r>
            <a:r>
              <a:rPr lang="ar-DZ" dirty="0" smtClean="0">
                <a:latin typeface="Sakkal Majalla" pitchFamily="2" charset="-78"/>
                <a:cs typeface="Sakkal Majalla" pitchFamily="2" charset="-78"/>
              </a:rPr>
              <a:t> مستويات </a:t>
            </a:r>
            <a:r>
              <a:rPr lang="ar-DZ" b="1" dirty="0" smtClean="0">
                <a:solidFill>
                  <a:schemeClr val="accent2">
                    <a:lumMod val="75000"/>
                  </a:schemeClr>
                </a:solidFill>
                <a:latin typeface="Sakkal Majalla" pitchFamily="2" charset="-78"/>
                <a:cs typeface="Sakkal Majalla" pitchFamily="2" charset="-78"/>
              </a:rPr>
              <a:t>المنفعة</a:t>
            </a:r>
            <a:r>
              <a:rPr lang="ar-DZ" dirty="0" smtClean="0">
                <a:latin typeface="Sakkal Majalla" pitchFamily="2" charset="-78"/>
                <a:cs typeface="Sakkal Majalla" pitchFamily="2" charset="-78"/>
              </a:rPr>
              <a:t> الخاصة بالخدمات المدركة كلما</a:t>
            </a:r>
            <a:r>
              <a:rPr lang="ar-DZ" b="1" dirty="0" smtClean="0">
                <a:latin typeface="Sakkal Majalla" pitchFamily="2" charset="-78"/>
                <a:cs typeface="Sakkal Majalla" pitchFamily="2" charset="-78"/>
              </a:rPr>
              <a:t> </a:t>
            </a:r>
            <a:r>
              <a:rPr lang="ar-DZ" b="1" dirty="0" smtClean="0">
                <a:solidFill>
                  <a:schemeClr val="accent2">
                    <a:lumMod val="75000"/>
                  </a:schemeClr>
                </a:solidFill>
                <a:latin typeface="Sakkal Majalla" pitchFamily="2" charset="-78"/>
                <a:cs typeface="Sakkal Majalla" pitchFamily="2" charset="-78"/>
              </a:rPr>
              <a:t>زادت القيمة</a:t>
            </a:r>
            <a:r>
              <a:rPr lang="ar-DZ" dirty="0" smtClean="0">
                <a:latin typeface="Sakkal Majalla" pitchFamily="2" charset="-78"/>
                <a:cs typeface="Sakkal Majalla" pitchFamily="2" charset="-78"/>
              </a:rPr>
              <a:t> المقدمة للزبائن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كلما </a:t>
            </a:r>
            <a:r>
              <a:rPr lang="ar-DZ" b="1" dirty="0" smtClean="0">
                <a:solidFill>
                  <a:schemeClr val="accent2">
                    <a:lumMod val="75000"/>
                  </a:schemeClr>
                </a:solidFill>
                <a:latin typeface="Sakkal Majalla" pitchFamily="2" charset="-78"/>
                <a:cs typeface="Sakkal Majalla" pitchFamily="2" charset="-78"/>
              </a:rPr>
              <a:t>زاد</a:t>
            </a:r>
            <a:r>
              <a:rPr lang="ar-DZ" dirty="0" smtClean="0">
                <a:latin typeface="Sakkal Majalla" pitchFamily="2" charset="-78"/>
                <a:cs typeface="Sakkal Majalla" pitchFamily="2" charset="-78"/>
              </a:rPr>
              <a:t> إقبالهم عليها.</a:t>
            </a:r>
          </a:p>
          <a:p>
            <a:pPr marL="0" indent="0" algn="just" rtl="1">
              <a:lnSpc>
                <a:spcPct val="150000"/>
              </a:lnSpc>
            </a:pPr>
            <a:r>
              <a:rPr lang="ar-DZ" dirty="0" smtClean="0">
                <a:latin typeface="Sakkal Majalla" pitchFamily="2" charset="-78"/>
                <a:cs typeface="Sakkal Majalla" pitchFamily="2" charset="-78"/>
              </a:rPr>
              <a:t>إن هذا المقياس يدفع المؤسسة إلى بذل </a:t>
            </a:r>
            <a:r>
              <a:rPr lang="ar-DZ" dirty="0" err="1" smtClean="0">
                <a:latin typeface="Sakkal Majalla" pitchFamily="2" charset="-78"/>
                <a:cs typeface="Sakkal Majalla" pitchFamily="2" charset="-78"/>
              </a:rPr>
              <a:t>مجهودات</a:t>
            </a:r>
            <a:r>
              <a:rPr lang="ar-DZ" dirty="0" smtClean="0">
                <a:latin typeface="Sakkal Majalla" pitchFamily="2" charset="-78"/>
                <a:cs typeface="Sakkal Majalla" pitchFamily="2" charset="-78"/>
              </a:rPr>
              <a:t> كبيرة لزيادة المنفعة المدركة لخدماتها من خلال التركيز على تقديم خدمة متميزة بأقل تكلفة </a:t>
            </a:r>
            <a:endParaRPr lang="fr-FR"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85728"/>
            <a:ext cx="8229600" cy="1143000"/>
          </a:xfrm>
        </p:spPr>
        <p:txBody>
          <a:bodyPr/>
          <a:lstStyle/>
          <a:p>
            <a:pPr algn="ctr"/>
            <a:r>
              <a:rPr lang="ar-DZ" dirty="0" smtClean="0"/>
              <a:t>مقدمة</a:t>
            </a:r>
            <a:endParaRPr lang="fr-FR" dirty="0"/>
          </a:p>
        </p:txBody>
      </p:sp>
      <p:sp>
        <p:nvSpPr>
          <p:cNvPr id="3" name="Espace réservé du contenu 2"/>
          <p:cNvSpPr>
            <a:spLocks noGrp="1"/>
          </p:cNvSpPr>
          <p:nvPr>
            <p:ph idx="1"/>
          </p:nvPr>
        </p:nvSpPr>
        <p:spPr>
          <a:xfrm>
            <a:off x="500034" y="1285860"/>
            <a:ext cx="8229600" cy="5214974"/>
          </a:xfrm>
        </p:spPr>
        <p:txBody>
          <a:bodyPr>
            <a:normAutofit lnSpcReduction="10000"/>
          </a:bodyPr>
          <a:lstStyle/>
          <a:p>
            <a:pPr marL="0" indent="363538" algn="just" rtl="1">
              <a:buNone/>
            </a:pPr>
            <a:r>
              <a:rPr lang="ar-DZ" sz="2800" dirty="0" smtClean="0">
                <a:latin typeface="Sakkal Majalla" pitchFamily="2" charset="-78"/>
                <a:cs typeface="Sakkal Majalla" pitchFamily="2" charset="-78"/>
              </a:rPr>
              <a:t>تعرضت  عملية قياس الجودة  في السنوات الأخيرة إلى الكثير من الجدل من خلال العديد من البحوث </a:t>
            </a:r>
            <a:r>
              <a:rPr lang="ar-DZ" sz="2800" dirty="0" err="1" smtClean="0">
                <a:latin typeface="Sakkal Majalla" pitchFamily="2" charset="-78"/>
                <a:cs typeface="Sakkal Majalla" pitchFamily="2" charset="-78"/>
              </a:rPr>
              <a:t>و</a:t>
            </a:r>
            <a:r>
              <a:rPr lang="ar-DZ" sz="2800" dirty="0" smtClean="0">
                <a:latin typeface="Sakkal Majalla" pitchFamily="2" charset="-78"/>
                <a:cs typeface="Sakkal Majalla" pitchFamily="2" charset="-78"/>
              </a:rPr>
              <a:t> الدراسات المتخصصة في هذا الصدد بغرض البحث عن النموذج المناسب للقياس، </a:t>
            </a:r>
            <a:r>
              <a:rPr lang="ar-DZ" sz="2800" dirty="0" err="1" smtClean="0">
                <a:latin typeface="Sakkal Majalla" pitchFamily="2" charset="-78"/>
                <a:cs typeface="Sakkal Majalla" pitchFamily="2" charset="-78"/>
              </a:rPr>
              <a:t>و</a:t>
            </a:r>
            <a:r>
              <a:rPr lang="ar-DZ" sz="2800" dirty="0" smtClean="0">
                <a:latin typeface="Sakkal Majalla" pitchFamily="2" charset="-78"/>
                <a:cs typeface="Sakkal Majalla" pitchFamily="2" charset="-78"/>
              </a:rPr>
              <a:t> قد خلص الباحثون إلى أنه لا يمكن وضع معايير ثابتة لقياس جودة الخدمة </a:t>
            </a:r>
            <a:r>
              <a:rPr lang="ar-DZ" sz="2800" dirty="0" err="1" smtClean="0">
                <a:latin typeface="Sakkal Majalla" pitchFamily="2" charset="-78"/>
                <a:cs typeface="Sakkal Majalla" pitchFamily="2" charset="-78"/>
              </a:rPr>
              <a:t>و</a:t>
            </a:r>
            <a:r>
              <a:rPr lang="ar-DZ" sz="2800" dirty="0" smtClean="0">
                <a:latin typeface="Sakkal Majalla" pitchFamily="2" charset="-78"/>
                <a:cs typeface="Sakkal Majalla" pitchFamily="2" charset="-78"/>
              </a:rPr>
              <a:t> تعميمها على جميع المنظمات الخدمية، بل هناك حاجة ماسة إلى اختيار كل قطاع خدمي للمقاييس التي تناسبه في ضوء الظروف المحيطة على أن تتضمن المقاييس تحقيق نوع من التوازن بين أهداف الزبون </a:t>
            </a:r>
            <a:r>
              <a:rPr lang="ar-DZ" sz="2800" dirty="0" err="1" smtClean="0">
                <a:latin typeface="Sakkal Majalla" pitchFamily="2" charset="-78"/>
                <a:cs typeface="Sakkal Majalla" pitchFamily="2" charset="-78"/>
              </a:rPr>
              <a:t>و</a:t>
            </a:r>
            <a:r>
              <a:rPr lang="ar-DZ" sz="2800" dirty="0" smtClean="0">
                <a:latin typeface="Sakkal Majalla" pitchFamily="2" charset="-78"/>
                <a:cs typeface="Sakkal Majalla" pitchFamily="2" charset="-78"/>
              </a:rPr>
              <a:t> مقدم الخدمة </a:t>
            </a:r>
            <a:r>
              <a:rPr lang="ar-DZ" sz="2800" dirty="0" err="1" smtClean="0">
                <a:latin typeface="Sakkal Majalla" pitchFamily="2" charset="-78"/>
                <a:cs typeface="Sakkal Majalla" pitchFamily="2" charset="-78"/>
              </a:rPr>
              <a:t>و</a:t>
            </a:r>
            <a:r>
              <a:rPr lang="ar-DZ" sz="2800" dirty="0" smtClean="0">
                <a:latin typeface="Sakkal Majalla" pitchFamily="2" charset="-78"/>
                <a:cs typeface="Sakkal Majalla" pitchFamily="2" charset="-78"/>
              </a:rPr>
              <a:t> المنظمة الخدمية.</a:t>
            </a:r>
          </a:p>
          <a:p>
            <a:pPr marL="0" indent="363538" algn="just" rtl="1">
              <a:buNone/>
            </a:pPr>
            <a:r>
              <a:rPr lang="ar-DZ" sz="2800" dirty="0" smtClean="0">
                <a:latin typeface="Sakkal Majalla" pitchFamily="2" charset="-78"/>
                <a:cs typeface="Sakkal Majalla" pitchFamily="2" charset="-78"/>
              </a:rPr>
              <a:t>و فيما يلي سنحاول استعراض أكثر المعايير استخداما في قياس جودة الخدمات وفقا للمداخل التالية:</a:t>
            </a:r>
          </a:p>
          <a:p>
            <a:pPr marL="514350" indent="-514350" algn="just" rtl="1">
              <a:buFont typeface="+mj-lt"/>
              <a:buAutoNum type="arabicPeriod"/>
            </a:pPr>
            <a:r>
              <a:rPr lang="ar-DZ" sz="2800" dirty="0" smtClean="0">
                <a:latin typeface="Sakkal Majalla" pitchFamily="2" charset="-78"/>
                <a:cs typeface="Sakkal Majalla" pitchFamily="2" charset="-78"/>
              </a:rPr>
              <a:t>قياس جودة الخدمة من منظور الزبائن</a:t>
            </a:r>
          </a:p>
          <a:p>
            <a:pPr marL="514350" indent="-514350" algn="just" rtl="1">
              <a:buFont typeface="+mj-lt"/>
              <a:buAutoNum type="arabicPeriod"/>
            </a:pPr>
            <a:r>
              <a:rPr lang="ar-DZ" sz="2800" dirty="0" smtClean="0">
                <a:latin typeface="Sakkal Majalla" pitchFamily="2" charset="-78"/>
                <a:cs typeface="Sakkal Majalla" pitchFamily="2" charset="-78"/>
              </a:rPr>
              <a:t>قياس الجودة المهنية</a:t>
            </a:r>
          </a:p>
          <a:p>
            <a:pPr marL="514350" indent="-514350" algn="just" rtl="1">
              <a:buFont typeface="+mj-lt"/>
              <a:buAutoNum type="arabicPeriod"/>
            </a:pPr>
            <a:r>
              <a:rPr lang="ar-DZ" sz="2800" dirty="0" smtClean="0">
                <a:latin typeface="Sakkal Majalla" pitchFamily="2" charset="-78"/>
                <a:cs typeface="Sakkal Majalla" pitchFamily="2" charset="-78"/>
              </a:rPr>
              <a:t>قياس الجودة من المنظور الشامل</a:t>
            </a:r>
          </a:p>
          <a:p>
            <a:pPr algn="just" rtl="1">
              <a:buNone/>
            </a:pPr>
            <a:endParaRPr lang="ar-DZ" sz="2800" dirty="0" smtClean="0">
              <a:latin typeface="Sakkal Majalla" pitchFamily="2" charset="-78"/>
              <a:cs typeface="Sakkal Majalla" pitchFamily="2" charset="-78"/>
            </a:endParaRPr>
          </a:p>
          <a:p>
            <a:pPr algn="just" rtl="1">
              <a:buNone/>
            </a:pPr>
            <a:endParaRPr lang="ar-DZ" sz="2800" dirty="0" smtClean="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dirty="0" smtClean="0"/>
              <a:t>أولا/ مقياس عدد الشكاوى</a:t>
            </a:r>
            <a:endParaRPr lang="fr-FR" dirty="0"/>
          </a:p>
        </p:txBody>
      </p:sp>
      <p:sp>
        <p:nvSpPr>
          <p:cNvPr id="3" name="Espace réservé du contenu 2"/>
          <p:cNvSpPr>
            <a:spLocks noGrp="1"/>
          </p:cNvSpPr>
          <p:nvPr>
            <p:ph idx="1"/>
          </p:nvPr>
        </p:nvSpPr>
        <p:spPr/>
        <p:txBody>
          <a:bodyPr>
            <a:normAutofit/>
          </a:bodyPr>
          <a:lstStyle/>
          <a:p>
            <a:pPr marL="0" indent="0" algn="just" rtl="1">
              <a:lnSpc>
                <a:spcPct val="150000"/>
              </a:lnSpc>
              <a:tabLst>
                <a:tab pos="271463" algn="l"/>
              </a:tabLst>
            </a:pPr>
            <a:r>
              <a:rPr lang="ar-DZ" dirty="0" smtClean="0">
                <a:latin typeface="Sakkal Majalla" pitchFamily="2" charset="-78"/>
                <a:cs typeface="Sakkal Majalla" pitchFamily="2" charset="-78"/>
              </a:rPr>
              <a:t>تمثل </a:t>
            </a:r>
            <a:r>
              <a:rPr lang="ar-DZ" b="1" dirty="0" smtClean="0">
                <a:solidFill>
                  <a:schemeClr val="accent2">
                    <a:lumMod val="75000"/>
                  </a:schemeClr>
                </a:solidFill>
                <a:latin typeface="Sakkal Majalla" pitchFamily="2" charset="-78"/>
                <a:cs typeface="Sakkal Majalla" pitchFamily="2" charset="-78"/>
              </a:rPr>
              <a:t>عدد الشكاوى التي يتقدم بها الزبائن خلال فترة زمنية معينة </a:t>
            </a:r>
            <a:r>
              <a:rPr lang="ar-DZ" dirty="0" smtClean="0">
                <a:latin typeface="Sakkal Majalla" pitchFamily="2" charset="-78"/>
                <a:cs typeface="Sakkal Majalla" pitchFamily="2" charset="-78"/>
              </a:rPr>
              <a:t>مقياسا هاما يعبر على أن الخدمات المقدمة دون المستوى أو أن ما يقدم لهم من خدمات لا يتناسب مع إدراكهم لها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المستوى الذي يرغبون في الحصول عليه.</a:t>
            </a:r>
          </a:p>
          <a:p>
            <a:pPr marL="0" indent="0" algn="just" rtl="1">
              <a:lnSpc>
                <a:spcPct val="150000"/>
              </a:lnSpc>
              <a:tabLst>
                <a:tab pos="271463" algn="l"/>
              </a:tabLst>
            </a:pPr>
            <a:r>
              <a:rPr lang="ar-DZ" dirty="0" smtClean="0">
                <a:latin typeface="Sakkal Majalla" pitchFamily="2" charset="-78"/>
                <a:cs typeface="Sakkal Majalla" pitchFamily="2" charset="-78"/>
              </a:rPr>
              <a:t> من خلال معالجة هذه الشكاوى تتمكن المؤسسة الخدمية من اتخاذ الإجراءات المناسبة </a:t>
            </a:r>
            <a:r>
              <a:rPr lang="ar-DZ" b="1" dirty="0" smtClean="0">
                <a:solidFill>
                  <a:schemeClr val="accent2">
                    <a:lumMod val="75000"/>
                  </a:schemeClr>
                </a:solidFill>
                <a:latin typeface="Sakkal Majalla" pitchFamily="2" charset="-78"/>
                <a:cs typeface="Sakkal Majalla" pitchFamily="2" charset="-78"/>
              </a:rPr>
              <a:t>لتجنب تكرار حدوث الأخطاء نفسها ومن ثم تحسين مستوى الخدمة المقدمة.</a:t>
            </a:r>
            <a:endParaRPr lang="fr-FR" b="1" dirty="0">
              <a:solidFill>
                <a:schemeClr val="accent2">
                  <a:lumMod val="75000"/>
                </a:schemeClr>
              </a:solidFill>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dirty="0" smtClean="0"/>
              <a:t>ثانيا/ مقياس الرضا</a:t>
            </a:r>
            <a:endParaRPr lang="fr-FR" dirty="0"/>
          </a:p>
        </p:txBody>
      </p:sp>
      <p:sp>
        <p:nvSpPr>
          <p:cNvPr id="3" name="Espace réservé du contenu 2"/>
          <p:cNvSpPr>
            <a:spLocks noGrp="1"/>
          </p:cNvSpPr>
          <p:nvPr>
            <p:ph idx="1"/>
          </p:nvPr>
        </p:nvSpPr>
        <p:spPr/>
        <p:txBody>
          <a:bodyPr/>
          <a:lstStyle/>
          <a:p>
            <a:pPr marL="0" indent="363538" algn="just" rtl="1">
              <a:lnSpc>
                <a:spcPct val="150000"/>
              </a:lnSpc>
              <a:buNone/>
            </a:pPr>
            <a:r>
              <a:rPr lang="ar-DZ" dirty="0" smtClean="0">
                <a:latin typeface="Sakkal Majalla" pitchFamily="2" charset="-78"/>
                <a:cs typeface="Sakkal Majalla" pitchFamily="2" charset="-78"/>
              </a:rPr>
              <a:t>و هو أكثر المقاييس استخداما لقياس اتجاهات الزبائن نحو الخدمة المقدمة بعد حصولهم عليها </a:t>
            </a:r>
            <a:r>
              <a:rPr lang="ar-DZ" b="1" dirty="0" smtClean="0">
                <a:solidFill>
                  <a:schemeClr val="accent2">
                    <a:lumMod val="75000"/>
                  </a:schemeClr>
                </a:solidFill>
                <a:latin typeface="Sakkal Majalla" pitchFamily="2" charset="-78"/>
                <a:cs typeface="Sakkal Majalla" pitchFamily="2" charset="-78"/>
              </a:rPr>
              <a:t>عن طريق توجيه الأسئلة التي تكشف طبيعة شعور الزبائن نحو الخدمة المقدمة لهم </a:t>
            </a:r>
            <a:r>
              <a:rPr lang="ar-DZ" b="1" dirty="0" err="1" smtClean="0">
                <a:solidFill>
                  <a:schemeClr val="accent2">
                    <a:lumMod val="75000"/>
                  </a:schemeClr>
                </a:solidFill>
                <a:latin typeface="Sakkal Majalla" pitchFamily="2" charset="-78"/>
                <a:cs typeface="Sakkal Majalla" pitchFamily="2" charset="-78"/>
              </a:rPr>
              <a:t>و</a:t>
            </a:r>
            <a:r>
              <a:rPr lang="ar-DZ" b="1" dirty="0" smtClean="0">
                <a:solidFill>
                  <a:schemeClr val="accent2">
                    <a:lumMod val="75000"/>
                  </a:schemeClr>
                </a:solidFill>
                <a:latin typeface="Sakkal Majalla" pitchFamily="2" charset="-78"/>
                <a:cs typeface="Sakkal Majalla" pitchFamily="2" charset="-78"/>
              </a:rPr>
              <a:t> جوانب القوة </a:t>
            </a:r>
            <a:r>
              <a:rPr lang="ar-DZ" b="1" dirty="0" err="1" smtClean="0">
                <a:solidFill>
                  <a:schemeClr val="accent2">
                    <a:lumMod val="75000"/>
                  </a:schemeClr>
                </a:solidFill>
                <a:latin typeface="Sakkal Majalla" pitchFamily="2" charset="-78"/>
                <a:cs typeface="Sakkal Majalla" pitchFamily="2" charset="-78"/>
              </a:rPr>
              <a:t>و</a:t>
            </a:r>
            <a:r>
              <a:rPr lang="ar-DZ" b="1" dirty="0" smtClean="0">
                <a:solidFill>
                  <a:schemeClr val="accent2">
                    <a:lumMod val="75000"/>
                  </a:schemeClr>
                </a:solidFill>
                <a:latin typeface="Sakkal Majalla" pitchFamily="2" charset="-78"/>
                <a:cs typeface="Sakkal Majalla" pitchFamily="2" charset="-78"/>
              </a:rPr>
              <a:t> الضعف بها</a:t>
            </a:r>
            <a:r>
              <a:rPr lang="ar-DZ" dirty="0" smtClean="0">
                <a:latin typeface="Sakkal Majalla" pitchFamily="2" charset="-78"/>
                <a:cs typeface="Sakkal Majalla" pitchFamily="2" charset="-78"/>
              </a:rPr>
              <a:t>، من خلال الإجابات تتمكن المؤسسة من تبني </a:t>
            </a:r>
            <a:r>
              <a:rPr lang="ar-DZ" b="1" dirty="0" smtClean="0">
                <a:solidFill>
                  <a:schemeClr val="accent2">
                    <a:lumMod val="75000"/>
                  </a:schemeClr>
                </a:solidFill>
                <a:latin typeface="Sakkal Majalla" pitchFamily="2" charset="-78"/>
                <a:cs typeface="Sakkal Majalla" pitchFamily="2" charset="-78"/>
              </a:rPr>
              <a:t>إستراتيجية للجودة تتلاءم مع احتياجات الزبائن </a:t>
            </a:r>
            <a:r>
              <a:rPr lang="ar-DZ" b="1" dirty="0" err="1" smtClean="0">
                <a:solidFill>
                  <a:schemeClr val="accent2">
                    <a:lumMod val="75000"/>
                  </a:schemeClr>
                </a:solidFill>
                <a:latin typeface="Sakkal Majalla" pitchFamily="2" charset="-78"/>
                <a:cs typeface="Sakkal Majalla" pitchFamily="2" charset="-78"/>
              </a:rPr>
              <a:t>و</a:t>
            </a:r>
            <a:r>
              <a:rPr lang="ar-DZ" b="1" dirty="0" smtClean="0">
                <a:solidFill>
                  <a:schemeClr val="accent2">
                    <a:lumMod val="75000"/>
                  </a:schemeClr>
                </a:solidFill>
                <a:latin typeface="Sakkal Majalla" pitchFamily="2" charset="-78"/>
                <a:cs typeface="Sakkal Majalla" pitchFamily="2" charset="-78"/>
              </a:rPr>
              <a:t> تحقق لهم الرضا نحو ما يقدم لهم من خدمات.</a:t>
            </a:r>
            <a:endParaRPr lang="fr-FR" b="1" dirty="0">
              <a:solidFill>
                <a:schemeClr val="accent2">
                  <a:lumMod val="75000"/>
                </a:schemeClr>
              </a:solidFill>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dirty="0" smtClean="0">
                <a:latin typeface="Sakkal Majalla" pitchFamily="2" charset="-78"/>
                <a:cs typeface="Sakkal Majalla" pitchFamily="2" charset="-78"/>
              </a:rPr>
              <a:t>ثالثا/ مقياس الفجوة</a:t>
            </a:r>
            <a:endParaRPr lang="fr-FR"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fontScale="92500" lnSpcReduction="10000"/>
          </a:bodyPr>
          <a:lstStyle/>
          <a:p>
            <a:pPr marL="0" indent="450850" algn="just" rtl="1">
              <a:lnSpc>
                <a:spcPct val="160000"/>
              </a:lnSpc>
              <a:buNone/>
            </a:pPr>
            <a:r>
              <a:rPr lang="ar-DZ" dirty="0" smtClean="0">
                <a:latin typeface="Sakkal Majalla" pitchFamily="2" charset="-78"/>
                <a:cs typeface="Sakkal Majalla" pitchFamily="2" charset="-78"/>
              </a:rPr>
              <a:t>يستند هذا المقياس إلى توقعات الزبائن لمستوى الخدمة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إدراكهم لمستوى أداء الخدمة فعلا،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من ثم </a:t>
            </a:r>
            <a:r>
              <a:rPr lang="ar-DZ" b="1" dirty="0" smtClean="0">
                <a:solidFill>
                  <a:schemeClr val="accent2">
                    <a:lumMod val="75000"/>
                  </a:schemeClr>
                </a:solidFill>
                <a:latin typeface="Sakkal Majalla" pitchFamily="2" charset="-78"/>
                <a:cs typeface="Sakkal Majalla" pitchFamily="2" charset="-78"/>
              </a:rPr>
              <a:t>تحديد الفجوة (أو التطابق) بين التوقعات </a:t>
            </a:r>
            <a:r>
              <a:rPr lang="ar-DZ" b="1" dirty="0" err="1" smtClean="0">
                <a:solidFill>
                  <a:schemeClr val="accent2">
                    <a:lumMod val="75000"/>
                  </a:schemeClr>
                </a:solidFill>
                <a:latin typeface="Sakkal Majalla" pitchFamily="2" charset="-78"/>
                <a:cs typeface="Sakkal Majalla" pitchFamily="2" charset="-78"/>
              </a:rPr>
              <a:t>و</a:t>
            </a:r>
            <a:r>
              <a:rPr lang="ar-DZ" b="1" dirty="0" smtClean="0">
                <a:solidFill>
                  <a:schemeClr val="accent2">
                    <a:lumMod val="75000"/>
                  </a:schemeClr>
                </a:solidFill>
                <a:latin typeface="Sakkal Majalla" pitchFamily="2" charset="-78"/>
                <a:cs typeface="Sakkal Majalla" pitchFamily="2" charset="-78"/>
              </a:rPr>
              <a:t>  </a:t>
            </a:r>
            <a:r>
              <a:rPr lang="ar-DZ" b="1" dirty="0" err="1" smtClean="0">
                <a:solidFill>
                  <a:schemeClr val="accent2">
                    <a:lumMod val="75000"/>
                  </a:schemeClr>
                </a:solidFill>
                <a:latin typeface="Sakkal Majalla" pitchFamily="2" charset="-78"/>
                <a:cs typeface="Sakkal Majalla" pitchFamily="2" charset="-78"/>
              </a:rPr>
              <a:t>الادراكات</a:t>
            </a:r>
            <a:r>
              <a:rPr lang="ar-DZ" b="1" dirty="0" smtClean="0">
                <a:solidFill>
                  <a:schemeClr val="accent2">
                    <a:lumMod val="75000"/>
                  </a:schemeClr>
                </a:solidFill>
                <a:latin typeface="Sakkal Majalla" pitchFamily="2" charset="-78"/>
                <a:cs typeface="Sakkal Majalla" pitchFamily="2" charset="-78"/>
              </a:rPr>
              <a:t>. </a:t>
            </a:r>
          </a:p>
          <a:p>
            <a:pPr marL="0" indent="450850" algn="just" rtl="1">
              <a:lnSpc>
                <a:spcPct val="160000"/>
              </a:lnSpc>
              <a:buNone/>
            </a:pPr>
            <a:r>
              <a:rPr lang="ar-DZ" dirty="0" smtClean="0">
                <a:latin typeface="Sakkal Majalla" pitchFamily="2" charset="-78"/>
                <a:cs typeface="Sakkal Majalla" pitchFamily="2" charset="-78"/>
              </a:rPr>
              <a:t>إن هذا المقياس يرتكز على مفهومين أساسيين هما:</a:t>
            </a:r>
          </a:p>
          <a:p>
            <a:pPr marL="0" indent="263525" algn="just" rtl="1">
              <a:lnSpc>
                <a:spcPct val="160000"/>
              </a:lnSpc>
              <a:tabLst>
                <a:tab pos="263525" algn="l"/>
              </a:tabLst>
            </a:pPr>
            <a:r>
              <a:rPr lang="ar-DZ" b="1" dirty="0" smtClean="0">
                <a:solidFill>
                  <a:schemeClr val="accent2">
                    <a:lumMod val="75000"/>
                  </a:schemeClr>
                </a:solidFill>
                <a:latin typeface="Sakkal Majalla" pitchFamily="2" charset="-78"/>
                <a:cs typeface="Sakkal Majalla" pitchFamily="2" charset="-78"/>
              </a:rPr>
              <a:t>توقعات الزبائن:</a:t>
            </a:r>
            <a:r>
              <a:rPr lang="ar-DZ" dirty="0" smtClean="0">
                <a:latin typeface="Sakkal Majalla" pitchFamily="2" charset="-78"/>
                <a:cs typeface="Sakkal Majalla" pitchFamily="2" charset="-78"/>
              </a:rPr>
              <a:t>و هي المعايير أو النقطة المرجعية للأداء الناتجة عن خبرات التعامل مع الخدمة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القابلة للمقارنة،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التي غالبا ما تصاغ في شكل شروط يعتقد مستهلك الخدمة أنه سيحصل عليها.</a:t>
            </a:r>
          </a:p>
          <a:p>
            <a:pPr marL="0" indent="263525" algn="just" rtl="1">
              <a:lnSpc>
                <a:spcPct val="160000"/>
              </a:lnSpc>
              <a:tabLst>
                <a:tab pos="263525" algn="l"/>
              </a:tabLst>
            </a:pPr>
            <a:r>
              <a:rPr lang="ar-DZ" b="1" dirty="0" err="1" smtClean="0">
                <a:solidFill>
                  <a:schemeClr val="accent2">
                    <a:lumMod val="75000"/>
                  </a:schemeClr>
                </a:solidFill>
                <a:latin typeface="Sakkal Majalla" pitchFamily="2" charset="-78"/>
                <a:cs typeface="Sakkal Majalla" pitchFamily="2" charset="-78"/>
              </a:rPr>
              <a:t>ادراكات</a:t>
            </a:r>
            <a:r>
              <a:rPr lang="ar-DZ" b="1" dirty="0" smtClean="0">
                <a:solidFill>
                  <a:schemeClr val="accent2">
                    <a:lumMod val="75000"/>
                  </a:schemeClr>
                </a:solidFill>
                <a:latin typeface="Sakkal Majalla" pitchFamily="2" charset="-78"/>
                <a:cs typeface="Sakkal Majalla" pitchFamily="2" charset="-78"/>
              </a:rPr>
              <a:t> الزبائن: </a:t>
            </a:r>
            <a:r>
              <a:rPr lang="ar-DZ" dirty="0" smtClean="0">
                <a:latin typeface="Sakkal Majalla" pitchFamily="2" charset="-78"/>
                <a:cs typeface="Sakkal Majalla" pitchFamily="2" charset="-78"/>
              </a:rPr>
              <a:t>هي النقطة التي يدرك بها الزبون الخدمة فعليا كما قدمت له.</a:t>
            </a:r>
            <a:endParaRPr lang="fr-FR"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lstStyle/>
          <a:p>
            <a:pPr algn="ctr" rtl="1"/>
            <a:r>
              <a:rPr lang="ar-DZ" dirty="0" smtClean="0">
                <a:latin typeface="Sakkal Majalla" pitchFamily="2" charset="-78"/>
                <a:cs typeface="Sakkal Majalla" pitchFamily="2" charset="-78"/>
              </a:rPr>
              <a:t>ثالثا/ مقياس الفجوة</a:t>
            </a:r>
            <a:endParaRPr lang="fr-FR"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a:bodyPr>
          <a:lstStyle/>
          <a:p>
            <a:pPr marL="0" indent="0" algn="just" rtl="1">
              <a:lnSpc>
                <a:spcPct val="150000"/>
              </a:lnSpc>
            </a:pPr>
            <a:r>
              <a:rPr lang="ar-DZ" dirty="0" smtClean="0">
                <a:latin typeface="Sakkal Majalla" pitchFamily="2" charset="-78"/>
                <a:cs typeface="Sakkal Majalla" pitchFamily="2" charset="-78"/>
              </a:rPr>
              <a:t>يركز هذا النموذج إضافة إلى نتائج الخدمة على عمليات تسليم الخدمة، العلاقة التفاعلية بين مقدمي الخدمة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الزبائن.</a:t>
            </a:r>
          </a:p>
          <a:p>
            <a:pPr marL="0" indent="0" algn="just" rtl="1">
              <a:lnSpc>
                <a:spcPct val="150000"/>
              </a:lnSpc>
            </a:pPr>
            <a:r>
              <a:rPr lang="ar-DZ" dirty="0" smtClean="0">
                <a:latin typeface="Sakkal Majalla" pitchFamily="2" charset="-78"/>
                <a:cs typeface="Sakkal Majalla" pitchFamily="2" charset="-78"/>
              </a:rPr>
              <a:t>يؤيد الكثير من الباحثين فكرة قياس الفجوة بين التوقعات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الإدراك الخاص بالزبائن كمحور أساسي في تقييم جودة الخدمة.</a:t>
            </a:r>
          </a:p>
          <a:p>
            <a:pPr marL="0" indent="0" algn="just" rtl="1">
              <a:lnSpc>
                <a:spcPct val="150000"/>
              </a:lnSpc>
            </a:pPr>
            <a:r>
              <a:rPr lang="ar-DZ" dirty="0" smtClean="0">
                <a:latin typeface="Sakkal Majalla" pitchFamily="2" charset="-78"/>
                <a:cs typeface="Sakkal Majalla" pitchFamily="2" charset="-78"/>
              </a:rPr>
              <a:t>يقوم هذا للنموذج على معادلة أساسية ذات طرفين هما التوقعات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a:t>
            </a:r>
            <a:r>
              <a:rPr lang="ar-DZ" dirty="0" err="1" smtClean="0">
                <a:latin typeface="Sakkal Majalla" pitchFamily="2" charset="-78"/>
                <a:cs typeface="Sakkal Majalla" pitchFamily="2" charset="-78"/>
              </a:rPr>
              <a:t>الإدراكات</a:t>
            </a:r>
            <a:r>
              <a:rPr lang="ar-DZ" dirty="0" smtClean="0">
                <a:latin typeface="Sakkal Majalla" pitchFamily="2" charset="-78"/>
                <a:cs typeface="Sakkal Majalla" pitchFamily="2" charset="-78"/>
              </a:rPr>
              <a:t>  يعبر عنها كم يلي: </a:t>
            </a:r>
            <a:r>
              <a:rPr lang="ar-DZ" b="1" dirty="0" smtClean="0">
                <a:solidFill>
                  <a:schemeClr val="accent2">
                    <a:lumMod val="75000"/>
                  </a:schemeClr>
                </a:solidFill>
                <a:latin typeface="Sakkal Majalla" pitchFamily="2" charset="-78"/>
                <a:cs typeface="Sakkal Majalla" pitchFamily="2" charset="-78"/>
              </a:rPr>
              <a:t>جودة الخدمة</a:t>
            </a:r>
            <a:r>
              <a:rPr lang="en-US" b="1" dirty="0" smtClean="0">
                <a:solidFill>
                  <a:schemeClr val="accent2">
                    <a:lumMod val="75000"/>
                  </a:schemeClr>
                </a:solidFill>
                <a:latin typeface="Sakkal Majalla" pitchFamily="2" charset="-78"/>
                <a:cs typeface="Sakkal Majalla" pitchFamily="2" charset="-78"/>
              </a:rPr>
              <a:t>= </a:t>
            </a:r>
            <a:r>
              <a:rPr lang="ar-DZ" b="1" dirty="0" smtClean="0">
                <a:solidFill>
                  <a:schemeClr val="accent2">
                    <a:lumMod val="75000"/>
                  </a:schemeClr>
                </a:solidFill>
                <a:latin typeface="Sakkal Majalla" pitchFamily="2" charset="-78"/>
                <a:cs typeface="Sakkal Majalla" pitchFamily="2" charset="-78"/>
              </a:rPr>
              <a:t> التوقعات –</a:t>
            </a:r>
            <a:r>
              <a:rPr lang="ar-DZ" b="1" dirty="0" err="1" smtClean="0">
                <a:solidFill>
                  <a:schemeClr val="accent2">
                    <a:lumMod val="75000"/>
                  </a:schemeClr>
                </a:solidFill>
                <a:latin typeface="Sakkal Majalla" pitchFamily="2" charset="-78"/>
                <a:cs typeface="Sakkal Majalla" pitchFamily="2" charset="-78"/>
              </a:rPr>
              <a:t>الادراكات</a:t>
            </a:r>
            <a:r>
              <a:rPr lang="ar-DZ" b="1" dirty="0" smtClean="0">
                <a:solidFill>
                  <a:schemeClr val="accent2">
                    <a:lumMod val="75000"/>
                  </a:schemeClr>
                </a:solidFill>
                <a:latin typeface="Sakkal Majalla" pitchFamily="2" charset="-78"/>
                <a:cs typeface="Sakkal Majalla" pitchFamily="2" charset="-78"/>
              </a:rPr>
              <a:t>.</a:t>
            </a:r>
            <a:endParaRPr lang="fr-FR" b="1" dirty="0">
              <a:solidFill>
                <a:schemeClr val="accent2">
                  <a:lumMod val="75000"/>
                </a:schemeClr>
              </a:solidFill>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lstStyle/>
          <a:p>
            <a:pPr algn="ctr" rtl="1"/>
            <a:r>
              <a:rPr lang="ar-DZ" dirty="0" smtClean="0">
                <a:latin typeface="Sakkal Majalla" pitchFamily="2" charset="-78"/>
                <a:cs typeface="Sakkal Majalla" pitchFamily="2" charset="-78"/>
              </a:rPr>
              <a:t>ثالثا/ مقياس الفجوة</a:t>
            </a:r>
            <a:endParaRPr lang="fr-FR"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a:bodyPr>
          <a:lstStyle/>
          <a:p>
            <a:pPr algn="just" rtl="1">
              <a:lnSpc>
                <a:spcPct val="150000"/>
              </a:lnSpc>
              <a:buFont typeface="Wingdings" pitchFamily="2" charset="2"/>
              <a:buChar char="v"/>
            </a:pPr>
            <a:r>
              <a:rPr lang="ar-DZ" dirty="0" smtClean="0">
                <a:latin typeface="Sakkal Majalla" pitchFamily="2" charset="-78"/>
                <a:cs typeface="Sakkal Majalla" pitchFamily="2" charset="-78"/>
              </a:rPr>
              <a:t>بالاعتماد على المعادلة السابقة الذكر استنتج الباحثون </a:t>
            </a:r>
            <a:r>
              <a:rPr lang="ar-DZ" b="1" dirty="0" smtClean="0">
                <a:solidFill>
                  <a:schemeClr val="accent2">
                    <a:lumMod val="75000"/>
                  </a:schemeClr>
                </a:solidFill>
                <a:latin typeface="Sakkal Majalla" pitchFamily="2" charset="-78"/>
                <a:cs typeface="Sakkal Majalla" pitchFamily="2" charset="-78"/>
              </a:rPr>
              <a:t>خمسة (5) فجوات هامة:</a:t>
            </a:r>
          </a:p>
          <a:p>
            <a:pPr marL="0" indent="0" algn="just" rtl="1">
              <a:lnSpc>
                <a:spcPct val="150000"/>
              </a:lnSpc>
            </a:pPr>
            <a:r>
              <a:rPr lang="ar-DZ" b="1" dirty="0" smtClean="0">
                <a:solidFill>
                  <a:schemeClr val="accent2">
                    <a:lumMod val="75000"/>
                  </a:schemeClr>
                </a:solidFill>
                <a:latin typeface="Sakkal Majalla" pitchFamily="2" charset="-78"/>
                <a:cs typeface="Sakkal Majalla" pitchFamily="2" charset="-78"/>
              </a:rPr>
              <a:t>الفجوة الأولى: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تنتج عن الاختلاف بين ما يرغبه الزبائن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ما تعتقد الإدارة أنه رغبة الزبائن.</a:t>
            </a:r>
          </a:p>
          <a:p>
            <a:pPr marL="0" indent="0" algn="just" rtl="1">
              <a:lnSpc>
                <a:spcPct val="150000"/>
              </a:lnSpc>
            </a:pPr>
            <a:r>
              <a:rPr lang="ar-DZ" b="1" dirty="0" smtClean="0">
                <a:solidFill>
                  <a:schemeClr val="accent2">
                    <a:lumMod val="75000"/>
                  </a:schemeClr>
                </a:solidFill>
                <a:latin typeface="Sakkal Majalla" pitchFamily="2" charset="-78"/>
                <a:cs typeface="Sakkal Majalla" pitchFamily="2" charset="-78"/>
              </a:rPr>
              <a:t>نتيجة القياس: </a:t>
            </a:r>
            <a:r>
              <a:rPr lang="ar-DZ" dirty="0" smtClean="0">
                <a:latin typeface="Sakkal Majalla" pitchFamily="2" charset="-78"/>
                <a:cs typeface="Sakkal Majalla" pitchFamily="2" charset="-78"/>
              </a:rPr>
              <a:t>في حالة وجود فجوة سلبية فإن هذا يشير إلى عجز الإدارة عن معرفة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تفهم احتياجات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رغبات الزبائن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العكس صحيح.</a:t>
            </a:r>
            <a:endParaRPr lang="fr-FR" dirty="0">
              <a:solidFill>
                <a:schemeClr val="accent2">
                  <a:lumMod val="75000"/>
                </a:schemeClr>
              </a:solidFill>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lstStyle/>
          <a:p>
            <a:pPr algn="ctr" rtl="1"/>
            <a:r>
              <a:rPr lang="ar-DZ" dirty="0" smtClean="0">
                <a:latin typeface="Sakkal Majalla" pitchFamily="2" charset="-78"/>
                <a:cs typeface="Sakkal Majalla" pitchFamily="2" charset="-78"/>
              </a:rPr>
              <a:t>ثالثا/ مقياس الفجوة</a:t>
            </a:r>
            <a:endParaRPr lang="fr-FR"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a:bodyPr>
          <a:lstStyle/>
          <a:p>
            <a:pPr marL="0" indent="0" algn="just" rtl="1">
              <a:lnSpc>
                <a:spcPct val="150000"/>
              </a:lnSpc>
            </a:pPr>
            <a:r>
              <a:rPr lang="ar-DZ" b="1" dirty="0" smtClean="0">
                <a:solidFill>
                  <a:schemeClr val="accent2">
                    <a:lumMod val="75000"/>
                  </a:schemeClr>
                </a:solidFill>
                <a:latin typeface="Sakkal Majalla" pitchFamily="2" charset="-78"/>
                <a:cs typeface="Sakkal Majalla" pitchFamily="2" charset="-78"/>
              </a:rPr>
              <a:t>الفجوة الثانية: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تنتج عن الاختلاف بين ما تعتقد الإدارة أنها رغبة الزبائن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ما تقدمه فعليا من خدمات.</a:t>
            </a:r>
          </a:p>
          <a:p>
            <a:pPr marL="0" indent="0" algn="just" rtl="1">
              <a:lnSpc>
                <a:spcPct val="150000"/>
              </a:lnSpc>
            </a:pPr>
            <a:r>
              <a:rPr lang="ar-DZ" b="1" dirty="0" smtClean="0">
                <a:solidFill>
                  <a:schemeClr val="accent2">
                    <a:lumMod val="75000"/>
                  </a:schemeClr>
                </a:solidFill>
                <a:latin typeface="Sakkal Majalla" pitchFamily="2" charset="-78"/>
                <a:cs typeface="Sakkal Majalla" pitchFamily="2" charset="-78"/>
              </a:rPr>
              <a:t>نتيجة القياس:</a:t>
            </a:r>
            <a:r>
              <a:rPr lang="ar-DZ" dirty="0" smtClean="0">
                <a:latin typeface="Sakkal Majalla" pitchFamily="2" charset="-78"/>
                <a:cs typeface="Sakkal Majalla" pitchFamily="2" charset="-78"/>
              </a:rPr>
              <a:t> في حالة وجود فجوة سلبية فإن هذا يعني أنه بالرغم من إدراك الإدارة لتوقعات الزبائن إلا أنها لم تتمكن من ترجمة هذه التوقعات إلى مواصفات محددة فعلية في الخدمة المقدمة،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هذا مرده إلى قيود تتعلق بموارد المؤسسة أو عدم قدرتها على تبني فلسفة الجودة في الخدمة،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العكس صحيح. </a:t>
            </a:r>
            <a:endParaRPr lang="fr-FR"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lstStyle/>
          <a:p>
            <a:pPr algn="ctr" rtl="1"/>
            <a:r>
              <a:rPr lang="ar-DZ" dirty="0" smtClean="0">
                <a:latin typeface="Sakkal Majalla" pitchFamily="2" charset="-78"/>
                <a:cs typeface="Sakkal Majalla" pitchFamily="2" charset="-78"/>
              </a:rPr>
              <a:t>ثالثا/ مقياس الفجوة</a:t>
            </a:r>
            <a:endParaRPr lang="fr-FR" dirty="0">
              <a:latin typeface="Sakkal Majalla" pitchFamily="2" charset="-78"/>
              <a:cs typeface="Sakkal Majalla" pitchFamily="2" charset="-78"/>
            </a:endParaRPr>
          </a:p>
        </p:txBody>
      </p:sp>
      <p:sp>
        <p:nvSpPr>
          <p:cNvPr id="3" name="Espace réservé du contenu 2"/>
          <p:cNvSpPr>
            <a:spLocks noGrp="1"/>
          </p:cNvSpPr>
          <p:nvPr>
            <p:ph idx="1"/>
          </p:nvPr>
        </p:nvSpPr>
        <p:spPr/>
        <p:txBody>
          <a:bodyPr>
            <a:normAutofit/>
          </a:bodyPr>
          <a:lstStyle/>
          <a:p>
            <a:pPr algn="just" rtl="1">
              <a:lnSpc>
                <a:spcPct val="150000"/>
              </a:lnSpc>
            </a:pPr>
            <a:r>
              <a:rPr lang="ar-DZ" b="1" dirty="0" smtClean="0">
                <a:solidFill>
                  <a:schemeClr val="accent2">
                    <a:lumMod val="75000"/>
                  </a:schemeClr>
                </a:solidFill>
                <a:latin typeface="Sakkal Majalla" pitchFamily="2" charset="-78"/>
                <a:cs typeface="Sakkal Majalla" pitchFamily="2" charset="-78"/>
              </a:rPr>
              <a:t>الفجوة الثالثة:</a:t>
            </a:r>
            <a:r>
              <a:rPr lang="ar-DZ" dirty="0" smtClean="0">
                <a:latin typeface="Sakkal Majalla" pitchFamily="2" charset="-78"/>
                <a:cs typeface="Sakkal Majalla" pitchFamily="2" charset="-78"/>
              </a:rPr>
              <a:t> الاختلاف بين المواصفات المحددة للجودة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بين مستوى الأداء الفعلي.</a:t>
            </a:r>
          </a:p>
          <a:p>
            <a:pPr algn="just" rtl="1">
              <a:lnSpc>
                <a:spcPct val="150000"/>
              </a:lnSpc>
            </a:pPr>
            <a:r>
              <a:rPr lang="ar-DZ" b="1" dirty="0" smtClean="0">
                <a:solidFill>
                  <a:schemeClr val="accent2">
                    <a:lumMod val="75000"/>
                  </a:schemeClr>
                </a:solidFill>
                <a:latin typeface="Sakkal Majalla" pitchFamily="2" charset="-78"/>
                <a:cs typeface="Sakkal Majalla" pitchFamily="2" charset="-78"/>
              </a:rPr>
              <a:t>نتيجة القياس: </a:t>
            </a:r>
            <a:r>
              <a:rPr lang="ar-DZ" dirty="0" smtClean="0">
                <a:latin typeface="Sakkal Majalla" pitchFamily="2" charset="-78"/>
                <a:cs typeface="Sakkal Majalla" pitchFamily="2" charset="-78"/>
              </a:rPr>
              <a:t>في حالة وجود نتيجة سلبية فإن هذا يعني أن هناك اختلافا بين مواصفات الخدمة المقدمة للزبائن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بين ما تدركه  الإدارة،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ذلك بسبب تدني مستوى الأداء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المهارات الخاصة بمقدمي الخدمة أو عدم وجود الدافعية لهم لتقديم الخدمة وفقا للمواصفات المخططة </a:t>
            </a:r>
            <a:r>
              <a:rPr lang="ar-DZ" dirty="0" err="1" smtClean="0">
                <a:latin typeface="Sakkal Majalla" pitchFamily="2" charset="-78"/>
                <a:cs typeface="Sakkal Majalla" pitchFamily="2" charset="-78"/>
              </a:rPr>
              <a:t>و</a:t>
            </a:r>
            <a:r>
              <a:rPr lang="ar-DZ" dirty="0" smtClean="0">
                <a:latin typeface="Sakkal Majalla" pitchFamily="2" charset="-78"/>
                <a:cs typeface="Sakkal Majalla" pitchFamily="2" charset="-78"/>
              </a:rPr>
              <a:t> العكس صحيح.  </a:t>
            </a:r>
            <a:endParaRPr lang="fr-FR" dirty="0">
              <a:latin typeface="Sakkal Majalla" pitchFamily="2" charset="-78"/>
              <a:cs typeface="Sakkal Majalla" pitchFamily="2"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204</TotalTime>
  <Words>981</Words>
  <Application>Microsoft Office PowerPoint</Application>
  <PresentationFormat>Affichage à l'écran (4:3)</PresentationFormat>
  <Paragraphs>65</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Débit</vt:lpstr>
      <vt:lpstr>قياس الجودة من منظور الزبائن </vt:lpstr>
      <vt:lpstr>مقدمة</vt:lpstr>
      <vt:lpstr>أولا/ مقياس عدد الشكاوى</vt:lpstr>
      <vt:lpstr>ثانيا/ مقياس الرضا</vt:lpstr>
      <vt:lpstr>ثالثا/ مقياس الفجوة</vt:lpstr>
      <vt:lpstr>ثالثا/ مقياس الفجوة</vt:lpstr>
      <vt:lpstr>ثالثا/ مقياس الفجوة</vt:lpstr>
      <vt:lpstr>ثالثا/ مقياس الفجوة</vt:lpstr>
      <vt:lpstr>ثالثا/ مقياس الفجوة</vt:lpstr>
      <vt:lpstr>ثالثا/ مقياس الفجوة</vt:lpstr>
      <vt:lpstr>ثالثا/ مقياس الفجوة</vt:lpstr>
      <vt:lpstr>ثالثا/ مقياس الفجوة</vt:lpstr>
      <vt:lpstr>رابعا/ مقياس الأداء الفعلي</vt:lpstr>
      <vt:lpstr>خامسا/مقياس القيمة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user</cp:lastModifiedBy>
  <cp:revision>40</cp:revision>
  <dcterms:created xsi:type="dcterms:W3CDTF">2021-02-12T06:53:57Z</dcterms:created>
  <dcterms:modified xsi:type="dcterms:W3CDTF">2021-02-13T12:09:04Z</dcterms:modified>
</cp:coreProperties>
</file>