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63" r:id="rId5"/>
    <p:sldId id="257" r:id="rId6"/>
    <p:sldId id="262" r:id="rId7"/>
    <p:sldId id="261" r:id="rId8"/>
    <p:sldId id="259" r:id="rId9"/>
    <p:sldId id="265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E42AD-6B14-4FFC-9182-C8B165521B77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C616C7D-5068-4E68-ABA0-0042835FBE1B}">
      <dgm:prSet phldrT="[Texte]" custT="1"/>
      <dgm:spPr/>
      <dgm:t>
        <a:bodyPr/>
        <a:lstStyle/>
        <a:p>
          <a:r>
            <a:rPr lang="ar-DZ" sz="2000" b="1" i="0" dirty="0" smtClean="0"/>
            <a:t>هو نشاط رئيسي يهدف إلى تطوير معرفة كل من العملاء الداخليين والخارجيين وإزالة المعوقات الوظيفية لزيادة الفعالية التنظيمية</a:t>
          </a:r>
          <a:endParaRPr lang="fr-FR" sz="2000" b="1" dirty="0"/>
        </a:p>
      </dgm:t>
    </dgm:pt>
    <dgm:pt modelId="{96435366-E886-4990-A6BD-BFC39F5FE0AE}" type="parTrans" cxnId="{E7E34F0D-19C6-4745-A902-50461174DE48}">
      <dgm:prSet/>
      <dgm:spPr/>
      <dgm:t>
        <a:bodyPr/>
        <a:lstStyle/>
        <a:p>
          <a:endParaRPr lang="fr-FR"/>
        </a:p>
      </dgm:t>
    </dgm:pt>
    <dgm:pt modelId="{4A3D7F62-EEA8-41E7-9218-B1828A176528}" type="sibTrans" cxnId="{E7E34F0D-19C6-4745-A902-50461174DE48}">
      <dgm:prSet/>
      <dgm:spPr/>
      <dgm:t>
        <a:bodyPr/>
        <a:lstStyle/>
        <a:p>
          <a:endParaRPr lang="fr-FR"/>
        </a:p>
      </dgm:t>
    </dgm:pt>
    <dgm:pt modelId="{8AD0D4D4-54D6-440A-97BB-1953FEE299F5}">
      <dgm:prSet phldrT="[Texte]" custT="1"/>
      <dgm:spPr/>
      <dgm:t>
        <a:bodyPr/>
        <a:lstStyle/>
        <a:p>
          <a:r>
            <a:rPr lang="ar-DZ" sz="2000" b="1" i="0" dirty="0" smtClean="0"/>
            <a:t>كما تم تعريف التسويق الداخلي بأنه "الجهود التي تستهدف التعرف على حاجات ورغبات العاملين وتحقيق رضائهم عما يقومون بأدائه من وظائف وأنشطة.</a:t>
          </a:r>
          <a:endParaRPr lang="fr-FR" sz="2000" b="1" dirty="0"/>
        </a:p>
      </dgm:t>
    </dgm:pt>
    <dgm:pt modelId="{F70086E9-3560-4FBE-8190-4B4C85AEE3C6}" type="parTrans" cxnId="{BDFCD15B-1B49-46C0-9FB0-F8F11F20A86E}">
      <dgm:prSet/>
      <dgm:spPr/>
      <dgm:t>
        <a:bodyPr/>
        <a:lstStyle/>
        <a:p>
          <a:endParaRPr lang="fr-FR"/>
        </a:p>
      </dgm:t>
    </dgm:pt>
    <dgm:pt modelId="{BDEE33E9-BC54-4DAB-AA77-0E6D2512C863}" type="sibTrans" cxnId="{BDFCD15B-1B49-46C0-9FB0-F8F11F20A86E}">
      <dgm:prSet/>
      <dgm:spPr/>
      <dgm:t>
        <a:bodyPr/>
        <a:lstStyle/>
        <a:p>
          <a:endParaRPr lang="fr-FR"/>
        </a:p>
      </dgm:t>
    </dgm:pt>
    <dgm:pt modelId="{7228C1D7-EE09-40F6-8C2A-BD8CC7E33625}">
      <dgm:prSet phldrT="[Texte]" custT="1"/>
      <dgm:spPr/>
      <dgm:t>
        <a:bodyPr/>
        <a:lstStyle/>
        <a:p>
          <a:r>
            <a:rPr lang="fr-FR" sz="2000" b="1" dirty="0" smtClean="0"/>
            <a:t>- </a:t>
          </a:r>
          <a:r>
            <a:rPr lang="ar-DZ" sz="2000" b="1" dirty="0" smtClean="0"/>
            <a:t>وكذلك تم تعريفه بأنه أحد أشكال التسويق داخل المنظمة والذي يركز على جذب انتباه العاملين لأداء الأنشطة الداخلية التي بحاجة إلى تغيير لتحسين أداء التسويقي </a:t>
          </a:r>
          <a:r>
            <a:rPr lang="ar-DZ" sz="2000" b="1" dirty="0" err="1" smtClean="0"/>
            <a:t>الخارجى</a:t>
          </a:r>
          <a:endParaRPr lang="fr-FR" sz="2000" b="1" dirty="0"/>
        </a:p>
      </dgm:t>
    </dgm:pt>
    <dgm:pt modelId="{D30D8A04-6E68-465E-B0FB-773093847549}" type="parTrans" cxnId="{E616E257-21B5-4837-B9D5-CFAF3E13E8AC}">
      <dgm:prSet/>
      <dgm:spPr/>
      <dgm:t>
        <a:bodyPr/>
        <a:lstStyle/>
        <a:p>
          <a:endParaRPr lang="fr-FR"/>
        </a:p>
      </dgm:t>
    </dgm:pt>
    <dgm:pt modelId="{2A71633F-BEA5-4066-A533-458A0A41D637}" type="sibTrans" cxnId="{E616E257-21B5-4837-B9D5-CFAF3E13E8AC}">
      <dgm:prSet/>
      <dgm:spPr/>
      <dgm:t>
        <a:bodyPr/>
        <a:lstStyle/>
        <a:p>
          <a:endParaRPr lang="fr-FR"/>
        </a:p>
      </dgm:t>
    </dgm:pt>
    <dgm:pt modelId="{36FE1635-CDD8-4F42-94CA-89EE5AE591AD}">
      <dgm:prSet phldrT="[Texte]" custT="1"/>
      <dgm:spPr/>
      <dgm:t>
        <a:bodyPr/>
        <a:lstStyle/>
        <a:p>
          <a:r>
            <a:rPr lang="ar-DZ" sz="2000" b="1" i="0" dirty="0" smtClean="0"/>
            <a:t>ولقد عرف </a:t>
          </a:r>
          <a:r>
            <a:rPr lang="ar-DZ" sz="2000" b="1" i="0" dirty="0" err="1" smtClean="0"/>
            <a:t>كوتلر</a:t>
          </a:r>
          <a:r>
            <a:rPr lang="ar-DZ" sz="2000" b="1" i="0" dirty="0" smtClean="0"/>
            <a:t> و </a:t>
          </a:r>
          <a:r>
            <a:rPr lang="ar-DZ" sz="2000" b="1" i="0" dirty="0" err="1" smtClean="0"/>
            <a:t>ارمسترونغ</a:t>
          </a:r>
          <a:r>
            <a:rPr lang="ar-DZ" sz="2000" b="1" i="0" dirty="0" smtClean="0"/>
            <a:t> التسويق </a:t>
          </a:r>
          <a:r>
            <a:rPr lang="ar-DZ" sz="2000" b="1" i="0" dirty="0" err="1" smtClean="0"/>
            <a:t>الداخلى</a:t>
          </a:r>
          <a:r>
            <a:rPr lang="ar-DZ" sz="2000" b="1" i="0" dirty="0" smtClean="0"/>
            <a:t> : " </a:t>
          </a:r>
          <a:r>
            <a:rPr lang="ar-DZ" sz="2000" b="1" i="0" dirty="0" err="1" smtClean="0"/>
            <a:t>بانه</a:t>
          </a:r>
          <a:r>
            <a:rPr lang="ar-DZ" sz="2000" b="1" i="0" dirty="0" smtClean="0"/>
            <a:t> بناء التوجه نحو الزبائن والاهتمام بهم من خلال العاملين وذلك بالتدريب وتحفيز كل من موظفي الخطوط </a:t>
          </a:r>
          <a:r>
            <a:rPr lang="ar-DZ" sz="2000" b="1" i="0" dirty="0" err="1" smtClean="0"/>
            <a:t>الامامية</a:t>
          </a:r>
          <a:r>
            <a:rPr lang="ar-DZ" sz="2000" b="1" i="0" dirty="0" smtClean="0"/>
            <a:t> والخطوط الخلفية باعتبارهم كفريق عمل "</a:t>
          </a:r>
          <a:endParaRPr lang="fr-FR" sz="2000" b="1" dirty="0"/>
        </a:p>
      </dgm:t>
    </dgm:pt>
    <dgm:pt modelId="{FF837D9A-F5B7-437A-BA08-9E166AF6473F}" type="parTrans" cxnId="{11E33BA3-56B5-445F-944A-417FC988BD9B}">
      <dgm:prSet/>
      <dgm:spPr/>
      <dgm:t>
        <a:bodyPr/>
        <a:lstStyle/>
        <a:p>
          <a:endParaRPr lang="fr-FR"/>
        </a:p>
      </dgm:t>
    </dgm:pt>
    <dgm:pt modelId="{4F8D4C83-3F2A-48FE-994B-1B458F4EC645}" type="sibTrans" cxnId="{11E33BA3-56B5-445F-944A-417FC988BD9B}">
      <dgm:prSet/>
      <dgm:spPr/>
      <dgm:t>
        <a:bodyPr/>
        <a:lstStyle/>
        <a:p>
          <a:endParaRPr lang="fr-FR"/>
        </a:p>
      </dgm:t>
    </dgm:pt>
    <dgm:pt modelId="{44532A9D-A004-467C-B25F-118B069E7C0C}" type="pres">
      <dgm:prSet presAssocID="{B20E42AD-6B14-4FFC-9182-C8B165521B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E14903-CA65-4874-9179-D04CF240C3AB}" type="pres">
      <dgm:prSet presAssocID="{AC616C7D-5068-4E68-ABA0-0042835FBE1B}" presName="linNode" presStyleCnt="0"/>
      <dgm:spPr/>
    </dgm:pt>
    <dgm:pt modelId="{1F24C919-EFCE-43AC-9988-2DCA3957CC05}" type="pres">
      <dgm:prSet presAssocID="{AC616C7D-5068-4E68-ABA0-0042835FBE1B}" presName="parentText" presStyleLbl="node1" presStyleIdx="0" presStyleCnt="4" custScaleX="27321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DB0E0D-5AC5-434D-973F-04FC40289CF8}" type="pres">
      <dgm:prSet presAssocID="{4A3D7F62-EEA8-41E7-9218-B1828A176528}" presName="sp" presStyleCnt="0"/>
      <dgm:spPr/>
    </dgm:pt>
    <dgm:pt modelId="{2D2E864B-E8C5-4343-99B9-9C98DC08D2E6}" type="pres">
      <dgm:prSet presAssocID="{8AD0D4D4-54D6-440A-97BB-1953FEE299F5}" presName="linNode" presStyleCnt="0"/>
      <dgm:spPr/>
    </dgm:pt>
    <dgm:pt modelId="{EB5FB756-6CEF-4E1C-BBC6-6B2CA16259DF}" type="pres">
      <dgm:prSet presAssocID="{8AD0D4D4-54D6-440A-97BB-1953FEE299F5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2B38E-AF30-4BD9-9B55-883803D6B7A9}" type="pres">
      <dgm:prSet presAssocID="{BDEE33E9-BC54-4DAB-AA77-0E6D2512C863}" presName="sp" presStyleCnt="0"/>
      <dgm:spPr/>
    </dgm:pt>
    <dgm:pt modelId="{6BD1ADD6-329F-45EB-BB2B-0EE1A73BFADA}" type="pres">
      <dgm:prSet presAssocID="{7228C1D7-EE09-40F6-8C2A-BD8CC7E33625}" presName="linNode" presStyleCnt="0"/>
      <dgm:spPr/>
    </dgm:pt>
    <dgm:pt modelId="{61427B59-E74D-448C-8DD0-30E1963EE8A0}" type="pres">
      <dgm:prSet presAssocID="{7228C1D7-EE09-40F6-8C2A-BD8CC7E33625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AE22C5-CA8B-475B-81AC-F04994018A27}" type="pres">
      <dgm:prSet presAssocID="{2A71633F-BEA5-4066-A533-458A0A41D637}" presName="sp" presStyleCnt="0"/>
      <dgm:spPr/>
    </dgm:pt>
    <dgm:pt modelId="{7FF85348-E443-451D-A41D-8160F6E91A96}" type="pres">
      <dgm:prSet presAssocID="{36FE1635-CDD8-4F42-94CA-89EE5AE591AD}" presName="linNode" presStyleCnt="0"/>
      <dgm:spPr/>
    </dgm:pt>
    <dgm:pt modelId="{B64A3BC4-BAC7-452A-8302-93233B924933}" type="pres">
      <dgm:prSet presAssocID="{36FE1635-CDD8-4F42-94CA-89EE5AE591AD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7E974F-BA8B-42D2-AFBC-515194E5A21D}" type="presOf" srcId="{36FE1635-CDD8-4F42-94CA-89EE5AE591AD}" destId="{B64A3BC4-BAC7-452A-8302-93233B924933}" srcOrd="0" destOrd="0" presId="urn:microsoft.com/office/officeart/2005/8/layout/vList5"/>
    <dgm:cxn modelId="{BD2152B5-E89F-472D-BF29-ACB79F3DB33F}" type="presOf" srcId="{AC616C7D-5068-4E68-ABA0-0042835FBE1B}" destId="{1F24C919-EFCE-43AC-9988-2DCA3957CC05}" srcOrd="0" destOrd="0" presId="urn:microsoft.com/office/officeart/2005/8/layout/vList5"/>
    <dgm:cxn modelId="{11E33BA3-56B5-445F-944A-417FC988BD9B}" srcId="{B20E42AD-6B14-4FFC-9182-C8B165521B77}" destId="{36FE1635-CDD8-4F42-94CA-89EE5AE591AD}" srcOrd="3" destOrd="0" parTransId="{FF837D9A-F5B7-437A-BA08-9E166AF6473F}" sibTransId="{4F8D4C83-3F2A-48FE-994B-1B458F4EC645}"/>
    <dgm:cxn modelId="{41E3DD6A-9827-44C0-97B1-EB21BA48F8A1}" type="presOf" srcId="{7228C1D7-EE09-40F6-8C2A-BD8CC7E33625}" destId="{61427B59-E74D-448C-8DD0-30E1963EE8A0}" srcOrd="0" destOrd="0" presId="urn:microsoft.com/office/officeart/2005/8/layout/vList5"/>
    <dgm:cxn modelId="{BDFCD15B-1B49-46C0-9FB0-F8F11F20A86E}" srcId="{B20E42AD-6B14-4FFC-9182-C8B165521B77}" destId="{8AD0D4D4-54D6-440A-97BB-1953FEE299F5}" srcOrd="1" destOrd="0" parTransId="{F70086E9-3560-4FBE-8190-4B4C85AEE3C6}" sibTransId="{BDEE33E9-BC54-4DAB-AA77-0E6D2512C863}"/>
    <dgm:cxn modelId="{7C9A7EF1-D721-4723-8846-C1019CE6ED83}" type="presOf" srcId="{8AD0D4D4-54D6-440A-97BB-1953FEE299F5}" destId="{EB5FB756-6CEF-4E1C-BBC6-6B2CA16259DF}" srcOrd="0" destOrd="0" presId="urn:microsoft.com/office/officeart/2005/8/layout/vList5"/>
    <dgm:cxn modelId="{2C2E901F-33EC-4A26-80FC-C27F1D2CB2AB}" type="presOf" srcId="{B20E42AD-6B14-4FFC-9182-C8B165521B77}" destId="{44532A9D-A004-467C-B25F-118B069E7C0C}" srcOrd="0" destOrd="0" presId="urn:microsoft.com/office/officeart/2005/8/layout/vList5"/>
    <dgm:cxn modelId="{E616E257-21B5-4837-B9D5-CFAF3E13E8AC}" srcId="{B20E42AD-6B14-4FFC-9182-C8B165521B77}" destId="{7228C1D7-EE09-40F6-8C2A-BD8CC7E33625}" srcOrd="2" destOrd="0" parTransId="{D30D8A04-6E68-465E-B0FB-773093847549}" sibTransId="{2A71633F-BEA5-4066-A533-458A0A41D637}"/>
    <dgm:cxn modelId="{E7E34F0D-19C6-4745-A902-50461174DE48}" srcId="{B20E42AD-6B14-4FFC-9182-C8B165521B77}" destId="{AC616C7D-5068-4E68-ABA0-0042835FBE1B}" srcOrd="0" destOrd="0" parTransId="{96435366-E886-4990-A6BD-BFC39F5FE0AE}" sibTransId="{4A3D7F62-EEA8-41E7-9218-B1828A176528}"/>
    <dgm:cxn modelId="{425687E4-AAC6-4F7F-9715-CC513C742476}" type="presParOf" srcId="{44532A9D-A004-467C-B25F-118B069E7C0C}" destId="{09E14903-CA65-4874-9179-D04CF240C3AB}" srcOrd="0" destOrd="0" presId="urn:microsoft.com/office/officeart/2005/8/layout/vList5"/>
    <dgm:cxn modelId="{F6894BEB-CA0D-49AC-AB84-AEAE6A1C2454}" type="presParOf" srcId="{09E14903-CA65-4874-9179-D04CF240C3AB}" destId="{1F24C919-EFCE-43AC-9988-2DCA3957CC05}" srcOrd="0" destOrd="0" presId="urn:microsoft.com/office/officeart/2005/8/layout/vList5"/>
    <dgm:cxn modelId="{67A5CC33-A316-45BC-BF0C-790CB5C9024F}" type="presParOf" srcId="{44532A9D-A004-467C-B25F-118B069E7C0C}" destId="{C4DB0E0D-5AC5-434D-973F-04FC40289CF8}" srcOrd="1" destOrd="0" presId="urn:microsoft.com/office/officeart/2005/8/layout/vList5"/>
    <dgm:cxn modelId="{76537F8D-1018-4B2B-B68A-F7812A0A72CA}" type="presParOf" srcId="{44532A9D-A004-467C-B25F-118B069E7C0C}" destId="{2D2E864B-E8C5-4343-99B9-9C98DC08D2E6}" srcOrd="2" destOrd="0" presId="urn:microsoft.com/office/officeart/2005/8/layout/vList5"/>
    <dgm:cxn modelId="{BE141CDA-593A-4601-A704-04FC94C5A81A}" type="presParOf" srcId="{2D2E864B-E8C5-4343-99B9-9C98DC08D2E6}" destId="{EB5FB756-6CEF-4E1C-BBC6-6B2CA16259DF}" srcOrd="0" destOrd="0" presId="urn:microsoft.com/office/officeart/2005/8/layout/vList5"/>
    <dgm:cxn modelId="{7BDC3463-310F-4219-9304-59376CC637FC}" type="presParOf" srcId="{44532A9D-A004-467C-B25F-118B069E7C0C}" destId="{96E2B38E-AF30-4BD9-9B55-883803D6B7A9}" srcOrd="3" destOrd="0" presId="urn:microsoft.com/office/officeart/2005/8/layout/vList5"/>
    <dgm:cxn modelId="{B4291F32-C79C-467D-94C8-43A2980DC1F2}" type="presParOf" srcId="{44532A9D-A004-467C-B25F-118B069E7C0C}" destId="{6BD1ADD6-329F-45EB-BB2B-0EE1A73BFADA}" srcOrd="4" destOrd="0" presId="urn:microsoft.com/office/officeart/2005/8/layout/vList5"/>
    <dgm:cxn modelId="{39900F17-1033-40D5-B64B-1DC9FC020F22}" type="presParOf" srcId="{6BD1ADD6-329F-45EB-BB2B-0EE1A73BFADA}" destId="{61427B59-E74D-448C-8DD0-30E1963EE8A0}" srcOrd="0" destOrd="0" presId="urn:microsoft.com/office/officeart/2005/8/layout/vList5"/>
    <dgm:cxn modelId="{076ADD98-2FB5-4CD8-A5FA-55292309B009}" type="presParOf" srcId="{44532A9D-A004-467C-B25F-118B069E7C0C}" destId="{63AE22C5-CA8B-475B-81AC-F04994018A27}" srcOrd="5" destOrd="0" presId="urn:microsoft.com/office/officeart/2005/8/layout/vList5"/>
    <dgm:cxn modelId="{6D43ED3F-5B14-44E3-BD32-A5B3A69359CF}" type="presParOf" srcId="{44532A9D-A004-467C-B25F-118B069E7C0C}" destId="{7FF85348-E443-451D-A41D-8160F6E91A96}" srcOrd="6" destOrd="0" presId="urn:microsoft.com/office/officeart/2005/8/layout/vList5"/>
    <dgm:cxn modelId="{010421D6-C7DC-43C6-A881-5CC6ED76A0BC}" type="presParOf" srcId="{7FF85348-E443-451D-A41D-8160F6E91A96}" destId="{B64A3BC4-BAC7-452A-8302-93233B924933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AABBA-768D-430A-B00E-79AA3AD7DF9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B4FA61B-C376-4197-BBC6-D136E8A5C475}">
      <dgm:prSet phldrT="[Texte]"/>
      <dgm:spPr/>
      <dgm:t>
        <a:bodyPr/>
        <a:lstStyle/>
        <a:p>
          <a:pPr rtl="1"/>
          <a:r>
            <a:rPr lang="ar-SA" dirty="0" smtClean="0"/>
            <a:t>التسويق الداخلي عملية اجتماعية</a:t>
          </a:r>
          <a:r>
            <a:rPr lang="fr-FR" dirty="0" smtClean="0"/>
            <a:t> :</a:t>
          </a:r>
          <a:r>
            <a:rPr lang="ar-SA" dirty="0" smtClean="0"/>
            <a:t>فهو يطبق داخل المنظمة لإدارة عملية التبادل والتفاعل بينها وبين العاملين </a:t>
          </a:r>
          <a:r>
            <a:rPr lang="ar-SA" dirty="0" err="1" smtClean="0"/>
            <a:t>بها</a:t>
          </a:r>
          <a:r>
            <a:rPr lang="ar-SA" dirty="0" smtClean="0"/>
            <a:t>، فالعاملين لا تقتصر حاجاتهم على الحاجات المادية فقط،وإنما هناك حاجات </a:t>
          </a:r>
          <a:r>
            <a:rPr lang="ar-SA" dirty="0" err="1" smtClean="0"/>
            <a:t>إجتماعية</a:t>
          </a:r>
          <a:r>
            <a:rPr lang="ar-SA" dirty="0" smtClean="0"/>
            <a:t> مثل الأمن </a:t>
          </a:r>
          <a:r>
            <a:rPr lang="ar-SA" dirty="0" err="1" smtClean="0"/>
            <a:t>والإنتماء</a:t>
          </a:r>
          <a:r>
            <a:rPr lang="ar-SA" dirty="0" smtClean="0"/>
            <a:t> والصداقة، وهذا ما يتحقق من خلال التسويق الداخلي؛</a:t>
          </a:r>
          <a:endParaRPr lang="fr-FR" dirty="0"/>
        </a:p>
      </dgm:t>
    </dgm:pt>
    <dgm:pt modelId="{3ECCD2C9-6098-4C5C-9E7D-F505EAC2578E}" type="parTrans" cxnId="{C50B0DD3-6BA4-44F2-9293-66A3F5472B45}">
      <dgm:prSet/>
      <dgm:spPr/>
      <dgm:t>
        <a:bodyPr/>
        <a:lstStyle/>
        <a:p>
          <a:endParaRPr lang="fr-FR"/>
        </a:p>
      </dgm:t>
    </dgm:pt>
    <dgm:pt modelId="{320B97CC-4A50-48ED-B7A4-C311AE8590E3}" type="sibTrans" cxnId="{C50B0DD3-6BA4-44F2-9293-66A3F5472B45}">
      <dgm:prSet/>
      <dgm:spPr/>
      <dgm:t>
        <a:bodyPr/>
        <a:lstStyle/>
        <a:p>
          <a:endParaRPr lang="fr-FR"/>
        </a:p>
      </dgm:t>
    </dgm:pt>
    <dgm:pt modelId="{81255DDE-C5F9-4A7E-9B5A-783B411BD53B}">
      <dgm:prSet phldrT="[Texte]"/>
      <dgm:spPr/>
      <dgm:t>
        <a:bodyPr/>
        <a:lstStyle/>
        <a:p>
          <a:pPr rtl="1"/>
          <a:r>
            <a:rPr lang="ar-SA" dirty="0" smtClean="0"/>
            <a:t>التسويق الداخلي عملية إدارية تعمل على تكامل الوظائف المختلفة داخل المنظمة من خلال</a:t>
          </a:r>
          <a:r>
            <a:rPr lang="fr-FR" dirty="0" smtClean="0"/>
            <a:t>:</a:t>
          </a:r>
          <a:endParaRPr lang="fr-FR" dirty="0"/>
        </a:p>
      </dgm:t>
    </dgm:pt>
    <dgm:pt modelId="{B63CA709-2323-4F2E-8494-0A3248861C71}" type="parTrans" cxnId="{937B04DB-CE81-47F5-B1D3-70F719D8312E}">
      <dgm:prSet/>
      <dgm:spPr/>
      <dgm:t>
        <a:bodyPr/>
        <a:lstStyle/>
        <a:p>
          <a:endParaRPr lang="fr-FR"/>
        </a:p>
      </dgm:t>
    </dgm:pt>
    <dgm:pt modelId="{966DD42A-9EC5-4CA2-BEF8-39A7FE2CE7B2}" type="sibTrans" cxnId="{937B04DB-CE81-47F5-B1D3-70F719D8312E}">
      <dgm:prSet/>
      <dgm:spPr/>
      <dgm:t>
        <a:bodyPr/>
        <a:lstStyle/>
        <a:p>
          <a:endParaRPr lang="fr-FR"/>
        </a:p>
      </dgm:t>
    </dgm:pt>
    <dgm:pt modelId="{6CB45D2E-4E1D-4A3D-B429-ADD8DE185813}">
      <dgm:prSet phldrT="[Texte]"/>
      <dgm:spPr/>
      <dgm:t>
        <a:bodyPr/>
        <a:lstStyle/>
        <a:p>
          <a:pPr rtl="1"/>
          <a:r>
            <a:rPr lang="ar-SA" dirty="0" smtClean="0"/>
            <a:t>التأكد من أن كل العاملين لديهم دراية </a:t>
          </a:r>
          <a:r>
            <a:rPr lang="ar-SA" dirty="0" err="1" smtClean="0"/>
            <a:t>و</a:t>
          </a:r>
          <a:r>
            <a:rPr lang="ar-SA" dirty="0" smtClean="0"/>
            <a:t> خبرة كافية عن الأنشطة التي يقومون </a:t>
          </a:r>
          <a:r>
            <a:rPr lang="ar-SA" dirty="0" err="1" smtClean="0"/>
            <a:t>بها</a:t>
          </a:r>
          <a:r>
            <a:rPr lang="ar-SA" dirty="0" smtClean="0"/>
            <a:t>، وأن هذه الأنشطة تؤدي إلى إشباع حاجات العملاء الخارجيين؛</a:t>
          </a:r>
          <a:endParaRPr lang="fr-FR" dirty="0"/>
        </a:p>
      </dgm:t>
    </dgm:pt>
    <dgm:pt modelId="{8381D14D-3924-485D-9B0E-4447BA96C8DB}" type="parTrans" cxnId="{FE7EF380-4289-41A6-BE8C-F39A7FED6EF9}">
      <dgm:prSet/>
      <dgm:spPr/>
      <dgm:t>
        <a:bodyPr/>
        <a:lstStyle/>
        <a:p>
          <a:endParaRPr lang="fr-FR"/>
        </a:p>
      </dgm:t>
    </dgm:pt>
    <dgm:pt modelId="{E0E7E474-C828-4F9B-AA1D-AC389A9E9E02}" type="sibTrans" cxnId="{FE7EF380-4289-41A6-BE8C-F39A7FED6EF9}">
      <dgm:prSet/>
      <dgm:spPr/>
      <dgm:t>
        <a:bodyPr/>
        <a:lstStyle/>
        <a:p>
          <a:endParaRPr lang="fr-FR"/>
        </a:p>
      </dgm:t>
    </dgm:pt>
    <dgm:pt modelId="{E02AEE58-79FC-43C2-9DAC-744FC619C273}">
      <dgm:prSet/>
      <dgm:spPr/>
      <dgm:t>
        <a:bodyPr/>
        <a:lstStyle/>
        <a:p>
          <a:pPr rtl="1"/>
          <a:r>
            <a:rPr lang="ar-SA" smtClean="0"/>
            <a:t>التأكد من كل العاملين تم إعدادهم وتحفيزهم لأداء عملهم بكفاءة</a:t>
          </a:r>
          <a:r>
            <a:rPr lang="fr-FR" smtClean="0"/>
            <a:t>.</a:t>
          </a:r>
          <a:endParaRPr lang="fr-FR"/>
        </a:p>
      </dgm:t>
    </dgm:pt>
    <dgm:pt modelId="{6E3BF250-421F-4BE6-966F-7CCD976C4D9C}" type="parTrans" cxnId="{D09DE6AB-8948-424B-AC27-69A214D8035B}">
      <dgm:prSet/>
      <dgm:spPr/>
      <dgm:t>
        <a:bodyPr/>
        <a:lstStyle/>
        <a:p>
          <a:endParaRPr lang="fr-FR"/>
        </a:p>
      </dgm:t>
    </dgm:pt>
    <dgm:pt modelId="{FA2A1F02-2E6F-49E6-89D1-A85F99A4CEDD}" type="sibTrans" cxnId="{D09DE6AB-8948-424B-AC27-69A214D8035B}">
      <dgm:prSet/>
      <dgm:spPr/>
      <dgm:t>
        <a:bodyPr/>
        <a:lstStyle/>
        <a:p>
          <a:endParaRPr lang="fr-FR"/>
        </a:p>
      </dgm:t>
    </dgm:pt>
    <dgm:pt modelId="{B2F0D034-C73B-4DB0-B6ED-3DEACF34B70C}" type="pres">
      <dgm:prSet presAssocID="{36EAABBA-768D-430A-B00E-79AA3AD7DF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EEBFAC-9E7A-44AB-9266-6CFDD46B4AEC}" type="pres">
      <dgm:prSet presAssocID="{5B4FA61B-C376-4197-BBC6-D136E8A5C4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07AA9F-183F-47BC-8421-8FD33031183E}" type="pres">
      <dgm:prSet presAssocID="{320B97CC-4A50-48ED-B7A4-C311AE8590E3}" presName="spacer" presStyleCnt="0"/>
      <dgm:spPr/>
    </dgm:pt>
    <dgm:pt modelId="{7A9A12D9-7566-4531-9C6A-3C73ACFF39A5}" type="pres">
      <dgm:prSet presAssocID="{81255DDE-C5F9-4A7E-9B5A-783B411BD53B}" presName="parentText" presStyleLbl="node1" presStyleIdx="1" presStyleCnt="2" custScaleY="4982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2F15E3-7277-447E-BFE0-D06534D55997}" type="pres">
      <dgm:prSet presAssocID="{81255DDE-C5F9-4A7E-9B5A-783B411BD53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9DE6AB-8948-424B-AC27-69A214D8035B}" srcId="{81255DDE-C5F9-4A7E-9B5A-783B411BD53B}" destId="{E02AEE58-79FC-43C2-9DAC-744FC619C273}" srcOrd="1" destOrd="0" parTransId="{6E3BF250-421F-4BE6-966F-7CCD976C4D9C}" sibTransId="{FA2A1F02-2E6F-49E6-89D1-A85F99A4CEDD}"/>
    <dgm:cxn modelId="{E429FE64-EBA8-483E-9BEA-2534156818EA}" type="presOf" srcId="{6CB45D2E-4E1D-4A3D-B429-ADD8DE185813}" destId="{9A2F15E3-7277-447E-BFE0-D06534D55997}" srcOrd="0" destOrd="0" presId="urn:microsoft.com/office/officeart/2005/8/layout/vList2"/>
    <dgm:cxn modelId="{EB38EFAC-7B25-42AC-A10E-D2A6FE595D9D}" type="presOf" srcId="{36EAABBA-768D-430A-B00E-79AA3AD7DF90}" destId="{B2F0D034-C73B-4DB0-B6ED-3DEACF34B70C}" srcOrd="0" destOrd="0" presId="urn:microsoft.com/office/officeart/2005/8/layout/vList2"/>
    <dgm:cxn modelId="{C50B0DD3-6BA4-44F2-9293-66A3F5472B45}" srcId="{36EAABBA-768D-430A-B00E-79AA3AD7DF90}" destId="{5B4FA61B-C376-4197-BBC6-D136E8A5C475}" srcOrd="0" destOrd="0" parTransId="{3ECCD2C9-6098-4C5C-9E7D-F505EAC2578E}" sibTransId="{320B97CC-4A50-48ED-B7A4-C311AE8590E3}"/>
    <dgm:cxn modelId="{7FCB6BA1-AB2D-45D2-BECF-4DAA2F3B12E4}" type="presOf" srcId="{81255DDE-C5F9-4A7E-9B5A-783B411BD53B}" destId="{7A9A12D9-7566-4531-9C6A-3C73ACFF39A5}" srcOrd="0" destOrd="0" presId="urn:microsoft.com/office/officeart/2005/8/layout/vList2"/>
    <dgm:cxn modelId="{B141B04E-FCFC-427F-B27F-8F5A72A98A82}" type="presOf" srcId="{E02AEE58-79FC-43C2-9DAC-744FC619C273}" destId="{9A2F15E3-7277-447E-BFE0-D06534D55997}" srcOrd="0" destOrd="1" presId="urn:microsoft.com/office/officeart/2005/8/layout/vList2"/>
    <dgm:cxn modelId="{FE7EF380-4289-41A6-BE8C-F39A7FED6EF9}" srcId="{81255DDE-C5F9-4A7E-9B5A-783B411BD53B}" destId="{6CB45D2E-4E1D-4A3D-B429-ADD8DE185813}" srcOrd="0" destOrd="0" parTransId="{8381D14D-3924-485D-9B0E-4447BA96C8DB}" sibTransId="{E0E7E474-C828-4F9B-AA1D-AC389A9E9E02}"/>
    <dgm:cxn modelId="{937B04DB-CE81-47F5-B1D3-70F719D8312E}" srcId="{36EAABBA-768D-430A-B00E-79AA3AD7DF90}" destId="{81255DDE-C5F9-4A7E-9B5A-783B411BD53B}" srcOrd="1" destOrd="0" parTransId="{B63CA709-2323-4F2E-8494-0A3248861C71}" sibTransId="{966DD42A-9EC5-4CA2-BEF8-39A7FE2CE7B2}"/>
    <dgm:cxn modelId="{7758197D-65DC-4F5A-80EA-390125FCA652}" type="presOf" srcId="{5B4FA61B-C376-4197-BBC6-D136E8A5C475}" destId="{95EEBFAC-9E7A-44AB-9266-6CFDD46B4AEC}" srcOrd="0" destOrd="0" presId="urn:microsoft.com/office/officeart/2005/8/layout/vList2"/>
    <dgm:cxn modelId="{8EB2AC46-E1FA-4F70-9108-AEDA3B2CE8FE}" type="presParOf" srcId="{B2F0D034-C73B-4DB0-B6ED-3DEACF34B70C}" destId="{95EEBFAC-9E7A-44AB-9266-6CFDD46B4AEC}" srcOrd="0" destOrd="0" presId="urn:microsoft.com/office/officeart/2005/8/layout/vList2"/>
    <dgm:cxn modelId="{35D97F4F-DC8E-4658-AB19-1EA634360E76}" type="presParOf" srcId="{B2F0D034-C73B-4DB0-B6ED-3DEACF34B70C}" destId="{8B07AA9F-183F-47BC-8421-8FD33031183E}" srcOrd="1" destOrd="0" presId="urn:microsoft.com/office/officeart/2005/8/layout/vList2"/>
    <dgm:cxn modelId="{C3EDAEA0-78FA-4498-B7D1-ADF70F49A46D}" type="presParOf" srcId="{B2F0D034-C73B-4DB0-B6ED-3DEACF34B70C}" destId="{7A9A12D9-7566-4531-9C6A-3C73ACFF39A5}" srcOrd="2" destOrd="0" presId="urn:microsoft.com/office/officeart/2005/8/layout/vList2"/>
    <dgm:cxn modelId="{AA539DA4-7CC2-4721-BFDE-397D3E2372CB}" type="presParOf" srcId="{B2F0D034-C73B-4DB0-B6ED-3DEACF34B70C}" destId="{9A2F15E3-7277-447E-BFE0-D06534D55997}" srcOrd="3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AB5C3-6646-45C5-BE83-E67B5C8C279B}" type="doc">
      <dgm:prSet loTypeId="urn:microsoft.com/office/officeart/2005/8/layout/matrix3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AD69AAB0-5175-4C72-8936-8EFEDFD3317E}">
      <dgm:prSet phldrT="[Texte]"/>
      <dgm:spPr/>
      <dgm:t>
        <a:bodyPr/>
        <a:lstStyle/>
        <a:p>
          <a:r>
            <a:rPr lang="ar-DZ" dirty="0" smtClean="0"/>
            <a:t> خلية 4</a:t>
          </a:r>
          <a:endParaRPr lang="fr-FR" dirty="0"/>
        </a:p>
      </dgm:t>
    </dgm:pt>
    <dgm:pt modelId="{9D478D4A-36C5-4258-BA83-0C57C268C3EA}" type="parTrans" cxnId="{72CD9A6C-126C-41CB-8727-259B907AE5FB}">
      <dgm:prSet/>
      <dgm:spPr/>
      <dgm:t>
        <a:bodyPr/>
        <a:lstStyle/>
        <a:p>
          <a:endParaRPr lang="fr-FR"/>
        </a:p>
      </dgm:t>
    </dgm:pt>
    <dgm:pt modelId="{D3644396-36EA-4DB1-A8D7-A9B34352CA2B}" type="sibTrans" cxnId="{72CD9A6C-126C-41CB-8727-259B907AE5FB}">
      <dgm:prSet/>
      <dgm:spPr/>
      <dgm:t>
        <a:bodyPr/>
        <a:lstStyle/>
        <a:p>
          <a:endParaRPr lang="fr-FR"/>
        </a:p>
      </dgm:t>
    </dgm:pt>
    <dgm:pt modelId="{4A545A87-5744-4A5D-991B-05B4B6AA326C}">
      <dgm:prSet phldrT="[Texte]"/>
      <dgm:spPr/>
      <dgm:t>
        <a:bodyPr/>
        <a:lstStyle/>
        <a:p>
          <a:r>
            <a:rPr lang="ar-DZ" dirty="0" smtClean="0"/>
            <a:t>خلية 3</a:t>
          </a:r>
          <a:endParaRPr lang="fr-FR" dirty="0"/>
        </a:p>
      </dgm:t>
    </dgm:pt>
    <dgm:pt modelId="{F4D58D2E-05E3-4FCE-9249-35113D512045}" type="parTrans" cxnId="{0F035996-2862-40B7-B41B-6956961A907F}">
      <dgm:prSet/>
      <dgm:spPr/>
      <dgm:t>
        <a:bodyPr/>
        <a:lstStyle/>
        <a:p>
          <a:endParaRPr lang="fr-FR"/>
        </a:p>
      </dgm:t>
    </dgm:pt>
    <dgm:pt modelId="{F6EF51C2-668A-468A-AF64-5F88BB0FFFF3}" type="sibTrans" cxnId="{0F035996-2862-40B7-B41B-6956961A907F}">
      <dgm:prSet/>
      <dgm:spPr/>
      <dgm:t>
        <a:bodyPr/>
        <a:lstStyle/>
        <a:p>
          <a:endParaRPr lang="fr-FR"/>
        </a:p>
      </dgm:t>
    </dgm:pt>
    <dgm:pt modelId="{DB462FD2-527A-4ED9-977C-BA3A37A85B7C}">
      <dgm:prSet phldrT="[Texte]"/>
      <dgm:spPr/>
      <dgm:t>
        <a:bodyPr/>
        <a:lstStyle/>
        <a:p>
          <a:r>
            <a:rPr lang="ar-DZ" dirty="0" smtClean="0"/>
            <a:t>خلية 1</a:t>
          </a:r>
          <a:endParaRPr lang="fr-FR" dirty="0"/>
        </a:p>
      </dgm:t>
    </dgm:pt>
    <dgm:pt modelId="{6775174A-572C-4C6E-9C4B-EC4CDBB4FDC3}" type="parTrans" cxnId="{1F1CB4DF-6D35-4260-9CAB-BE9BCC0F48A2}">
      <dgm:prSet/>
      <dgm:spPr/>
      <dgm:t>
        <a:bodyPr/>
        <a:lstStyle/>
        <a:p>
          <a:endParaRPr lang="fr-FR"/>
        </a:p>
      </dgm:t>
    </dgm:pt>
    <dgm:pt modelId="{C4979483-318C-4379-856D-9E81C9BD807F}" type="sibTrans" cxnId="{1F1CB4DF-6D35-4260-9CAB-BE9BCC0F48A2}">
      <dgm:prSet/>
      <dgm:spPr/>
      <dgm:t>
        <a:bodyPr/>
        <a:lstStyle/>
        <a:p>
          <a:endParaRPr lang="fr-FR"/>
        </a:p>
      </dgm:t>
    </dgm:pt>
    <dgm:pt modelId="{13A752B8-E023-4ED4-81AD-FC7D9BDBEF85}">
      <dgm:prSet phldrT="[Texte]"/>
      <dgm:spPr/>
      <dgm:t>
        <a:bodyPr/>
        <a:lstStyle/>
        <a:p>
          <a:r>
            <a:rPr lang="ar-DZ" dirty="0" smtClean="0"/>
            <a:t>خلية 2</a:t>
          </a:r>
          <a:endParaRPr lang="fr-FR" dirty="0"/>
        </a:p>
      </dgm:t>
    </dgm:pt>
    <dgm:pt modelId="{3CCB359A-986C-413F-8B7F-B4886576E4D7}" type="sibTrans" cxnId="{4F76C287-A04D-43C6-A786-C5366C062701}">
      <dgm:prSet/>
      <dgm:spPr/>
      <dgm:t>
        <a:bodyPr/>
        <a:lstStyle/>
        <a:p>
          <a:endParaRPr lang="fr-FR"/>
        </a:p>
      </dgm:t>
    </dgm:pt>
    <dgm:pt modelId="{1126333F-DCCF-4B54-A961-4129933EED5B}" type="parTrans" cxnId="{4F76C287-A04D-43C6-A786-C5366C062701}">
      <dgm:prSet/>
      <dgm:spPr/>
      <dgm:t>
        <a:bodyPr/>
        <a:lstStyle/>
        <a:p>
          <a:endParaRPr lang="fr-FR"/>
        </a:p>
      </dgm:t>
    </dgm:pt>
    <dgm:pt modelId="{9418B669-EFBB-4FE5-BF55-671A9AD5910A}" type="pres">
      <dgm:prSet presAssocID="{652AB5C3-6646-45C5-BE83-E67B5C8C279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58E5A9-C79F-46AC-81B5-7D41442597DC}" type="pres">
      <dgm:prSet presAssocID="{652AB5C3-6646-45C5-BE83-E67B5C8C279B}" presName="diamond" presStyleLbl="bgShp" presStyleIdx="0" presStyleCnt="1"/>
      <dgm:spPr/>
    </dgm:pt>
    <dgm:pt modelId="{1A413A20-CB0E-4EB6-8761-2EF51E548643}" type="pres">
      <dgm:prSet presAssocID="{652AB5C3-6646-45C5-BE83-E67B5C8C279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817DE5-0DF9-4073-897E-0C247EBE4A7E}" type="pres">
      <dgm:prSet presAssocID="{652AB5C3-6646-45C5-BE83-E67B5C8C279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9670E-0E02-4876-A90E-BD22330AE96B}" type="pres">
      <dgm:prSet presAssocID="{652AB5C3-6646-45C5-BE83-E67B5C8C279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525FFF-274D-4B34-8C40-D87DAC3DBF8F}" type="pres">
      <dgm:prSet presAssocID="{652AB5C3-6646-45C5-BE83-E67B5C8C279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76C287-A04D-43C6-A786-C5366C062701}" srcId="{652AB5C3-6646-45C5-BE83-E67B5C8C279B}" destId="{13A752B8-E023-4ED4-81AD-FC7D9BDBEF85}" srcOrd="1" destOrd="0" parTransId="{1126333F-DCCF-4B54-A961-4129933EED5B}" sibTransId="{3CCB359A-986C-413F-8B7F-B4886576E4D7}"/>
    <dgm:cxn modelId="{DAA5E42D-D25C-4CAB-845F-A4F59B59E973}" type="presOf" srcId="{AD69AAB0-5175-4C72-8936-8EFEDFD3317E}" destId="{1A413A20-CB0E-4EB6-8761-2EF51E548643}" srcOrd="0" destOrd="0" presId="urn:microsoft.com/office/officeart/2005/8/layout/matrix3"/>
    <dgm:cxn modelId="{153B73F1-7D7B-48D5-BB29-B3E7671C339F}" type="presOf" srcId="{DB462FD2-527A-4ED9-977C-BA3A37A85B7C}" destId="{B1525FFF-274D-4B34-8C40-D87DAC3DBF8F}" srcOrd="0" destOrd="0" presId="urn:microsoft.com/office/officeart/2005/8/layout/matrix3"/>
    <dgm:cxn modelId="{1F1CB4DF-6D35-4260-9CAB-BE9BCC0F48A2}" srcId="{652AB5C3-6646-45C5-BE83-E67B5C8C279B}" destId="{DB462FD2-527A-4ED9-977C-BA3A37A85B7C}" srcOrd="3" destOrd="0" parTransId="{6775174A-572C-4C6E-9C4B-EC4CDBB4FDC3}" sibTransId="{C4979483-318C-4379-856D-9E81C9BD807F}"/>
    <dgm:cxn modelId="{DBDB6342-4CAC-4E86-BD87-9A4DDEB4CE9B}" type="presOf" srcId="{4A545A87-5744-4A5D-991B-05B4B6AA326C}" destId="{1929670E-0E02-4876-A90E-BD22330AE96B}" srcOrd="0" destOrd="0" presId="urn:microsoft.com/office/officeart/2005/8/layout/matrix3"/>
    <dgm:cxn modelId="{7E8775C7-4901-44CE-B20F-E355E148557F}" type="presOf" srcId="{652AB5C3-6646-45C5-BE83-E67B5C8C279B}" destId="{9418B669-EFBB-4FE5-BF55-671A9AD5910A}" srcOrd="0" destOrd="0" presId="urn:microsoft.com/office/officeart/2005/8/layout/matrix3"/>
    <dgm:cxn modelId="{72CD9A6C-126C-41CB-8727-259B907AE5FB}" srcId="{652AB5C3-6646-45C5-BE83-E67B5C8C279B}" destId="{AD69AAB0-5175-4C72-8936-8EFEDFD3317E}" srcOrd="0" destOrd="0" parTransId="{9D478D4A-36C5-4258-BA83-0C57C268C3EA}" sibTransId="{D3644396-36EA-4DB1-A8D7-A9B34352CA2B}"/>
    <dgm:cxn modelId="{0F035996-2862-40B7-B41B-6956961A907F}" srcId="{652AB5C3-6646-45C5-BE83-E67B5C8C279B}" destId="{4A545A87-5744-4A5D-991B-05B4B6AA326C}" srcOrd="2" destOrd="0" parTransId="{F4D58D2E-05E3-4FCE-9249-35113D512045}" sibTransId="{F6EF51C2-668A-468A-AF64-5F88BB0FFFF3}"/>
    <dgm:cxn modelId="{5B27075B-EEE1-4616-A521-9E5D0CB5878A}" type="presOf" srcId="{13A752B8-E023-4ED4-81AD-FC7D9BDBEF85}" destId="{3D817DE5-0DF9-4073-897E-0C247EBE4A7E}" srcOrd="0" destOrd="0" presId="urn:microsoft.com/office/officeart/2005/8/layout/matrix3"/>
    <dgm:cxn modelId="{63096954-639E-4EEC-9943-18F29404C5B2}" type="presParOf" srcId="{9418B669-EFBB-4FE5-BF55-671A9AD5910A}" destId="{0958E5A9-C79F-46AC-81B5-7D41442597DC}" srcOrd="0" destOrd="0" presId="urn:microsoft.com/office/officeart/2005/8/layout/matrix3"/>
    <dgm:cxn modelId="{33D30BEB-EE0F-4626-9141-986F4AE86AB0}" type="presParOf" srcId="{9418B669-EFBB-4FE5-BF55-671A9AD5910A}" destId="{1A413A20-CB0E-4EB6-8761-2EF51E548643}" srcOrd="1" destOrd="0" presId="urn:microsoft.com/office/officeart/2005/8/layout/matrix3"/>
    <dgm:cxn modelId="{8672D8D7-AF1E-48FB-A28E-D6702C7C8E0D}" type="presParOf" srcId="{9418B669-EFBB-4FE5-BF55-671A9AD5910A}" destId="{3D817DE5-0DF9-4073-897E-0C247EBE4A7E}" srcOrd="2" destOrd="0" presId="urn:microsoft.com/office/officeart/2005/8/layout/matrix3"/>
    <dgm:cxn modelId="{CBF6CF72-A15D-4B95-AA7C-9D08FF42F2C9}" type="presParOf" srcId="{9418B669-EFBB-4FE5-BF55-671A9AD5910A}" destId="{1929670E-0E02-4876-A90E-BD22330AE96B}" srcOrd="3" destOrd="0" presId="urn:microsoft.com/office/officeart/2005/8/layout/matrix3"/>
    <dgm:cxn modelId="{CD6FDAC8-A5D8-40E5-B2E9-F09B28D4344E}" type="presParOf" srcId="{9418B669-EFBB-4FE5-BF55-671A9AD5910A}" destId="{B1525FFF-274D-4B34-8C40-D87DAC3DBF8F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D955E-DE4A-4A92-8B22-C9561AB5AAB7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2A9B5C0-EFEF-4B3A-8CB0-BC3BB19C636F}">
      <dgm:prSet phldrT="[Texte]"/>
      <dgm:spPr/>
      <dgm:t>
        <a:bodyPr/>
        <a:lstStyle/>
        <a:p>
          <a:pPr rtl="1"/>
          <a:r>
            <a:rPr lang="ar-SA" dirty="0" smtClean="0"/>
            <a:t>الخلية رقم (1): التسويق </a:t>
          </a:r>
          <a:r>
            <a:rPr lang="ar-SA" dirty="0" err="1" smtClean="0"/>
            <a:t>الداخلى</a:t>
          </a:r>
          <a:r>
            <a:rPr lang="ar-SA" dirty="0" smtClean="0"/>
            <a:t> ينظر لقسم معين على أنه الذي يقوم بجهود التسويق ، والقسم الآخر هو العميل. فعلى سبيل المثال يقوم قسم نظم المعلومات الإدارية بتسويق خدمة إلى قسم المبيعات. </a:t>
          </a:r>
          <a:endParaRPr lang="fr-FR" dirty="0"/>
        </a:p>
      </dgm:t>
    </dgm:pt>
    <dgm:pt modelId="{8BF03D81-993A-4FAF-8FF1-2D530395DAFD}" type="parTrans" cxnId="{3A391267-97F1-4763-8A90-C81EE78E6A9A}">
      <dgm:prSet/>
      <dgm:spPr/>
      <dgm:t>
        <a:bodyPr/>
        <a:lstStyle/>
        <a:p>
          <a:endParaRPr lang="fr-FR"/>
        </a:p>
      </dgm:t>
    </dgm:pt>
    <dgm:pt modelId="{C1AF0767-2B82-4893-91CE-3BBBC00707AB}" type="sibTrans" cxnId="{3A391267-97F1-4763-8A90-C81EE78E6A9A}">
      <dgm:prSet/>
      <dgm:spPr/>
      <dgm:t>
        <a:bodyPr/>
        <a:lstStyle/>
        <a:p>
          <a:endParaRPr lang="fr-FR"/>
        </a:p>
      </dgm:t>
    </dgm:pt>
    <dgm:pt modelId="{208688FF-B769-4EE3-A404-CF356BB573E9}">
      <dgm:prSet/>
      <dgm:spPr/>
      <dgm:t>
        <a:bodyPr/>
        <a:lstStyle/>
        <a:p>
          <a:pPr rtl="1"/>
          <a:r>
            <a:rPr lang="ar-SA" smtClean="0"/>
            <a:t>الخلية رقم (2): تقوم المنظمة ككل بتسويق خدماتها إلى قسم داخلها. مثل ذلك أن تعطى المستشفى اهتمام كبير إلى قسم التمريض بها عن طريق زيادة الحوافز المقدمة له. </a:t>
          </a:r>
          <a:endParaRPr lang="fr-FR"/>
        </a:p>
      </dgm:t>
    </dgm:pt>
    <dgm:pt modelId="{2237A3C6-9164-4003-B2D5-6FB03C2DAB61}" type="parTrans" cxnId="{13FC3E9D-54A2-4E01-BB4E-4DC5F92433B8}">
      <dgm:prSet/>
      <dgm:spPr/>
      <dgm:t>
        <a:bodyPr/>
        <a:lstStyle/>
        <a:p>
          <a:endParaRPr lang="fr-FR"/>
        </a:p>
      </dgm:t>
    </dgm:pt>
    <dgm:pt modelId="{CB34D863-0398-4EA9-B34A-A8731DDC2051}" type="sibTrans" cxnId="{13FC3E9D-54A2-4E01-BB4E-4DC5F92433B8}">
      <dgm:prSet/>
      <dgm:spPr/>
      <dgm:t>
        <a:bodyPr/>
        <a:lstStyle/>
        <a:p>
          <a:endParaRPr lang="fr-FR"/>
        </a:p>
      </dgm:t>
    </dgm:pt>
    <dgm:pt modelId="{84DDFE3F-F741-4BC5-B925-548FEC342A45}">
      <dgm:prSet/>
      <dgm:spPr/>
      <dgm:t>
        <a:bodyPr/>
        <a:lstStyle/>
        <a:p>
          <a:pPr rtl="1"/>
          <a:r>
            <a:rPr lang="ar-SA" dirty="0" smtClean="0"/>
            <a:t>الخلية رقم (3): يقوم قسم بتسويق خدماتها إلى المنظمة ككل. مثال ذلك أن يقوم قسم الموارد البشرية بزيادة التعاون مع الأقسام والإدارات الأخرى بالمنظمة وذلك بتوفير العاملين المطلوبين لأداء الأنشطة بالمهارة المطلوبة. </a:t>
          </a:r>
          <a:endParaRPr lang="fr-FR" dirty="0"/>
        </a:p>
      </dgm:t>
    </dgm:pt>
    <dgm:pt modelId="{E370521B-8198-49E2-81E4-FB8B1DA2A4F6}" type="parTrans" cxnId="{21B08685-928A-41E5-A35D-DD19EEF8C36A}">
      <dgm:prSet/>
      <dgm:spPr/>
      <dgm:t>
        <a:bodyPr/>
        <a:lstStyle/>
        <a:p>
          <a:endParaRPr lang="fr-FR"/>
        </a:p>
      </dgm:t>
    </dgm:pt>
    <dgm:pt modelId="{CFC910A8-BC40-412E-89C2-5781FEAD4C36}" type="sibTrans" cxnId="{21B08685-928A-41E5-A35D-DD19EEF8C36A}">
      <dgm:prSet/>
      <dgm:spPr/>
      <dgm:t>
        <a:bodyPr/>
        <a:lstStyle/>
        <a:p>
          <a:endParaRPr lang="fr-FR"/>
        </a:p>
      </dgm:t>
    </dgm:pt>
    <dgm:pt modelId="{97910B0A-44F5-41E1-88FB-EBC5972EBDDB}">
      <dgm:prSet/>
      <dgm:spPr/>
      <dgm:t>
        <a:bodyPr/>
        <a:lstStyle/>
        <a:p>
          <a:pPr rtl="1"/>
          <a:r>
            <a:rPr lang="ar-SA" dirty="0" smtClean="0"/>
            <a:t>الخلية رقم (4): المنظمة ككل </a:t>
          </a:r>
          <a:r>
            <a:rPr lang="ar-SA" dirty="0" err="1" smtClean="0"/>
            <a:t>هى</a:t>
          </a:r>
          <a:r>
            <a:rPr lang="ar-SA" dirty="0" smtClean="0"/>
            <a:t> </a:t>
          </a:r>
          <a:r>
            <a:rPr lang="ar-SA" dirty="0" err="1" smtClean="0"/>
            <a:t>التى</a:t>
          </a:r>
          <a:r>
            <a:rPr lang="ar-SA" dirty="0" smtClean="0"/>
            <a:t> تقوم بالتسويق وهى كذلك السوق. فالعاملين هم عملاء ، والأعمال والأنشطة </a:t>
          </a:r>
          <a:r>
            <a:rPr lang="ar-SA" dirty="0" err="1" smtClean="0"/>
            <a:t>هى</a:t>
          </a:r>
          <a:r>
            <a:rPr lang="ar-SA" dirty="0" smtClean="0"/>
            <a:t> منتجات. ولذلك يجب التأكد من أن التسويق </a:t>
          </a:r>
          <a:r>
            <a:rPr lang="ar-SA" dirty="0" err="1" smtClean="0"/>
            <a:t>الداخلى</a:t>
          </a:r>
          <a:r>
            <a:rPr lang="ar-SA" dirty="0" smtClean="0"/>
            <a:t> يستقطب ويختار ويحافظ على أفضل العاملين الذين هم الوسيلة الفعالة لتقديم الخدمة للعملاء الخارجيين. </a:t>
          </a:r>
          <a:endParaRPr lang="fr-FR" dirty="0"/>
        </a:p>
      </dgm:t>
    </dgm:pt>
    <dgm:pt modelId="{47ABEAB8-3868-4679-B169-415A53757EF1}" type="parTrans" cxnId="{79FB8836-BC72-4304-A807-9402709A3C18}">
      <dgm:prSet/>
      <dgm:spPr/>
      <dgm:t>
        <a:bodyPr/>
        <a:lstStyle/>
        <a:p>
          <a:endParaRPr lang="fr-FR"/>
        </a:p>
      </dgm:t>
    </dgm:pt>
    <dgm:pt modelId="{D4928D38-1E44-4404-A1D3-5A340F228807}" type="sibTrans" cxnId="{79FB8836-BC72-4304-A807-9402709A3C18}">
      <dgm:prSet/>
      <dgm:spPr/>
      <dgm:t>
        <a:bodyPr/>
        <a:lstStyle/>
        <a:p>
          <a:endParaRPr lang="fr-FR"/>
        </a:p>
      </dgm:t>
    </dgm:pt>
    <dgm:pt modelId="{7716F815-EE11-4105-89BA-E89B058B3A54}" type="pres">
      <dgm:prSet presAssocID="{67AD955E-DE4A-4A92-8B22-C9561AB5AA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EE43F81-708D-4428-9445-422AE11E4E0B}" type="pres">
      <dgm:prSet presAssocID="{22A9B5C0-EFEF-4B3A-8CB0-BC3BB19C63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C3CACF-06B3-4FA5-9630-2155F3902E88}" type="pres">
      <dgm:prSet presAssocID="{C1AF0767-2B82-4893-91CE-3BBBC00707AB}" presName="sibTrans" presStyleCnt="0"/>
      <dgm:spPr/>
    </dgm:pt>
    <dgm:pt modelId="{076DD73F-C777-4340-902A-4D7BE8FB383C}" type="pres">
      <dgm:prSet presAssocID="{208688FF-B769-4EE3-A404-CF356BB573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AE5B76-9619-448A-A990-303C4F01A7C6}" type="pres">
      <dgm:prSet presAssocID="{CB34D863-0398-4EA9-B34A-A8731DDC2051}" presName="sibTrans" presStyleCnt="0"/>
      <dgm:spPr/>
    </dgm:pt>
    <dgm:pt modelId="{AFF2B55D-C837-40D0-8D14-E282CE3FC6AE}" type="pres">
      <dgm:prSet presAssocID="{84DDFE3F-F741-4BC5-B925-548FEC342A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256648-51ED-4FBC-9FB8-2AF65F8AA7CA}" type="pres">
      <dgm:prSet presAssocID="{CFC910A8-BC40-412E-89C2-5781FEAD4C36}" presName="sibTrans" presStyleCnt="0"/>
      <dgm:spPr/>
    </dgm:pt>
    <dgm:pt modelId="{236A82F8-EB6B-43A4-B9EE-C687D272FDF1}" type="pres">
      <dgm:prSet presAssocID="{97910B0A-44F5-41E1-88FB-EBC5972EBDD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391267-97F1-4763-8A90-C81EE78E6A9A}" srcId="{67AD955E-DE4A-4A92-8B22-C9561AB5AAB7}" destId="{22A9B5C0-EFEF-4B3A-8CB0-BC3BB19C636F}" srcOrd="0" destOrd="0" parTransId="{8BF03D81-993A-4FAF-8FF1-2D530395DAFD}" sibTransId="{C1AF0767-2B82-4893-91CE-3BBBC00707AB}"/>
    <dgm:cxn modelId="{79FB8836-BC72-4304-A807-9402709A3C18}" srcId="{67AD955E-DE4A-4A92-8B22-C9561AB5AAB7}" destId="{97910B0A-44F5-41E1-88FB-EBC5972EBDDB}" srcOrd="3" destOrd="0" parTransId="{47ABEAB8-3868-4679-B169-415A53757EF1}" sibTransId="{D4928D38-1E44-4404-A1D3-5A340F228807}"/>
    <dgm:cxn modelId="{6EB47C81-8846-45DC-B4E2-962A33EFD8C9}" type="presOf" srcId="{97910B0A-44F5-41E1-88FB-EBC5972EBDDB}" destId="{236A82F8-EB6B-43A4-B9EE-C687D272FDF1}" srcOrd="0" destOrd="0" presId="urn:microsoft.com/office/officeart/2005/8/layout/default"/>
    <dgm:cxn modelId="{2379FCD3-8532-4ED6-A5EA-3A86A957CAA0}" type="presOf" srcId="{84DDFE3F-F741-4BC5-B925-548FEC342A45}" destId="{AFF2B55D-C837-40D0-8D14-E282CE3FC6AE}" srcOrd="0" destOrd="0" presId="urn:microsoft.com/office/officeart/2005/8/layout/default"/>
    <dgm:cxn modelId="{A7FEEA25-A2F7-4386-811F-463C144F17F1}" type="presOf" srcId="{22A9B5C0-EFEF-4B3A-8CB0-BC3BB19C636F}" destId="{9EE43F81-708D-4428-9445-422AE11E4E0B}" srcOrd="0" destOrd="0" presId="urn:microsoft.com/office/officeart/2005/8/layout/default"/>
    <dgm:cxn modelId="{13FC3E9D-54A2-4E01-BB4E-4DC5F92433B8}" srcId="{67AD955E-DE4A-4A92-8B22-C9561AB5AAB7}" destId="{208688FF-B769-4EE3-A404-CF356BB573E9}" srcOrd="1" destOrd="0" parTransId="{2237A3C6-9164-4003-B2D5-6FB03C2DAB61}" sibTransId="{CB34D863-0398-4EA9-B34A-A8731DDC2051}"/>
    <dgm:cxn modelId="{9DA04080-6788-4F99-B14B-AE89A744B5DB}" type="presOf" srcId="{67AD955E-DE4A-4A92-8B22-C9561AB5AAB7}" destId="{7716F815-EE11-4105-89BA-E89B058B3A54}" srcOrd="0" destOrd="0" presId="urn:microsoft.com/office/officeart/2005/8/layout/default"/>
    <dgm:cxn modelId="{AFCFC231-4EEC-4B6B-B45D-401BBEE0852D}" type="presOf" srcId="{208688FF-B769-4EE3-A404-CF356BB573E9}" destId="{076DD73F-C777-4340-902A-4D7BE8FB383C}" srcOrd="0" destOrd="0" presId="urn:microsoft.com/office/officeart/2005/8/layout/default"/>
    <dgm:cxn modelId="{21B08685-928A-41E5-A35D-DD19EEF8C36A}" srcId="{67AD955E-DE4A-4A92-8B22-C9561AB5AAB7}" destId="{84DDFE3F-F741-4BC5-B925-548FEC342A45}" srcOrd="2" destOrd="0" parTransId="{E370521B-8198-49E2-81E4-FB8B1DA2A4F6}" sibTransId="{CFC910A8-BC40-412E-89C2-5781FEAD4C36}"/>
    <dgm:cxn modelId="{AF971A29-1509-4E65-B8E4-088983530772}" type="presParOf" srcId="{7716F815-EE11-4105-89BA-E89B058B3A54}" destId="{9EE43F81-708D-4428-9445-422AE11E4E0B}" srcOrd="0" destOrd="0" presId="urn:microsoft.com/office/officeart/2005/8/layout/default"/>
    <dgm:cxn modelId="{3C5E8EA7-274A-4649-BE44-1712F58C1C70}" type="presParOf" srcId="{7716F815-EE11-4105-89BA-E89B058B3A54}" destId="{F6C3CACF-06B3-4FA5-9630-2155F3902E88}" srcOrd="1" destOrd="0" presId="urn:microsoft.com/office/officeart/2005/8/layout/default"/>
    <dgm:cxn modelId="{F76B9F2B-2C4D-4658-97E3-29E9F49FC07E}" type="presParOf" srcId="{7716F815-EE11-4105-89BA-E89B058B3A54}" destId="{076DD73F-C777-4340-902A-4D7BE8FB383C}" srcOrd="2" destOrd="0" presId="urn:microsoft.com/office/officeart/2005/8/layout/default"/>
    <dgm:cxn modelId="{817E27DF-5F86-4790-BDB9-F1AC419A22B3}" type="presParOf" srcId="{7716F815-EE11-4105-89BA-E89B058B3A54}" destId="{B7AE5B76-9619-448A-A990-303C4F01A7C6}" srcOrd="3" destOrd="0" presId="urn:microsoft.com/office/officeart/2005/8/layout/default"/>
    <dgm:cxn modelId="{52286418-7967-4195-AC23-45AF11CC5DF5}" type="presParOf" srcId="{7716F815-EE11-4105-89BA-E89B058B3A54}" destId="{AFF2B55D-C837-40D0-8D14-E282CE3FC6AE}" srcOrd="4" destOrd="0" presId="urn:microsoft.com/office/officeart/2005/8/layout/default"/>
    <dgm:cxn modelId="{8DA58E07-0883-4A3F-AEB8-58A776341A46}" type="presParOf" srcId="{7716F815-EE11-4105-89BA-E89B058B3A54}" destId="{28256648-51ED-4FBC-9FB8-2AF65F8AA7CA}" srcOrd="5" destOrd="0" presId="urn:microsoft.com/office/officeart/2005/8/layout/default"/>
    <dgm:cxn modelId="{573A55B4-E455-40FB-BCB4-0C82A3839EB1}" type="presParOf" srcId="{7716F815-EE11-4105-89BA-E89B058B3A54}" destId="{236A82F8-EB6B-43A4-B9EE-C687D272FDF1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20884"/>
            <a:ext cx="9144000" cy="18722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4000">
                <a:srgbClr val="FFFFFF">
                  <a:alpha val="67000"/>
                </a:srgbClr>
              </a:gs>
              <a:gs pos="30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78632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DZ" altLang="ko-KR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التسويق الداخلي</a:t>
            </a:r>
            <a:endParaRPr lang="en-US" altLang="ko-KR" sz="4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 smtClean="0"/>
              <a:t>مقدمة: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1428728" y="1214422"/>
            <a:ext cx="7500990" cy="4778267"/>
          </a:xfrm>
        </p:spPr>
        <p:txBody>
          <a:bodyPr/>
          <a:lstStyle/>
          <a:p>
            <a:pPr algn="r" rtl="1"/>
            <a:r>
              <a:rPr lang="ar-SA" sz="2800" dirty="0" smtClean="0"/>
              <a:t>ركز التسويق من الناحية التقليدية على عمليات التبادل بين </a:t>
            </a:r>
            <a:r>
              <a:rPr lang="ar-DZ" sz="2800" dirty="0" smtClean="0"/>
              <a:t>     </a:t>
            </a:r>
            <a:r>
              <a:rPr lang="ar-SA" sz="2800" dirty="0" smtClean="0"/>
              <a:t>المنظمة والعملاء، إلا أن طبيعة الدور الذي يلعبه العاملين</a:t>
            </a:r>
            <a:r>
              <a:rPr lang="ar-DZ" sz="2800" dirty="0" smtClean="0"/>
              <a:t>     </a:t>
            </a:r>
            <a:r>
              <a:rPr lang="ar-SA" sz="2800" dirty="0" smtClean="0"/>
              <a:t> بالمنظمة </a:t>
            </a:r>
            <a:r>
              <a:rPr lang="ar-SA" sz="2800" dirty="0" err="1" smtClean="0"/>
              <a:t>ف</a:t>
            </a:r>
            <a:r>
              <a:rPr lang="ar-DZ" sz="2800" dirty="0" smtClean="0"/>
              <a:t>ي</a:t>
            </a:r>
            <a:r>
              <a:rPr lang="ar-SA" sz="2800" dirty="0" smtClean="0"/>
              <a:t> تحديد مستوى الجودة ومدى رضاء العميل عن </a:t>
            </a:r>
            <a:r>
              <a:rPr lang="ar-DZ" sz="2800" dirty="0" smtClean="0"/>
              <a:t>   </a:t>
            </a:r>
            <a:r>
              <a:rPr lang="ar-SA" sz="2800" dirty="0" smtClean="0"/>
              <a:t>العرض التسويقي قد وجه النظر إلى شكل آخر من أشكال </a:t>
            </a:r>
            <a:r>
              <a:rPr lang="ar-DZ" sz="2800" dirty="0" smtClean="0"/>
              <a:t>      </a:t>
            </a:r>
            <a:r>
              <a:rPr lang="ar-SA" sz="2800" dirty="0" smtClean="0"/>
              <a:t>التبادل، وهو ما يمكن أن يتم بين المنظمة والعاملين </a:t>
            </a:r>
            <a:r>
              <a:rPr lang="ar-SA" sz="2800" dirty="0" err="1" smtClean="0"/>
              <a:t>بها</a:t>
            </a:r>
            <a:r>
              <a:rPr lang="ar-SA" sz="2800" dirty="0" smtClean="0"/>
              <a:t>. ونظرا للسمات الخاصة </a:t>
            </a:r>
            <a:r>
              <a:rPr lang="ar-SA" sz="2800" dirty="0" err="1" smtClean="0"/>
              <a:t>الت</a:t>
            </a:r>
            <a:r>
              <a:rPr lang="ar-DZ" sz="2800" dirty="0" smtClean="0"/>
              <a:t>ي</a:t>
            </a:r>
            <a:r>
              <a:rPr lang="ar-SA" sz="2800" dirty="0" smtClean="0"/>
              <a:t> تنفرد </a:t>
            </a:r>
            <a:r>
              <a:rPr lang="ar-SA" sz="2800" dirty="0" err="1" smtClean="0"/>
              <a:t>بها</a:t>
            </a:r>
            <a:r>
              <a:rPr lang="ar-SA" sz="2800" dirty="0" smtClean="0"/>
              <a:t> الخدمات، فإن الطرق التقليدية </a:t>
            </a:r>
            <a:r>
              <a:rPr lang="ar-DZ" sz="2800" dirty="0" smtClean="0"/>
              <a:t>  </a:t>
            </a:r>
            <a:r>
              <a:rPr lang="ar-SA" sz="2800" dirty="0" smtClean="0"/>
              <a:t>لممارسات </a:t>
            </a:r>
            <a:r>
              <a:rPr lang="ar-DZ" sz="2800" dirty="0" smtClean="0"/>
              <a:t>        </a:t>
            </a:r>
            <a:r>
              <a:rPr lang="ar-SA" sz="2800" dirty="0" smtClean="0"/>
              <a:t>التسويق </a:t>
            </a:r>
            <a:r>
              <a:rPr lang="ar-DZ" sz="2800" dirty="0" smtClean="0"/>
              <a:t> </a:t>
            </a:r>
            <a:r>
              <a:rPr lang="ar-SA" sz="2800" dirty="0" smtClean="0"/>
              <a:t>الخارجي تعتبر ذات فعالية محدودة عند تطبيقها </a:t>
            </a:r>
            <a:r>
              <a:rPr lang="ar-SA" sz="2800" dirty="0" err="1" smtClean="0"/>
              <a:t>ف</a:t>
            </a:r>
            <a:r>
              <a:rPr lang="ar-DZ" sz="2800" dirty="0" smtClean="0"/>
              <a:t>ي</a:t>
            </a:r>
            <a:r>
              <a:rPr lang="ar-SA" sz="2800" dirty="0" smtClean="0"/>
              <a:t> مجال الخدمات قياسا</a:t>
            </a:r>
            <a:r>
              <a:rPr lang="ar-DZ" sz="2800" dirty="0" smtClean="0"/>
              <a:t> </a:t>
            </a:r>
            <a:r>
              <a:rPr lang="ar-SA" sz="2800" dirty="0" smtClean="0"/>
              <a:t>على السلع المادية، حيث </a:t>
            </a:r>
            <a:r>
              <a:rPr lang="ar-DZ" sz="2800" dirty="0" smtClean="0"/>
              <a:t>  </a:t>
            </a:r>
            <a:r>
              <a:rPr lang="ar-SA" sz="2800" dirty="0" smtClean="0"/>
              <a:t>أن أداء العاملين في مجال الخدمات يمثل المنتج الذي يشتريه </a:t>
            </a:r>
            <a:r>
              <a:rPr lang="ar-DZ" sz="2800" dirty="0" smtClean="0"/>
              <a:t>   </a:t>
            </a:r>
            <a:r>
              <a:rPr lang="ar-SA" sz="2800" dirty="0" smtClean="0"/>
              <a:t>العميل الخارجي وأحد الوسائل الرئيسية </a:t>
            </a:r>
            <a:r>
              <a:rPr lang="ar-SA" sz="2800" dirty="0" err="1" smtClean="0"/>
              <a:t>الت</a:t>
            </a:r>
            <a:r>
              <a:rPr lang="ar-DZ" sz="2800" dirty="0" smtClean="0"/>
              <a:t>ي</a:t>
            </a:r>
            <a:r>
              <a:rPr lang="ar-SA" sz="2800" dirty="0" smtClean="0"/>
              <a:t> تستخدمها المنظمة لتحقيق التميز </a:t>
            </a:r>
            <a:r>
              <a:rPr lang="ar-SA" sz="2800" dirty="0" err="1" smtClean="0"/>
              <a:t>ف</a:t>
            </a:r>
            <a:r>
              <a:rPr lang="ar-DZ" sz="2800" dirty="0" smtClean="0"/>
              <a:t>ي</a:t>
            </a:r>
            <a:r>
              <a:rPr lang="ar-SA" sz="2800" dirty="0" smtClean="0"/>
              <a:t> السوق</a:t>
            </a:r>
            <a:endParaRPr lang="fr-FR" sz="2800" dirty="0" smtClean="0"/>
          </a:p>
          <a:p>
            <a:pPr algn="r" rtl="1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 smtClean="0"/>
              <a:t>مفهومه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0"/>
          </p:nvPr>
        </p:nvGraphicFramePr>
        <p:xfrm>
          <a:off x="1714480" y="1000124"/>
          <a:ext cx="6983433" cy="550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428736"/>
            <a:ext cx="8229600" cy="44485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 fontAlgn="base"/>
            <a:r>
              <a:rPr lang="ar-DZ" sz="3200" dirty="0" smtClean="0"/>
              <a:t>و تقوم فكرة التسويق الداخلي على أنه في مجال </a:t>
            </a:r>
            <a:r>
              <a:rPr lang="ar-DZ" sz="3200" dirty="0" err="1" smtClean="0"/>
              <a:t>انتاج</a:t>
            </a:r>
            <a:r>
              <a:rPr lang="ar-DZ" sz="3200" dirty="0" smtClean="0"/>
              <a:t> السلع وتقديم الخدمات هناك نوعان من العملاء :</a:t>
            </a:r>
          </a:p>
          <a:p>
            <a:pPr algn="r" rtl="1" fontAlgn="base"/>
            <a:r>
              <a:rPr lang="ar-DZ" sz="3200" b="1" dirty="0" err="1" smtClean="0"/>
              <a:t>اولهما</a:t>
            </a:r>
            <a:r>
              <a:rPr lang="ar-DZ" sz="3200" b="1" dirty="0" smtClean="0"/>
              <a:t> </a:t>
            </a:r>
            <a:r>
              <a:rPr lang="ar-DZ" sz="3200" dirty="0" smtClean="0"/>
              <a:t>هم العملاء الداخليين(وهم العاملين داخل المنظمة)    ويجب الاهتمام بهم </a:t>
            </a:r>
            <a:r>
              <a:rPr lang="ar-DZ" sz="3200" dirty="0" err="1" smtClean="0"/>
              <a:t>لانهم</a:t>
            </a:r>
            <a:r>
              <a:rPr lang="ar-DZ" sz="3200" dirty="0" smtClean="0"/>
              <a:t> يشتركون في تقديم الخدمة      وطريقة استخدامها  . </a:t>
            </a:r>
          </a:p>
          <a:p>
            <a:pPr algn="r" rtl="1" fontAlgn="base"/>
            <a:r>
              <a:rPr lang="ar-DZ" sz="3200" dirty="0" smtClean="0"/>
              <a:t>	</a:t>
            </a:r>
            <a:r>
              <a:rPr lang="ar-DZ" sz="3200" b="1" dirty="0" smtClean="0"/>
              <a:t>وثانيهما</a:t>
            </a:r>
            <a:r>
              <a:rPr lang="ar-DZ" sz="3200" dirty="0" smtClean="0"/>
              <a:t> هم العملاء الخارجيين </a:t>
            </a:r>
            <a:r>
              <a:rPr lang="ar-DZ" sz="3200" dirty="0" err="1" smtClean="0"/>
              <a:t>و</a:t>
            </a:r>
            <a:r>
              <a:rPr lang="ar-DZ" sz="3200" dirty="0" smtClean="0"/>
              <a:t> لكي نصل للعملاء   الخارجيين فأنه يجب الاهتمام </a:t>
            </a:r>
            <a:r>
              <a:rPr lang="ar-DZ" sz="3200" dirty="0" err="1" smtClean="0"/>
              <a:t>اولاً</a:t>
            </a:r>
            <a:r>
              <a:rPr lang="ar-DZ" sz="3200" dirty="0" smtClean="0"/>
              <a:t> بالعملاء الداخليين الذين   يعتبرون وسيله الشركة للوصول </a:t>
            </a:r>
            <a:r>
              <a:rPr lang="ar-DZ" sz="3200" dirty="0" err="1" smtClean="0"/>
              <a:t>الى</a:t>
            </a:r>
            <a:r>
              <a:rPr lang="ar-DZ" sz="3200" dirty="0" smtClean="0"/>
              <a:t> العملاء الخارجيين . </a:t>
            </a:r>
          </a:p>
          <a:p>
            <a:pPr algn="r" rtl="1"/>
            <a:r>
              <a:rPr lang="fr-FR" sz="3200" dirty="0" smtClean="0"/>
              <a:t> </a:t>
            </a:r>
            <a:endParaRPr lang="ar-DZ" sz="3200" dirty="0" smtClean="0"/>
          </a:p>
          <a:p>
            <a:endParaRPr lang="ko-KR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 smtClean="0"/>
              <a:t>خصائصه: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0"/>
          </p:nvPr>
        </p:nvGraphicFramePr>
        <p:xfrm>
          <a:off x="500034" y="1285860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rtl="1"/>
            <a:r>
              <a:rPr lang="ar-DZ" dirty="0" smtClean="0"/>
              <a:t>من يقوم بالتسويق الداخلي: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0"/>
          </p:nvPr>
        </p:nvGraphicFramePr>
        <p:xfrm>
          <a:off x="2571736" y="1428750"/>
          <a:ext cx="4286280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643702" y="285749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المنظمة ككل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57422" y="53578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المنظمة ككل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72198" y="24288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72264" y="435769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قسم معين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72066" y="53578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قسم معين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0"/>
          </p:nvPr>
        </p:nvGraphicFramePr>
        <p:xfrm>
          <a:off x="1500166" y="500042"/>
          <a:ext cx="735811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00100" y="2214554"/>
            <a:ext cx="7524328" cy="1571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الأنشطة الضرورية في تهيئة المنظمة لتنفيذ </a:t>
            </a: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التسويق الداخلي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0"/>
          </p:nvPr>
        </p:nvSpPr>
        <p:spPr>
          <a:xfrm>
            <a:off x="1285852" y="428604"/>
            <a:ext cx="7411292" cy="5564085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/>
            </a:pPr>
            <a:r>
              <a:rPr lang="ar-SA" sz="2000" b="1" dirty="0" smtClean="0"/>
              <a:t>القيام بتقسيم الزبائن الداخليين </a:t>
            </a:r>
            <a:r>
              <a:rPr lang="ar-SA" sz="2000" dirty="0" smtClean="0"/>
              <a:t>على أساس مستوى </a:t>
            </a:r>
            <a:r>
              <a:rPr lang="ar-SA" sz="2000" dirty="0" err="1" smtClean="0"/>
              <a:t>الإتصال</a:t>
            </a:r>
            <a:r>
              <a:rPr lang="ar-SA" sz="2000" dirty="0" smtClean="0"/>
              <a:t> مع الزبون ويعد هذا</a:t>
            </a:r>
            <a:r>
              <a:rPr lang="ar-DZ" sz="2000" dirty="0" smtClean="0"/>
              <a:t>  </a:t>
            </a:r>
            <a:r>
              <a:rPr lang="ar-SA" sz="2000" dirty="0" smtClean="0"/>
              <a:t> التقسيم ضروريا لتحديد نوعية الخدمة المستهدفة وكذلك وضع البرامج التدريبية </a:t>
            </a:r>
            <a:r>
              <a:rPr lang="ar-DZ" sz="2000" dirty="0" smtClean="0"/>
              <a:t>  </a:t>
            </a:r>
            <a:r>
              <a:rPr lang="ar-SA" sz="2000" dirty="0" smtClean="0"/>
              <a:t>التي تضمن جودة الخدمة؛</a:t>
            </a:r>
            <a:endParaRPr lang="fr-FR" sz="2000" dirty="0" smtClean="0"/>
          </a:p>
          <a:p>
            <a:pPr marL="457200" lvl="0" indent="-457200" algn="r" rtl="1">
              <a:buFont typeface="+mj-lt"/>
              <a:buAutoNum type="arabicPeriod"/>
            </a:pPr>
            <a:r>
              <a:rPr lang="ar-SA" sz="2000" b="1" dirty="0" smtClean="0"/>
              <a:t>القيام بالبحوث التي تساعد في تحديد متطلبات الزبائن الخارجيين والداخليين </a:t>
            </a:r>
            <a:r>
              <a:rPr lang="ar-DZ" sz="2000" b="1" dirty="0" smtClean="0"/>
              <a:t>      </a:t>
            </a:r>
            <a:r>
              <a:rPr lang="ar-SA" sz="2000" dirty="0" smtClean="0"/>
              <a:t>وطبيعة التدريب والتطوير الشخصي، من أجل تحقيق جوهر التسويق الداخلي؛</a:t>
            </a:r>
            <a:endParaRPr lang="fr-FR" sz="2000" dirty="0" smtClean="0"/>
          </a:p>
          <a:p>
            <a:pPr marL="457200" lvl="0" indent="-457200" algn="r" rtl="1">
              <a:buFont typeface="+mj-lt"/>
              <a:buAutoNum type="arabicPeriod"/>
            </a:pPr>
            <a:r>
              <a:rPr lang="ar-SA" sz="2000" b="1" dirty="0" smtClean="0"/>
              <a:t>يساعد تمكين العاملين </a:t>
            </a:r>
            <a:r>
              <a:rPr lang="ar-SA" sz="2000" dirty="0" smtClean="0"/>
              <a:t>في </a:t>
            </a:r>
            <a:r>
              <a:rPr lang="ar-SA" sz="2000" dirty="0" err="1" smtClean="0"/>
              <a:t>إستعمال</a:t>
            </a:r>
            <a:r>
              <a:rPr lang="ar-SA" sz="2000" dirty="0" smtClean="0"/>
              <a:t> قدراتهم بالشكل الذي يضمن تقديم الخدمات </a:t>
            </a:r>
            <a:r>
              <a:rPr lang="ar-DZ" sz="2000" dirty="0" smtClean="0"/>
              <a:t>    </a:t>
            </a:r>
            <a:r>
              <a:rPr lang="ar-SA" sz="2000" dirty="0" smtClean="0"/>
              <a:t>بجودة إلى زبائنهم؛</a:t>
            </a:r>
            <a:endParaRPr lang="fr-FR" sz="2000" dirty="0" smtClean="0"/>
          </a:p>
          <a:p>
            <a:pPr marL="457200" lvl="0" indent="-457200" algn="r" rtl="1">
              <a:buFont typeface="+mj-lt"/>
              <a:buAutoNum type="arabicPeriod"/>
            </a:pPr>
            <a:r>
              <a:rPr lang="ar-SA" sz="2000" b="1" dirty="0" smtClean="0"/>
              <a:t>التحفيز والمكافآت </a:t>
            </a:r>
            <a:r>
              <a:rPr lang="ar-SA" sz="2000" dirty="0" smtClean="0"/>
              <a:t>يجب أن تستند على مساهمات العاملين في تقديم الخدمة </a:t>
            </a:r>
            <a:r>
              <a:rPr lang="ar-DZ" sz="2000" dirty="0" smtClean="0"/>
              <a:t>        </a:t>
            </a:r>
            <a:r>
              <a:rPr lang="ar-SA" sz="2000" dirty="0" smtClean="0"/>
              <a:t>الأفضل، لتأثيرها على سلوكيات العاملين وزيادة الدافعية للأفراد؛</a:t>
            </a:r>
            <a:endParaRPr lang="fr-FR" sz="2000" dirty="0" smtClean="0"/>
          </a:p>
          <a:p>
            <a:pPr marL="457200" lvl="0" indent="-457200" algn="r" rtl="1">
              <a:buFont typeface="+mj-lt"/>
              <a:buAutoNum type="arabicPeriod"/>
            </a:pPr>
            <a:r>
              <a:rPr lang="ar-SA" sz="2000" b="1" dirty="0" smtClean="0"/>
              <a:t>تساهم </a:t>
            </a:r>
            <a:r>
              <a:rPr lang="ar-SA" sz="2000" b="1" dirty="0" err="1" smtClean="0"/>
              <a:t>الإتصالات</a:t>
            </a:r>
            <a:r>
              <a:rPr lang="ar-SA" sz="2000" b="1" dirty="0" smtClean="0"/>
              <a:t> الداخلية </a:t>
            </a:r>
            <a:r>
              <a:rPr lang="ar-SA" sz="2000" dirty="0" smtClean="0"/>
              <a:t>من خلال </a:t>
            </a:r>
            <a:r>
              <a:rPr lang="ar-SA" sz="2000" dirty="0" err="1" smtClean="0"/>
              <a:t>إستخدام</a:t>
            </a:r>
            <a:r>
              <a:rPr lang="ar-SA" sz="2000" dirty="0" smtClean="0"/>
              <a:t> الوسائل الحديثة في </a:t>
            </a:r>
            <a:r>
              <a:rPr lang="ar-DZ" sz="2000" dirty="0" smtClean="0"/>
              <a:t>ت</a:t>
            </a:r>
            <a:r>
              <a:rPr lang="ar-SA" sz="2000" dirty="0" smtClean="0"/>
              <a:t>وفير المعلومات بين مختلف الوظائف، وفي تنسيق الناشطات داخل </a:t>
            </a:r>
            <a:r>
              <a:rPr lang="ar-SA" sz="2000" dirty="0" err="1" smtClean="0"/>
              <a:t>الؤسسسة</a:t>
            </a:r>
            <a:r>
              <a:rPr lang="ar-SA" sz="2000" dirty="0" smtClean="0"/>
              <a:t>، كما تساعد في </a:t>
            </a:r>
            <a:r>
              <a:rPr lang="ar-DZ" sz="2000" dirty="0" smtClean="0"/>
              <a:t>    </a:t>
            </a:r>
            <a:r>
              <a:rPr lang="ar-SA" sz="2000" dirty="0" smtClean="0"/>
              <a:t>تعزيز جودة الخدمات وضمان معرفة الأفراد لدورهم في الناشط الأوسع؛</a:t>
            </a:r>
            <a:endParaRPr lang="fr-FR" sz="2000" dirty="0" smtClean="0"/>
          </a:p>
          <a:p>
            <a:pPr marL="457200" lvl="0" indent="-457200" algn="r" rtl="1">
              <a:buFont typeface="+mj-lt"/>
              <a:buAutoNum type="arabicPeriod"/>
            </a:pPr>
            <a:r>
              <a:rPr lang="ar-SA" sz="2000" b="1" dirty="0" smtClean="0"/>
              <a:t>مقاييس الأداء:  </a:t>
            </a:r>
            <a:r>
              <a:rPr lang="ar-SA" sz="2000" dirty="0" smtClean="0"/>
              <a:t>هذه المقاييس يجب أن تكون واضحة ويجب أن تكون قادرة على </a:t>
            </a:r>
            <a:r>
              <a:rPr lang="ar-DZ" sz="2000" dirty="0" smtClean="0"/>
              <a:t> </a:t>
            </a:r>
            <a:r>
              <a:rPr lang="ar-SA" sz="2000" dirty="0" smtClean="0"/>
              <a:t>قياس مساهمة كل فرد وكل قسم في تحقيق أهداف الأداء؛</a:t>
            </a:r>
            <a:endParaRPr lang="fr-FR" sz="2000" dirty="0" smtClean="0"/>
          </a:p>
          <a:p>
            <a:pPr marL="457200" lvl="0" indent="-457200" algn="r" rtl="1">
              <a:buFont typeface="+mj-lt"/>
              <a:buAutoNum type="arabicPeriod"/>
            </a:pPr>
            <a:r>
              <a:rPr lang="ar-SA" sz="2000" b="1" dirty="0" smtClean="0"/>
              <a:t>بناء علاقات العمل الداعمة: </a:t>
            </a:r>
            <a:r>
              <a:rPr lang="ar-SA" sz="2000" dirty="0" smtClean="0"/>
              <a:t>عند تطوير وتطبيق منهج التسويق الداخلي تبرز </a:t>
            </a:r>
            <a:r>
              <a:rPr lang="ar-DZ" sz="2000" dirty="0" smtClean="0"/>
              <a:t>  </a:t>
            </a:r>
            <a:r>
              <a:rPr lang="ar-SA" sz="2000" dirty="0" smtClean="0"/>
              <a:t>ضرورة نشر ثقافة </a:t>
            </a:r>
            <a:r>
              <a:rPr lang="ar-SA" sz="2000" dirty="0" err="1" smtClean="0"/>
              <a:t>إحترام</a:t>
            </a:r>
            <a:r>
              <a:rPr lang="ar-SA" sz="2000" dirty="0" smtClean="0"/>
              <a:t> العاملين لبعضهم البعض في المنظمة وتبادل الثقة </a:t>
            </a:r>
            <a:r>
              <a:rPr lang="ar-DZ" sz="2000" dirty="0" smtClean="0"/>
              <a:t>     </a:t>
            </a:r>
            <a:r>
              <a:rPr lang="ar-SA" sz="2000" dirty="0" smtClean="0"/>
              <a:t>والدعم، وأن يساهم الجميع في كسر الحواجز بينهم وداخل الأقسام، مما يعزز </a:t>
            </a:r>
            <a:r>
              <a:rPr lang="ar-DZ" sz="2000" dirty="0" smtClean="0"/>
              <a:t>     </a:t>
            </a:r>
            <a:r>
              <a:rPr lang="ar-SA" sz="2000" dirty="0" err="1" smtClean="0"/>
              <a:t>الإتصالات</a:t>
            </a:r>
            <a:r>
              <a:rPr lang="ar-SA" sz="2000" dirty="0" smtClean="0"/>
              <a:t> الداخلية </a:t>
            </a:r>
            <a:r>
              <a:rPr lang="ar-SA" sz="2000" dirty="0" err="1" smtClean="0"/>
              <a:t>وإحتمالية</a:t>
            </a:r>
            <a:r>
              <a:rPr lang="ar-SA" sz="2000" dirty="0" smtClean="0"/>
              <a:t> تحقيق جودة الخدمات الداخلية والخارجية</a:t>
            </a:r>
            <a:r>
              <a:rPr lang="fr-FR" sz="2000" dirty="0" smtClean="0"/>
              <a:t> .</a:t>
            </a:r>
          </a:p>
          <a:p>
            <a:pPr marL="457200" indent="-457200" algn="r">
              <a:buFont typeface="+mj-lt"/>
              <a:buAutoNum type="arabicPeriod"/>
            </a:pPr>
            <a:endParaRPr lang="fr-F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688</Words>
  <Application>Microsoft Office PowerPoint</Application>
  <PresentationFormat>Affichage à l'écran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Diapositive 1</vt:lpstr>
      <vt:lpstr>مقدمة:</vt:lpstr>
      <vt:lpstr>مفهومه</vt:lpstr>
      <vt:lpstr>Diapositive 4</vt:lpstr>
      <vt:lpstr>خصائصه:</vt:lpstr>
      <vt:lpstr>من يقوم بالتسويق الداخلي:</vt:lpstr>
      <vt:lpstr>Diapositive 7</vt:lpstr>
      <vt:lpstr>Diapositive 8</vt:lpstr>
      <vt:lpstr>Diapositive 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2013</cp:lastModifiedBy>
  <cp:revision>66</cp:revision>
  <dcterms:created xsi:type="dcterms:W3CDTF">2014-04-01T16:35:38Z</dcterms:created>
  <dcterms:modified xsi:type="dcterms:W3CDTF">2017-05-13T19:19:33Z</dcterms:modified>
</cp:coreProperties>
</file>