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AD516-B030-42E9-A3A5-F1CC71F2F2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5269" y="834888"/>
            <a:ext cx="9001462" cy="5353878"/>
          </a:xfrm>
        </p:spPr>
        <p:txBody>
          <a:bodyPr>
            <a:normAutofit fontScale="90000"/>
          </a:bodyPr>
          <a:lstStyle/>
          <a:p>
            <a:r>
              <a:rPr lang="ar-DZ" sz="5400" dirty="0"/>
              <a:t>المحاضرة الثانية</a:t>
            </a:r>
            <a:br>
              <a:rPr lang="ar-DZ" sz="5400" dirty="0"/>
            </a:br>
            <a:br>
              <a:rPr lang="ar-DZ" sz="5400" dirty="0"/>
            </a:br>
            <a:r>
              <a:rPr lang="ar-DZ" sz="13900" dirty="0">
                <a:solidFill>
                  <a:srgbClr val="FFFF00"/>
                </a:solidFill>
              </a:rPr>
              <a:t>رؤية الشركة</a:t>
            </a:r>
            <a:br>
              <a:rPr lang="ar-DZ" sz="5400" dirty="0">
                <a:solidFill>
                  <a:srgbClr val="FFFF00"/>
                </a:solidFill>
              </a:rPr>
            </a:br>
            <a:br>
              <a:rPr lang="ar-DZ" sz="5400" dirty="0"/>
            </a:br>
            <a:r>
              <a:rPr lang="fr-FR" sz="8000" dirty="0">
                <a:solidFill>
                  <a:srgbClr val="FFFF00"/>
                </a:solidFill>
              </a:rPr>
              <a:t>Company</a:t>
            </a:r>
            <a:r>
              <a:rPr lang="ar-DZ" sz="8000" dirty="0">
                <a:solidFill>
                  <a:srgbClr val="FFFF00"/>
                </a:solidFill>
              </a:rPr>
              <a:t> </a:t>
            </a:r>
            <a:r>
              <a:rPr lang="fr-FR" sz="8000" dirty="0">
                <a:solidFill>
                  <a:srgbClr val="FFFF00"/>
                </a:solidFill>
              </a:rPr>
              <a:t>vision </a:t>
            </a:r>
            <a:br>
              <a:rPr lang="ar-DZ" sz="5400" dirty="0">
                <a:solidFill>
                  <a:srgbClr val="FFFF00"/>
                </a:solidFill>
              </a:rPr>
            </a:br>
            <a:endParaRPr lang="fr-FR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815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A68A2C0-BCE0-4CAB-8C41-83507B230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4" y="304801"/>
            <a:ext cx="11714922" cy="6069496"/>
          </a:xfrm>
        </p:spPr>
        <p:txBody>
          <a:bodyPr>
            <a:normAutofit lnSpcReduction="10000"/>
          </a:bodyPr>
          <a:lstStyle/>
          <a:p>
            <a:pPr rtl="1"/>
            <a:r>
              <a:rPr lang="ar-DZ" sz="4400" b="1" dirty="0">
                <a:solidFill>
                  <a:srgbClr val="FFFF00"/>
                </a:solidFill>
                <a:effectLst/>
              </a:rPr>
              <a:t>رابعا: </a:t>
            </a:r>
            <a:r>
              <a:rPr lang="ar-SA" sz="4400" b="1" dirty="0">
                <a:solidFill>
                  <a:srgbClr val="FFFF00"/>
                </a:solidFill>
                <a:effectLst/>
              </a:rPr>
              <a:t>أن تتفق اتفاقاً شمولياً كاملاً </a:t>
            </a:r>
            <a:r>
              <a:rPr lang="ar-DZ" sz="4400" b="1" dirty="0">
                <a:solidFill>
                  <a:srgbClr val="FFFF00"/>
                </a:solidFill>
                <a:effectLst/>
              </a:rPr>
              <a:t>مع </a:t>
            </a:r>
          </a:p>
          <a:p>
            <a:pPr rtl="1"/>
            <a:r>
              <a:rPr lang="ar-SA" sz="4400" b="1" dirty="0">
                <a:solidFill>
                  <a:srgbClr val="FFFF00"/>
                </a:solidFill>
                <a:effectLst/>
              </a:rPr>
              <a:t>أهداف الخطط الإستراتيجية والتشغيلية</a:t>
            </a:r>
            <a:r>
              <a:rPr lang="ar-DZ" sz="4400" b="1" dirty="0">
                <a:solidFill>
                  <a:srgbClr val="FFFF00"/>
                </a:solidFill>
                <a:effectLst/>
              </a:rPr>
              <a:t>:</a:t>
            </a:r>
          </a:p>
          <a:p>
            <a:pPr rtl="1"/>
            <a:r>
              <a:rPr lang="ar-SA" sz="8000" dirty="0">
                <a:effectLst/>
              </a:rPr>
              <a:t> كما تضمنتها </a:t>
            </a:r>
            <a:r>
              <a:rPr lang="ar-SA" sz="8000" b="1" dirty="0">
                <a:solidFill>
                  <a:srgbClr val="FFFF00"/>
                </a:solidFill>
                <a:effectLst/>
              </a:rPr>
              <a:t>عمليات صياغة </a:t>
            </a:r>
            <a:r>
              <a:rPr lang="ar-SA" sz="8000" dirty="0">
                <a:effectLst/>
              </a:rPr>
              <a:t>بنود وأهداف </a:t>
            </a:r>
            <a:r>
              <a:rPr lang="ar-SA" sz="8000" b="1" dirty="0">
                <a:solidFill>
                  <a:srgbClr val="FFFF00"/>
                </a:solidFill>
                <a:effectLst/>
              </a:rPr>
              <a:t>عمليات التخطيط الاستراتيجي للمؤسسة</a:t>
            </a:r>
            <a:r>
              <a:rPr lang="ar-SA" sz="8000" dirty="0">
                <a:effectLst/>
              </a:rPr>
              <a:t>.</a:t>
            </a:r>
            <a:endParaRPr lang="fr-FR" sz="8000" b="1" dirty="0">
              <a:effectLst/>
            </a:endParaRPr>
          </a:p>
          <a:p>
            <a:pPr algn="r" rtl="1"/>
            <a:endParaRPr lang="fr-FR" sz="4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8429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A68A2C0-BCE0-4CAB-8C41-83507B230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4" y="304801"/>
            <a:ext cx="11714922" cy="6069496"/>
          </a:xfrm>
        </p:spPr>
        <p:txBody>
          <a:bodyPr>
            <a:normAutofit/>
          </a:bodyPr>
          <a:lstStyle/>
          <a:p>
            <a:pPr rtl="1"/>
            <a:r>
              <a:rPr lang="ar-DZ" sz="4000" b="1" dirty="0">
                <a:solidFill>
                  <a:srgbClr val="FFFF00"/>
                </a:solidFill>
                <a:effectLst/>
              </a:rPr>
              <a:t>خامسا: </a:t>
            </a:r>
            <a:r>
              <a:rPr lang="ar-SA" sz="4000" b="1" dirty="0">
                <a:solidFill>
                  <a:srgbClr val="FFFF00"/>
                </a:solidFill>
                <a:effectLst/>
              </a:rPr>
              <a:t>أن تتم صياغتها بشكل استباقي (</a:t>
            </a:r>
            <a:r>
              <a:rPr lang="fr-FR" sz="4000" b="1" dirty="0">
                <a:solidFill>
                  <a:srgbClr val="FFFF00"/>
                </a:solidFill>
                <a:effectLst/>
              </a:rPr>
              <a:t>Proactive</a:t>
            </a:r>
            <a:r>
              <a:rPr lang="ar-SA" sz="4000" b="1" dirty="0">
                <a:solidFill>
                  <a:srgbClr val="FFFF00"/>
                </a:solidFill>
                <a:effectLst/>
              </a:rPr>
              <a:t>)</a:t>
            </a:r>
            <a:r>
              <a:rPr lang="ar-DZ" sz="4000" b="1" dirty="0">
                <a:solidFill>
                  <a:srgbClr val="FFFF00"/>
                </a:solidFill>
                <a:effectLst/>
              </a:rPr>
              <a:t>:</a:t>
            </a:r>
          </a:p>
          <a:p>
            <a:pPr marL="571500" indent="-571500" algn="just" rtl="1">
              <a:buFont typeface="Arial" panose="020B0604020202020204" pitchFamily="34" charset="0"/>
              <a:buChar char="•"/>
            </a:pPr>
            <a:r>
              <a:rPr lang="ar-SA" sz="4000" dirty="0">
                <a:effectLst/>
              </a:rPr>
              <a:t>لتعبر عن </a:t>
            </a:r>
            <a:r>
              <a:rPr lang="ar-SA" sz="4000" b="1" dirty="0">
                <a:solidFill>
                  <a:srgbClr val="FFFF00"/>
                </a:solidFill>
                <a:effectLst/>
              </a:rPr>
              <a:t>الرؤى المستقبلية الطموحة والغايات والأهداف</a:t>
            </a:r>
            <a:r>
              <a:rPr lang="ar-DZ" sz="4000" dirty="0">
                <a:effectLst/>
              </a:rPr>
              <a:t>.</a:t>
            </a:r>
          </a:p>
          <a:p>
            <a:pPr marL="571500" indent="-571500" algn="just" rtl="1">
              <a:buFont typeface="Arial" panose="020B0604020202020204" pitchFamily="34" charset="0"/>
              <a:buChar char="•"/>
            </a:pPr>
            <a:r>
              <a:rPr lang="ar-SA" sz="4000" dirty="0">
                <a:effectLst/>
              </a:rPr>
              <a:t>التي ستعمل المؤسسة جاهدة على تحقيقها خلال </a:t>
            </a:r>
            <a:r>
              <a:rPr lang="ar-SA" sz="4000" b="1" dirty="0">
                <a:solidFill>
                  <a:srgbClr val="FFFF00"/>
                </a:solidFill>
                <a:effectLst/>
              </a:rPr>
              <a:t>فترة زمنية محددة</a:t>
            </a:r>
            <a:r>
              <a:rPr lang="ar-SA" sz="4000" dirty="0">
                <a:effectLst/>
              </a:rPr>
              <a:t>. </a:t>
            </a:r>
            <a:endParaRPr lang="ar-DZ" sz="4000" dirty="0">
              <a:effectLst/>
            </a:endParaRPr>
          </a:p>
          <a:p>
            <a:pPr marL="571500" indent="-571500" algn="just" rtl="1">
              <a:buFont typeface="Arial" panose="020B0604020202020204" pitchFamily="34" charset="0"/>
              <a:buChar char="•"/>
            </a:pPr>
            <a:r>
              <a:rPr lang="ar-SA" sz="4000" dirty="0">
                <a:effectLst/>
              </a:rPr>
              <a:t>أي تحديد مجموعة من الأهداف </a:t>
            </a:r>
            <a:r>
              <a:rPr lang="ar-SA" sz="4000" b="1" dirty="0">
                <a:solidFill>
                  <a:srgbClr val="FFFF00"/>
                </a:solidFill>
                <a:effectLst/>
              </a:rPr>
              <a:t>بشكل استباقي (</a:t>
            </a:r>
            <a:r>
              <a:rPr lang="fr-FR" sz="4000" b="1" dirty="0">
                <a:solidFill>
                  <a:srgbClr val="FFFF00"/>
                </a:solidFill>
                <a:effectLst/>
              </a:rPr>
              <a:t>Proactive</a:t>
            </a:r>
            <a:r>
              <a:rPr lang="ar-SA" sz="4000" b="1" dirty="0">
                <a:solidFill>
                  <a:srgbClr val="FFFF00"/>
                </a:solidFill>
                <a:effectLst/>
              </a:rPr>
              <a:t>)</a:t>
            </a:r>
            <a:r>
              <a:rPr lang="ar-DZ" sz="4000" dirty="0">
                <a:effectLst/>
              </a:rPr>
              <a:t>.</a:t>
            </a:r>
          </a:p>
          <a:p>
            <a:pPr marL="571500" indent="-571500" algn="just" rtl="1">
              <a:buFont typeface="Arial" panose="020B0604020202020204" pitchFamily="34" charset="0"/>
              <a:buChar char="•"/>
            </a:pPr>
            <a:r>
              <a:rPr lang="ar-SA" sz="4000" dirty="0">
                <a:effectLst/>
              </a:rPr>
              <a:t>حسب </a:t>
            </a:r>
            <a:r>
              <a:rPr lang="ar-SA" sz="4000" b="1" dirty="0">
                <a:solidFill>
                  <a:srgbClr val="FFFF00"/>
                </a:solidFill>
                <a:effectLst/>
              </a:rPr>
              <a:t>الغايات والآمال الإستراتيجية للمؤسسة</a:t>
            </a:r>
            <a:r>
              <a:rPr lang="ar-DZ" sz="4000" dirty="0">
                <a:effectLst/>
              </a:rPr>
              <a:t>.</a:t>
            </a:r>
          </a:p>
          <a:p>
            <a:pPr marL="571500" indent="-571500" algn="just" rtl="1">
              <a:buFont typeface="Arial" panose="020B0604020202020204" pitchFamily="34" charset="0"/>
              <a:buChar char="•"/>
            </a:pPr>
            <a:r>
              <a:rPr lang="ar-SA" sz="4000" dirty="0">
                <a:effectLst/>
              </a:rPr>
              <a:t> بعد إجراء </a:t>
            </a:r>
            <a:r>
              <a:rPr lang="ar-SA" sz="4000" b="1" dirty="0">
                <a:solidFill>
                  <a:srgbClr val="FFFF00"/>
                </a:solidFill>
                <a:effectLst/>
              </a:rPr>
              <a:t>الدراسات الضرورية </a:t>
            </a:r>
            <a:r>
              <a:rPr lang="ar-SA" sz="4000" dirty="0">
                <a:effectLst/>
              </a:rPr>
              <a:t>والتحليلات لبيئات العمل وظروف البقاء </a:t>
            </a:r>
            <a:r>
              <a:rPr lang="ar-SA" sz="4000" b="1" dirty="0">
                <a:solidFill>
                  <a:srgbClr val="FFFF00"/>
                </a:solidFill>
                <a:effectLst/>
              </a:rPr>
              <a:t>للتنافس والتميز</a:t>
            </a:r>
            <a:r>
              <a:rPr lang="ar-SA" sz="4000" dirty="0">
                <a:effectLst/>
              </a:rPr>
              <a:t>. </a:t>
            </a:r>
            <a:endParaRPr lang="fr-FR" sz="4000" b="1" dirty="0">
              <a:effectLst/>
            </a:endParaRPr>
          </a:p>
          <a:p>
            <a:pPr algn="r" rtl="1"/>
            <a:endParaRPr lang="fr-FR" sz="4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61883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A68A2C0-BCE0-4CAB-8C41-83507B230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4" y="304801"/>
            <a:ext cx="11714922" cy="6069496"/>
          </a:xfrm>
        </p:spPr>
        <p:txBody>
          <a:bodyPr>
            <a:normAutofit fontScale="92500" lnSpcReduction="10000"/>
          </a:bodyPr>
          <a:lstStyle/>
          <a:p>
            <a:pPr rtl="1"/>
            <a:r>
              <a:rPr lang="ar-DZ" sz="4800" b="1" dirty="0">
                <a:solidFill>
                  <a:srgbClr val="FFFF00"/>
                </a:solidFill>
                <a:effectLst/>
              </a:rPr>
              <a:t>سادسا: </a:t>
            </a:r>
            <a:r>
              <a:rPr lang="ar-SA" sz="4800" b="1" dirty="0">
                <a:solidFill>
                  <a:srgbClr val="FFFF00"/>
                </a:solidFill>
                <a:effectLst/>
              </a:rPr>
              <a:t>يجب عند صياغة "الرؤية" أن </a:t>
            </a:r>
            <a:r>
              <a:rPr lang="ar-DZ" sz="4800" b="1" dirty="0">
                <a:solidFill>
                  <a:srgbClr val="FFFF00"/>
                </a:solidFill>
                <a:effectLst/>
              </a:rPr>
              <a:t>ي</a:t>
            </a:r>
            <a:r>
              <a:rPr lang="ar-SA" sz="4800" b="1" dirty="0">
                <a:solidFill>
                  <a:srgbClr val="FFFF00"/>
                </a:solidFill>
                <a:effectLst/>
              </a:rPr>
              <a:t>شكل محتوى الرؤية</a:t>
            </a:r>
            <a:endParaRPr lang="ar-DZ" sz="4800" b="1" dirty="0">
              <a:solidFill>
                <a:srgbClr val="FFFF00"/>
              </a:solidFill>
              <a:effectLst/>
            </a:endParaRPr>
          </a:p>
          <a:p>
            <a:pPr rtl="1"/>
            <a:r>
              <a:rPr lang="ar-SA" sz="4800" b="1" dirty="0">
                <a:solidFill>
                  <a:srgbClr val="FFFF00"/>
                </a:solidFill>
                <a:effectLst/>
              </a:rPr>
              <a:t>مركز البؤرة ونقطة الانطلاق</a:t>
            </a:r>
            <a:r>
              <a:rPr lang="ar-DZ" sz="4800" b="1" dirty="0">
                <a:solidFill>
                  <a:srgbClr val="FFFF00"/>
                </a:solidFill>
                <a:effectLst/>
              </a:rPr>
              <a:t>: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3900" dirty="0">
                <a:effectLst/>
              </a:rPr>
              <a:t>لما سيتم تحديده وصياغته </a:t>
            </a:r>
            <a:r>
              <a:rPr lang="ar-SA" sz="3900" b="1" dirty="0">
                <a:solidFill>
                  <a:srgbClr val="FFFF00"/>
                </a:solidFill>
                <a:effectLst/>
              </a:rPr>
              <a:t>كخارطة للطريق</a:t>
            </a:r>
            <a:r>
              <a:rPr lang="ar-DZ" sz="3900" dirty="0">
                <a:effectLst/>
              </a:rPr>
              <a:t>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DZ" sz="3900" b="1" dirty="0">
                <a:solidFill>
                  <a:srgbClr val="FFFF00"/>
                </a:solidFill>
                <a:effectLst/>
              </a:rPr>
              <a:t>ك</a:t>
            </a:r>
            <a:r>
              <a:rPr lang="ar-SA" sz="3900" b="1" dirty="0">
                <a:solidFill>
                  <a:srgbClr val="FFFF00"/>
                </a:solidFill>
                <a:effectLst/>
              </a:rPr>
              <a:t>صورة لبناء متكامل </a:t>
            </a:r>
            <a:r>
              <a:rPr lang="ar-SA" sz="3900" dirty="0">
                <a:effectLst/>
              </a:rPr>
              <a:t>من </a:t>
            </a:r>
            <a:r>
              <a:rPr lang="ar-SA" sz="3900" b="1" dirty="0">
                <a:solidFill>
                  <a:srgbClr val="FFFF00"/>
                </a:solidFill>
                <a:effectLst/>
              </a:rPr>
              <a:t>السيناريوهات والرؤى والغايات المستقبلية</a:t>
            </a:r>
            <a:r>
              <a:rPr lang="ar-DZ" sz="3900" dirty="0">
                <a:effectLst/>
              </a:rPr>
              <a:t>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3900" dirty="0">
                <a:effectLst/>
              </a:rPr>
              <a:t>متضمنة </a:t>
            </a:r>
            <a:r>
              <a:rPr lang="ar-SA" sz="3900" b="1" dirty="0">
                <a:solidFill>
                  <a:srgbClr val="FFFF00"/>
                </a:solidFill>
                <a:effectLst/>
              </a:rPr>
              <a:t>للقيم المشتركة </a:t>
            </a:r>
            <a:r>
              <a:rPr lang="ar-SA" sz="3900" dirty="0">
                <a:effectLst/>
              </a:rPr>
              <a:t>لدى مواردها البشرية. </a:t>
            </a:r>
            <a:endParaRPr lang="ar-DZ" sz="3900" dirty="0">
              <a:effectLst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3900" dirty="0">
                <a:effectLst/>
              </a:rPr>
              <a:t>مما يعني </a:t>
            </a:r>
            <a:r>
              <a:rPr lang="ar-SA" sz="3900" b="1" dirty="0">
                <a:solidFill>
                  <a:srgbClr val="FFFF00"/>
                </a:solidFill>
                <a:effectLst/>
              </a:rPr>
              <a:t>مساهمتها في توجيه عملية </a:t>
            </a:r>
            <a:r>
              <a:rPr lang="ar-DZ" sz="3900" b="1" dirty="0">
                <a:solidFill>
                  <a:srgbClr val="FFFF00"/>
                </a:solidFill>
                <a:effectLst/>
              </a:rPr>
              <a:t>إ</a:t>
            </a:r>
            <a:r>
              <a:rPr lang="ar-SA" sz="3900" b="1" dirty="0">
                <a:solidFill>
                  <a:srgbClr val="FFFF00"/>
                </a:solidFill>
                <a:effectLst/>
              </a:rPr>
              <a:t>تخاذ القرارات وتحديد ملامح استراتيجيات المؤسسة</a:t>
            </a:r>
            <a:r>
              <a:rPr lang="ar-DZ" sz="3900" b="1" dirty="0">
                <a:solidFill>
                  <a:srgbClr val="FFFF00"/>
                </a:solidFill>
                <a:effectLst/>
              </a:rPr>
              <a:t>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3900" dirty="0">
                <a:effectLst/>
              </a:rPr>
              <a:t>و</a:t>
            </a:r>
            <a:r>
              <a:rPr lang="ar-SA" sz="3900" b="1" dirty="0">
                <a:solidFill>
                  <a:srgbClr val="FFFF00"/>
                </a:solidFill>
                <a:effectLst/>
              </a:rPr>
              <a:t>التأثير</a:t>
            </a:r>
            <a:r>
              <a:rPr lang="ar-SA" sz="3900" dirty="0">
                <a:effectLst/>
              </a:rPr>
              <a:t> على الطريقة التي </a:t>
            </a:r>
            <a:r>
              <a:rPr lang="ar-SA" sz="3900" b="1" dirty="0">
                <a:solidFill>
                  <a:srgbClr val="FFFF00"/>
                </a:solidFill>
                <a:effectLst/>
              </a:rPr>
              <a:t>تدار بها الأنشطة</a:t>
            </a:r>
            <a:r>
              <a:rPr lang="ar-DZ" sz="3900" dirty="0">
                <a:effectLst/>
              </a:rPr>
              <a:t>.</a:t>
            </a:r>
            <a:endParaRPr lang="fr-FR" sz="5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2116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A68A2C0-BCE0-4CAB-8C41-83507B230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4" y="304801"/>
            <a:ext cx="11714922" cy="6069496"/>
          </a:xfrm>
        </p:spPr>
        <p:txBody>
          <a:bodyPr>
            <a:normAutofit/>
          </a:bodyPr>
          <a:lstStyle/>
          <a:p>
            <a:pPr rtl="1"/>
            <a:r>
              <a:rPr lang="ar-DZ" sz="4800" b="1" dirty="0">
                <a:solidFill>
                  <a:srgbClr val="FFFF00"/>
                </a:solidFill>
                <a:effectLst/>
              </a:rPr>
              <a:t>سابعا: </a:t>
            </a:r>
            <a:r>
              <a:rPr lang="ar-SA" sz="4800" b="1" dirty="0">
                <a:solidFill>
                  <a:srgbClr val="FFFF00"/>
                </a:solidFill>
                <a:effectLst/>
              </a:rPr>
              <a:t>أن تكون لغة الصياغة سلسة ومفرداتها </a:t>
            </a:r>
            <a:endParaRPr lang="ar-DZ" sz="4800" b="1" dirty="0">
              <a:solidFill>
                <a:srgbClr val="FFFF00"/>
              </a:solidFill>
              <a:effectLst/>
            </a:endParaRPr>
          </a:p>
          <a:p>
            <a:pPr rtl="1"/>
            <a:r>
              <a:rPr lang="ar-SA" sz="4800" b="1" dirty="0">
                <a:solidFill>
                  <a:srgbClr val="FFFF00"/>
                </a:solidFill>
                <a:effectLst/>
              </a:rPr>
              <a:t>ذات دلالات واضحة وشفافة </a:t>
            </a:r>
            <a:r>
              <a:rPr lang="ar-DZ" sz="4800" b="1" dirty="0">
                <a:solidFill>
                  <a:srgbClr val="FFFF00"/>
                </a:solidFill>
                <a:effectLst/>
              </a:rPr>
              <a:t>: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4000" dirty="0">
                <a:effectLst/>
              </a:rPr>
              <a:t>يمكن </a:t>
            </a:r>
            <a:r>
              <a:rPr lang="ar-SA" sz="4000" b="1" dirty="0">
                <a:solidFill>
                  <a:srgbClr val="FFFF00"/>
                </a:solidFill>
                <a:effectLst/>
              </a:rPr>
              <a:t>حفظها بسهولة</a:t>
            </a:r>
            <a:r>
              <a:rPr lang="ar-DZ" sz="4000" dirty="0">
                <a:effectLst/>
              </a:rPr>
              <a:t>.</a:t>
            </a:r>
            <a:r>
              <a:rPr lang="ar-SA" sz="4000" dirty="0">
                <a:effectLst/>
              </a:rPr>
              <a:t> </a:t>
            </a:r>
            <a:endParaRPr lang="ar-DZ" sz="4000" dirty="0">
              <a:effectLst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4000" dirty="0">
                <a:effectLst/>
              </a:rPr>
              <a:t>حتى </a:t>
            </a:r>
            <a:r>
              <a:rPr lang="ar-SA" sz="4000" b="1" dirty="0">
                <a:solidFill>
                  <a:srgbClr val="FFFF00"/>
                </a:solidFill>
                <a:effectLst/>
              </a:rPr>
              <a:t>يسهل نشرها وتداولها </a:t>
            </a:r>
            <a:r>
              <a:rPr lang="ar-SA" sz="4000" dirty="0">
                <a:effectLst/>
              </a:rPr>
              <a:t>بين مختلف فئات العاملين بالمؤسسة</a:t>
            </a:r>
            <a:r>
              <a:rPr lang="ar-DZ" sz="4000" dirty="0">
                <a:effectLst/>
              </a:rPr>
              <a:t>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4000" dirty="0">
                <a:effectLst/>
              </a:rPr>
              <a:t>وباقي </a:t>
            </a:r>
            <a:r>
              <a:rPr lang="ar-SA" sz="4000" b="1" dirty="0">
                <a:solidFill>
                  <a:srgbClr val="FFFF00"/>
                </a:solidFill>
                <a:effectLst/>
              </a:rPr>
              <a:t>أصحاب المصلحة وجمهور العملاء والمتعاملين من خارج</a:t>
            </a:r>
            <a:r>
              <a:rPr lang="ar-DZ" sz="4000" b="1" dirty="0">
                <a:solidFill>
                  <a:srgbClr val="FFFF00"/>
                </a:solidFill>
                <a:effectLst/>
              </a:rPr>
              <a:t> المؤسسة</a:t>
            </a:r>
            <a:r>
              <a:rPr lang="ar-SA" sz="4000" dirty="0">
                <a:effectLst/>
              </a:rPr>
              <a:t>.</a:t>
            </a:r>
            <a:endParaRPr lang="fr-FR" sz="66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0964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A68A2C0-BCE0-4CAB-8C41-83507B230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4" y="304801"/>
            <a:ext cx="11714922" cy="6069496"/>
          </a:xfrm>
        </p:spPr>
        <p:txBody>
          <a:bodyPr>
            <a:normAutofit/>
          </a:bodyPr>
          <a:lstStyle/>
          <a:p>
            <a:pPr rtl="1"/>
            <a:r>
              <a:rPr lang="ar-DZ" sz="60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ثامنا: </a:t>
            </a:r>
            <a:r>
              <a:rPr lang="ar-SA" sz="60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الرؤية (</a:t>
            </a:r>
            <a:r>
              <a:rPr lang="fr-FR" sz="60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Vision</a:t>
            </a:r>
            <a:r>
              <a:rPr lang="ar-SA" sz="60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) عبارة عن </a:t>
            </a:r>
            <a:endParaRPr lang="ar-DZ" sz="6000" b="1" dirty="0">
              <a:solidFill>
                <a:srgbClr val="FFFF00"/>
              </a:solidFill>
              <a:effectLst/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rtl="1"/>
            <a:r>
              <a:rPr lang="ar-SA" sz="60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جملة إنشائية</a:t>
            </a:r>
            <a:r>
              <a:rPr lang="ar-DZ" sz="60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60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أو بلاغية مختصرة</a:t>
            </a:r>
            <a:endParaRPr lang="ar-DZ" sz="6000" b="1" dirty="0">
              <a:solidFill>
                <a:srgbClr val="FFFF00"/>
              </a:solidFill>
              <a:effectLst/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rtl="1"/>
            <a:endParaRPr lang="ar-DZ" sz="6000" b="1" dirty="0">
              <a:solidFill>
                <a:srgbClr val="FFFF00"/>
              </a:solidFill>
              <a:effectLst/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rtl="1"/>
            <a:r>
              <a:rPr lang="ar-SA" sz="5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قد تحتوي على </a:t>
            </a:r>
            <a:r>
              <a:rPr lang="ar-SA" sz="54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مقاييس للمفاضلة</a:t>
            </a:r>
            <a:r>
              <a:rPr lang="ar-DZ" sz="54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</a:p>
          <a:p>
            <a:pPr rtl="1"/>
            <a:r>
              <a:rPr lang="ar-DZ" sz="5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مثل</a:t>
            </a:r>
            <a:r>
              <a:rPr lang="ar-SA" sz="5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5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r>
              <a:rPr lang="ar-SA" sz="54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الأكبر</a:t>
            </a:r>
            <a:r>
              <a:rPr lang="ar-DZ" sz="5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،</a:t>
            </a:r>
            <a:r>
              <a:rPr lang="ar-SA" sz="5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54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الأفضل</a:t>
            </a:r>
            <a:r>
              <a:rPr lang="ar-SA" sz="5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  <a:endParaRPr lang="fr-FR" sz="5400" b="1" dirty="0">
              <a:effectLst/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fr-FR" sz="4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95263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A68A2C0-BCE0-4CAB-8C41-83507B230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4" y="304801"/>
            <a:ext cx="11714922" cy="6069496"/>
          </a:xfrm>
        </p:spPr>
        <p:txBody>
          <a:bodyPr>
            <a:normAutofit/>
          </a:bodyPr>
          <a:lstStyle/>
          <a:p>
            <a:pPr rtl="1"/>
            <a:r>
              <a:rPr lang="ar-DZ" sz="6000" b="1" dirty="0">
                <a:solidFill>
                  <a:srgbClr val="FFFF00"/>
                </a:solidFill>
                <a:effectLst/>
              </a:rPr>
              <a:t>تاسعا: </a:t>
            </a:r>
            <a:r>
              <a:rPr lang="ar-SA" sz="6000" b="1" dirty="0">
                <a:solidFill>
                  <a:srgbClr val="FFFF00"/>
                </a:solidFill>
                <a:effectLst/>
              </a:rPr>
              <a:t>أن تكون بعيدة المدى</a:t>
            </a:r>
            <a:endParaRPr lang="ar-DZ" sz="6000" b="1" dirty="0">
              <a:solidFill>
                <a:srgbClr val="FFFF00"/>
              </a:solidFill>
              <a:effectLst/>
            </a:endParaRP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ar-SA" sz="4800" dirty="0">
                <a:effectLst/>
              </a:rPr>
              <a:t>تلتزم الشركة بالعمل </a:t>
            </a:r>
            <a:r>
              <a:rPr lang="ar-SA" sz="4800" b="1" dirty="0">
                <a:solidFill>
                  <a:srgbClr val="FFFF00"/>
                </a:solidFill>
                <a:effectLst/>
              </a:rPr>
              <a:t>للوصول إليها</a:t>
            </a:r>
            <a:r>
              <a:rPr lang="ar-DZ" sz="4800" dirty="0">
                <a:effectLst/>
              </a:rPr>
              <a:t>.</a:t>
            </a:r>
            <a:r>
              <a:rPr lang="ar-SA" sz="4800" dirty="0">
                <a:effectLst/>
              </a:rPr>
              <a:t> </a:t>
            </a:r>
            <a:endParaRPr lang="ar-DZ" sz="4800" dirty="0">
              <a:effectLst/>
            </a:endParaRP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ar-SA" sz="4800" dirty="0">
                <a:effectLst/>
              </a:rPr>
              <a:t>موجهة </a:t>
            </a:r>
            <a:r>
              <a:rPr lang="ar-SA" sz="4800" b="1" dirty="0">
                <a:solidFill>
                  <a:srgbClr val="FFFF00"/>
                </a:solidFill>
                <a:effectLst/>
              </a:rPr>
              <a:t>بصورة عامة </a:t>
            </a:r>
            <a:r>
              <a:rPr lang="ar-SA" sz="4800" dirty="0">
                <a:effectLst/>
              </a:rPr>
              <a:t>أي ليست موجهة خلال فترة زمنية قصيرة المدى أو لفئة أو منطقة بعينها</a:t>
            </a:r>
            <a:r>
              <a:rPr lang="ar-DZ" sz="4800" dirty="0">
                <a:effectLst/>
              </a:rPr>
              <a:t>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4800" dirty="0">
                <a:effectLst/>
              </a:rPr>
              <a:t>وتشمل على </a:t>
            </a:r>
            <a:r>
              <a:rPr lang="ar-SA" sz="4800" b="1" dirty="0">
                <a:effectLst/>
              </a:rPr>
              <a:t>عدة معاني </a:t>
            </a:r>
            <a:r>
              <a:rPr lang="ar-SA" sz="4800" dirty="0">
                <a:effectLst/>
              </a:rPr>
              <a:t>من العناصر السابقة </a:t>
            </a:r>
            <a:r>
              <a:rPr lang="ar-SA" sz="4800" b="1" dirty="0">
                <a:solidFill>
                  <a:srgbClr val="FFFF00"/>
                </a:solidFill>
                <a:effectLst/>
              </a:rPr>
              <a:t>وليست بها مفردات مكررة</a:t>
            </a:r>
            <a:r>
              <a:rPr lang="ar-SA" sz="4800" dirty="0">
                <a:effectLst/>
              </a:rPr>
              <a:t>.</a:t>
            </a:r>
            <a:endParaRPr lang="fr-FR" sz="4800" b="1" dirty="0">
              <a:effectLst/>
            </a:endParaRPr>
          </a:p>
          <a:p>
            <a:pPr algn="r" rtl="1"/>
            <a:endParaRPr lang="fr-FR" sz="4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9803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A68A2C0-BCE0-4CAB-8C41-83507B230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4" y="304801"/>
            <a:ext cx="11714922" cy="6355306"/>
          </a:xfrm>
        </p:spPr>
        <p:txBody>
          <a:bodyPr>
            <a:normAutofit fontScale="85000" lnSpcReduction="20000"/>
          </a:bodyPr>
          <a:lstStyle/>
          <a:p>
            <a:pPr rtl="1"/>
            <a:r>
              <a:rPr lang="ar-DZ" sz="5200" b="1" dirty="0">
                <a:solidFill>
                  <a:srgbClr val="FFFF00"/>
                </a:solidFill>
                <a:effectLst/>
              </a:rPr>
              <a:t>عاشرا </a:t>
            </a:r>
            <a:r>
              <a:rPr lang="ar-SA" sz="5200" b="1" dirty="0">
                <a:solidFill>
                  <a:srgbClr val="FFFF00"/>
                </a:solidFill>
                <a:effectLst/>
              </a:rPr>
              <a:t>وأخيرا</a:t>
            </a:r>
            <a:r>
              <a:rPr lang="ar-DZ" sz="5200" b="1" dirty="0">
                <a:solidFill>
                  <a:srgbClr val="FFFF00"/>
                </a:solidFill>
                <a:effectLst/>
              </a:rPr>
              <a:t>:</a:t>
            </a:r>
            <a:r>
              <a:rPr lang="ar-SA" sz="5200" b="1" dirty="0">
                <a:solidFill>
                  <a:srgbClr val="FFFF00"/>
                </a:solidFill>
                <a:effectLst/>
              </a:rPr>
              <a:t> أن يشعر قارئ الرؤية (</a:t>
            </a:r>
            <a:r>
              <a:rPr lang="fr-FR" sz="5200" b="1" dirty="0">
                <a:solidFill>
                  <a:srgbClr val="FFFF00"/>
                </a:solidFill>
                <a:effectLst/>
              </a:rPr>
              <a:t>Vision</a:t>
            </a:r>
            <a:r>
              <a:rPr lang="ar-SA" sz="5200" b="1" dirty="0">
                <a:solidFill>
                  <a:srgbClr val="FFFF00"/>
                </a:solidFill>
                <a:effectLst/>
              </a:rPr>
              <a:t>)</a:t>
            </a:r>
            <a:endParaRPr lang="ar-DZ" sz="5200" b="1" dirty="0">
              <a:solidFill>
                <a:srgbClr val="FFFF00"/>
              </a:solidFill>
              <a:effectLst/>
            </a:endParaRPr>
          </a:p>
          <a:p>
            <a:pPr rtl="1"/>
            <a:r>
              <a:rPr lang="ar-SA" sz="5200" b="1" dirty="0">
                <a:solidFill>
                  <a:srgbClr val="FFFF00"/>
                </a:solidFill>
                <a:effectLst/>
              </a:rPr>
              <a:t> بالفخر والاعتزاز</a:t>
            </a:r>
            <a:endParaRPr lang="ar-DZ" sz="5200" b="1" dirty="0">
              <a:solidFill>
                <a:srgbClr val="FFFF00"/>
              </a:solidFill>
              <a:effectLst/>
            </a:endParaRPr>
          </a:p>
          <a:p>
            <a:pPr rtl="1"/>
            <a:r>
              <a:rPr lang="ar-SA" sz="5200" b="1" dirty="0">
                <a:solidFill>
                  <a:srgbClr val="FFFF00"/>
                </a:solidFill>
                <a:effectLst/>
              </a:rPr>
              <a:t> (بانتمائه للمؤسسة صاحبة الرؤية)</a:t>
            </a:r>
            <a:r>
              <a:rPr lang="ar-SA" sz="3000" b="1" dirty="0">
                <a:effectLst/>
              </a:rPr>
              <a:t> </a:t>
            </a:r>
            <a:endParaRPr lang="ar-DZ" sz="3000" b="1" dirty="0">
              <a:effectLst/>
            </a:endParaRP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ar-SA" sz="4600" dirty="0">
                <a:effectLst/>
              </a:rPr>
              <a:t>وذلك لأنها </a:t>
            </a:r>
            <a:r>
              <a:rPr lang="ar-SA" sz="4600" b="1" dirty="0">
                <a:solidFill>
                  <a:srgbClr val="FFFF00"/>
                </a:solidFill>
                <a:effectLst/>
              </a:rPr>
              <a:t>تعبر بشكل مباشر </a:t>
            </a:r>
            <a:r>
              <a:rPr lang="ar-SA" sz="4600" dirty="0">
                <a:effectLst/>
              </a:rPr>
              <a:t>على </a:t>
            </a:r>
            <a:r>
              <a:rPr lang="ar-SA" sz="4600" b="1" dirty="0">
                <a:solidFill>
                  <a:srgbClr val="FFFF00"/>
                </a:solidFill>
                <a:effectLst/>
              </a:rPr>
              <a:t>سعيها نحو الأفضل</a:t>
            </a:r>
            <a:r>
              <a:rPr lang="ar-DZ" sz="4600" dirty="0">
                <a:effectLst/>
              </a:rPr>
              <a:t>،</a:t>
            </a:r>
            <a:r>
              <a:rPr lang="ar-SA" sz="4600" dirty="0">
                <a:effectLst/>
              </a:rPr>
              <a:t> وإيمانها </a:t>
            </a:r>
            <a:r>
              <a:rPr lang="ar-SA" sz="4600" b="1" dirty="0">
                <a:solidFill>
                  <a:srgbClr val="FFFF00"/>
                </a:solidFill>
                <a:effectLst/>
              </a:rPr>
              <a:t>بالتغيير والحراك </a:t>
            </a:r>
            <a:r>
              <a:rPr lang="ar-DZ" sz="4600" dirty="0">
                <a:effectLst/>
              </a:rPr>
              <a:t>.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ar-SA" sz="4600" dirty="0">
                <a:effectLst/>
              </a:rPr>
              <a:t>وتشير في نفس الوقت إلى </a:t>
            </a:r>
            <a:r>
              <a:rPr lang="ar-SA" sz="4600" b="1" dirty="0">
                <a:solidFill>
                  <a:srgbClr val="FFFF00"/>
                </a:solidFill>
                <a:effectLst/>
              </a:rPr>
              <a:t>أهداف طموحة </a:t>
            </a:r>
            <a:r>
              <a:rPr lang="ar-SA" sz="4600" dirty="0">
                <a:effectLst/>
              </a:rPr>
              <a:t>أو </a:t>
            </a:r>
            <a:r>
              <a:rPr lang="ar-SA" sz="4600" b="1" dirty="0">
                <a:solidFill>
                  <a:srgbClr val="FFFF00"/>
                </a:solidFill>
                <a:effectLst/>
              </a:rPr>
              <a:t>تصف آمال متوقعة وغايات محددة</a:t>
            </a:r>
            <a:r>
              <a:rPr lang="ar-DZ" sz="4600" b="1" dirty="0">
                <a:solidFill>
                  <a:srgbClr val="FFFF00"/>
                </a:solidFill>
                <a:effectLst/>
              </a:rPr>
              <a:t>.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ar-SA" sz="4600" dirty="0">
                <a:effectLst/>
              </a:rPr>
              <a:t>رغم </a:t>
            </a:r>
            <a:r>
              <a:rPr lang="ar-SA" sz="4600" b="1" dirty="0">
                <a:solidFill>
                  <a:srgbClr val="FFFF00"/>
                </a:solidFill>
                <a:effectLst/>
              </a:rPr>
              <a:t>ظروف الواقع الحاضر وتحديات البيئة التنافسية </a:t>
            </a:r>
            <a:r>
              <a:rPr lang="ar-SA" sz="4600" dirty="0">
                <a:effectLst/>
              </a:rPr>
              <a:t>أو </a:t>
            </a:r>
            <a:r>
              <a:rPr lang="ar-SA" sz="4600" b="1" dirty="0">
                <a:solidFill>
                  <a:srgbClr val="FFFF00"/>
                </a:solidFill>
                <a:effectLst/>
              </a:rPr>
              <a:t>الموارد الطبيعية الحالية أو ال</a:t>
            </a:r>
            <a:r>
              <a:rPr lang="ar-DZ" sz="4600" b="1" dirty="0">
                <a:solidFill>
                  <a:srgbClr val="FFFF00"/>
                </a:solidFill>
                <a:effectLst/>
              </a:rPr>
              <a:t>لمستقبلية</a:t>
            </a:r>
            <a:r>
              <a:rPr lang="ar-DZ" sz="4600" dirty="0">
                <a:effectLst/>
              </a:rPr>
              <a:t>.</a:t>
            </a:r>
            <a:endParaRPr lang="fr-FR" sz="7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8127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A68A2C0-BCE0-4CAB-8C41-83507B230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4" y="304801"/>
            <a:ext cx="11714922" cy="6069496"/>
          </a:xfrm>
        </p:spPr>
        <p:txBody>
          <a:bodyPr>
            <a:normAutofit/>
          </a:bodyPr>
          <a:lstStyle/>
          <a:p>
            <a:pPr rtl="1"/>
            <a:endParaRPr lang="ar-DZ" sz="5400" b="1" dirty="0">
              <a:effectLst/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41D5C16-4C95-4CF5-A0C2-1A4FBF401C4D}"/>
              </a:ext>
            </a:extLst>
          </p:cNvPr>
          <p:cNvSpPr/>
          <p:nvPr/>
        </p:nvSpPr>
        <p:spPr>
          <a:xfrm>
            <a:off x="1921565" y="344558"/>
            <a:ext cx="8388626" cy="1126433"/>
          </a:xfrm>
          <a:prstGeom prst="ellipse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5400" b="1" dirty="0">
                <a:solidFill>
                  <a:schemeClr val="tx2">
                    <a:lumMod val="25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نتيجة عامة:</a:t>
            </a:r>
          </a:p>
          <a:p>
            <a:pPr algn="ctr"/>
            <a:endParaRPr lang="fr-FR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7CC4DA2-2953-4834-8BE9-65DC13DF7378}"/>
              </a:ext>
            </a:extLst>
          </p:cNvPr>
          <p:cNvSpPr/>
          <p:nvPr/>
        </p:nvSpPr>
        <p:spPr>
          <a:xfrm>
            <a:off x="1007165" y="1868556"/>
            <a:ext cx="10217426" cy="4108175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6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صياغة "</a:t>
            </a:r>
            <a:r>
              <a:rPr lang="ar-SA" sz="6000" b="1" dirty="0">
                <a:solidFill>
                  <a:srgbClr val="FFFF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الرؤية</a:t>
            </a:r>
            <a:r>
              <a:rPr lang="ar-SA" sz="6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" بمثابة </a:t>
            </a:r>
            <a:r>
              <a:rPr lang="ar-SA" sz="6000" b="1" dirty="0">
                <a:solidFill>
                  <a:srgbClr val="FFFF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منهاج للعمل </a:t>
            </a:r>
            <a:r>
              <a:rPr lang="ar-SA" sz="6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يساعد في وضع المؤسسة على </a:t>
            </a:r>
            <a:r>
              <a:rPr lang="ar-SA" sz="6000" b="1" dirty="0">
                <a:solidFill>
                  <a:srgbClr val="FFFF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مسار استراتيجي فعال </a:t>
            </a:r>
            <a:r>
              <a:rPr lang="ar-SA" sz="6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تحقق بها المؤسسة </a:t>
            </a:r>
            <a:r>
              <a:rPr lang="ar-SA" sz="6000" b="1" dirty="0">
                <a:solidFill>
                  <a:srgbClr val="FFFF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غاياتها وأهدافها الاستراتيجية. </a:t>
            </a:r>
            <a:endParaRPr lang="fr-FR" sz="6000" b="1" dirty="0">
              <a:solidFill>
                <a:srgbClr val="FFFF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94715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A68A2C0-BCE0-4CAB-8C41-83507B230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4" y="304801"/>
            <a:ext cx="11714922" cy="6069496"/>
          </a:xfrm>
        </p:spPr>
        <p:txBody>
          <a:bodyPr>
            <a:normAutofit/>
          </a:bodyPr>
          <a:lstStyle/>
          <a:p>
            <a:pPr rtl="1"/>
            <a:r>
              <a:rPr lang="ar-DZ" sz="44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الهيكل الهرمي لمفاهيم: الرؤية – الرسالة – الأهداف والبرامج</a:t>
            </a:r>
          </a:p>
          <a:p>
            <a:pPr algn="r" rtl="1"/>
            <a:endParaRPr lang="fr-FR" sz="4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6C332D-4161-4453-B7E6-A6C3E5336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351721"/>
            <a:ext cx="12191999" cy="648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448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A68A2C0-BCE0-4CAB-8C41-83507B230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4" y="304801"/>
            <a:ext cx="11714922" cy="6069496"/>
          </a:xfrm>
        </p:spPr>
        <p:txBody>
          <a:bodyPr>
            <a:normAutofit/>
          </a:bodyPr>
          <a:lstStyle/>
          <a:p>
            <a:pPr rtl="1"/>
            <a:r>
              <a:rPr lang="ar-DZ" sz="6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يمكن تعريف </a:t>
            </a:r>
            <a:r>
              <a:rPr lang="ar-DZ" sz="60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الرؤية </a:t>
            </a:r>
            <a:r>
              <a:rPr lang="fr-FR" sz="60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Vision </a:t>
            </a:r>
            <a:r>
              <a:rPr lang="ar-DZ" sz="6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: هي تلك </a:t>
            </a:r>
            <a:r>
              <a:rPr lang="ar-DZ" sz="60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الحالة البعيدة التي تريد أن نصبح عليها.</a:t>
            </a:r>
          </a:p>
          <a:p>
            <a:pPr rtl="1"/>
            <a:endParaRPr lang="ar-DZ" sz="6000" dirty="0">
              <a:effectLst/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rtl="1"/>
            <a:r>
              <a:rPr lang="ar-DZ" sz="6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بينما الرسالة</a:t>
            </a:r>
            <a:r>
              <a:rPr lang="fr-FR" sz="6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Mission </a:t>
            </a:r>
            <a:r>
              <a:rPr lang="ar-DZ" sz="6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 : فهي الطريق الذي </a:t>
            </a:r>
            <a:r>
              <a:rPr lang="ar-DZ" sz="60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سيوصلك إلى تلك الرؤية</a:t>
            </a:r>
            <a:r>
              <a:rPr lang="ar-DZ" sz="6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</a:p>
          <a:p>
            <a:pPr algn="r" rtl="1"/>
            <a:endParaRPr lang="fr-FR" sz="4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85522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A68A2C0-BCE0-4CAB-8C41-83507B230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4" y="304801"/>
            <a:ext cx="11714922" cy="6069496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DZ" sz="4000" b="1" dirty="0">
                <a:solidFill>
                  <a:srgbClr val="FFFF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تمهيد:</a:t>
            </a:r>
          </a:p>
          <a:p>
            <a:pPr algn="just" rtl="1"/>
            <a:r>
              <a:rPr lang="ar-SA" sz="4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الرؤية الجيدة عبارة عن </a:t>
            </a:r>
            <a:r>
              <a:rPr lang="ar-SA" sz="40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تصور خيالي </a:t>
            </a:r>
            <a:r>
              <a:rPr lang="ar-SA" sz="4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للغايات أو الطموحات المتوقعة للأهداف التي تشترك حولها </a:t>
            </a:r>
            <a:r>
              <a:rPr lang="ar-SA" sz="40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و</a:t>
            </a:r>
            <a:r>
              <a:rPr lang="ar-DZ" sz="40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ي</a:t>
            </a:r>
            <a:r>
              <a:rPr lang="ar-SA" sz="40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سعى إلى تحقيقها </a:t>
            </a:r>
            <a:r>
              <a:rPr lang="ar-SA" sz="4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أصحاب المصلحة المعنيين بالمؤسسة خلال </a:t>
            </a:r>
            <a:r>
              <a:rPr lang="ar-SA" sz="40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فترة زمنية محددة في المستقبل</a:t>
            </a:r>
            <a:r>
              <a:rPr lang="ar-DZ" sz="4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</a:p>
          <a:p>
            <a:pPr algn="just" rtl="1"/>
            <a:endParaRPr lang="ar-DZ" sz="4000" dirty="0">
              <a:effectLst/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r>
              <a:rPr lang="ar-SA" sz="4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أي أن الرؤية هي </a:t>
            </a:r>
            <a:r>
              <a:rPr lang="ar-SA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حلم استباقي </a:t>
            </a:r>
            <a:r>
              <a:rPr lang="ar-SA" sz="4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(غالباً ابتكاري أو إبداعي) في بعض حالاته، أو أهداف وغايات غير تقليدية يصعب تحقيقها واستدراكها بالموارد المتاحة في الوقت الحالي</a:t>
            </a:r>
            <a:r>
              <a:rPr lang="ar-DZ" sz="4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  <a:endParaRPr lang="fr-FR" sz="4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3273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A68A2C0-BCE0-4CAB-8C41-83507B230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4" y="304801"/>
            <a:ext cx="11714922" cy="6069496"/>
          </a:xfrm>
        </p:spPr>
        <p:txBody>
          <a:bodyPr>
            <a:normAutofit lnSpcReduction="10000"/>
          </a:bodyPr>
          <a:lstStyle/>
          <a:p>
            <a:pPr rtl="1"/>
            <a:r>
              <a:rPr lang="ar-DZ" sz="4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لنفرض أن </a:t>
            </a:r>
            <a:r>
              <a:rPr lang="ar-DZ" sz="44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رؤيتك</a:t>
            </a:r>
            <a:r>
              <a:rPr lang="ar-DZ" sz="4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 كدولة أو مؤسسة اقتصادية مثلاً : </a:t>
            </a:r>
          </a:p>
          <a:p>
            <a:pPr rtl="1"/>
            <a:r>
              <a:rPr lang="ar-DZ" sz="44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((أن تصبح الجزائر قبلة العالم في القارة الإفريقية عام 2030))</a:t>
            </a:r>
          </a:p>
          <a:p>
            <a:pPr rtl="1"/>
            <a:r>
              <a:rPr lang="ar-DZ" sz="44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حلم</a:t>
            </a:r>
            <a:r>
              <a:rPr lang="ar-DZ" sz="4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 أو </a:t>
            </a:r>
            <a:r>
              <a:rPr lang="ar-DZ" sz="44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غاية</a:t>
            </a:r>
            <a:r>
              <a:rPr lang="ar-DZ" sz="4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 في </a:t>
            </a:r>
            <a:r>
              <a:rPr lang="ar-DZ" sz="44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صورة ذهنية</a:t>
            </a:r>
            <a:r>
              <a:rPr lang="ar-DZ" sz="4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، </a:t>
            </a:r>
            <a:r>
              <a:rPr lang="ar-DZ" sz="44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حالة مستقبلية</a:t>
            </a:r>
            <a:r>
              <a:rPr lang="ar-DZ" sz="4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، سنعمل جاهدين من أجل تحقيقها ، لتتحقق فعلياً أو نصل إليها عندئذ، </a:t>
            </a:r>
          </a:p>
          <a:p>
            <a:pPr rtl="1"/>
            <a:r>
              <a:rPr lang="ar-DZ" sz="4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أي مع حلول عام 2030.</a:t>
            </a:r>
          </a:p>
          <a:p>
            <a:pPr rtl="1"/>
            <a:r>
              <a:rPr lang="ar-DZ" sz="4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وصياغتها يجب أن تكون في صورة </a:t>
            </a:r>
          </a:p>
          <a:p>
            <a:pPr rtl="1"/>
            <a:r>
              <a:rPr lang="ar-DZ" sz="4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((</a:t>
            </a:r>
            <a:r>
              <a:rPr lang="ar-DZ" sz="44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أنا الجزائر رؤيتي أن أصبح مركز القارة الإفريقية في 2030</a:t>
            </a:r>
            <a:r>
              <a:rPr lang="ar-DZ" sz="4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))</a:t>
            </a:r>
          </a:p>
          <a:p>
            <a:pPr algn="r" rtl="1"/>
            <a:endParaRPr lang="fr-FR" sz="4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60085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A68A2C0-BCE0-4CAB-8C41-83507B230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4" y="304801"/>
            <a:ext cx="11714922" cy="6069496"/>
          </a:xfrm>
        </p:spPr>
        <p:txBody>
          <a:bodyPr>
            <a:normAutofit/>
          </a:bodyPr>
          <a:lstStyle/>
          <a:p>
            <a:pPr rtl="1"/>
            <a:r>
              <a:rPr lang="ar-DZ" sz="5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أما </a:t>
            </a:r>
            <a:r>
              <a:rPr lang="ar-DZ" sz="54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الرسالة </a:t>
            </a:r>
            <a:r>
              <a:rPr lang="fr-FR" sz="54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Mission</a:t>
            </a:r>
            <a:r>
              <a:rPr lang="fr-FR" sz="5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5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 فهي </a:t>
            </a:r>
            <a:r>
              <a:rPr lang="ar-DZ" sz="54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الطرق التي سأسلكها لأحقق هذه الرؤية أو الوسائل الخاصة التي سأتخذها وسيلة للوصول إلى قمة الهرم (الرؤية). </a:t>
            </a:r>
          </a:p>
          <a:p>
            <a:pPr rtl="1"/>
            <a:r>
              <a:rPr lang="ar-DZ" sz="5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((... أن أوفر </a:t>
            </a:r>
            <a:r>
              <a:rPr lang="ar-DZ" sz="54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البنية التحتية اللازمة والمتطورة ومتطلبات التكنولوجيا وتنفيذ المشاريع الإبداعية</a:t>
            </a:r>
            <a:r>
              <a:rPr lang="ar-DZ" sz="5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...))</a:t>
            </a:r>
          </a:p>
          <a:p>
            <a:pPr algn="r" rtl="1"/>
            <a:endParaRPr lang="fr-FR" sz="4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995912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A68A2C0-BCE0-4CAB-8C41-83507B230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4" y="304801"/>
            <a:ext cx="11714922" cy="6069496"/>
          </a:xfrm>
        </p:spPr>
        <p:txBody>
          <a:bodyPr>
            <a:normAutofit fontScale="92500"/>
          </a:bodyPr>
          <a:lstStyle/>
          <a:p>
            <a:pPr marL="742950" indent="-742950" rtl="1">
              <a:buFont typeface="+mj-lt"/>
              <a:buAutoNum type="arabicPeriod"/>
            </a:pPr>
            <a:r>
              <a:rPr lang="ar-DZ" sz="4400" dirty="0">
                <a:effectLst/>
              </a:rPr>
              <a:t>وهكذا </a:t>
            </a:r>
            <a:r>
              <a:rPr lang="ar-DZ" sz="4400" b="1" dirty="0">
                <a:solidFill>
                  <a:srgbClr val="FFFF00"/>
                </a:solidFill>
                <a:effectLst/>
              </a:rPr>
              <a:t>تعبر الرؤية عن آمال وطموحات في المستقبل</a:t>
            </a:r>
            <a:r>
              <a:rPr lang="ar-DZ" sz="4400" dirty="0">
                <a:effectLst/>
              </a:rPr>
              <a:t>، والتي </a:t>
            </a:r>
            <a:r>
              <a:rPr lang="ar-DZ" sz="4400" b="1" dirty="0">
                <a:solidFill>
                  <a:srgbClr val="FFFF00"/>
                </a:solidFill>
                <a:effectLst/>
              </a:rPr>
              <a:t>لا يمكن تحقيقها في ظل القدرات والموارد المادية المتاحة حالياً</a:t>
            </a:r>
            <a:r>
              <a:rPr lang="ar-DZ" sz="4400" dirty="0">
                <a:effectLst/>
              </a:rPr>
              <a:t>. </a:t>
            </a:r>
          </a:p>
          <a:p>
            <a:pPr marL="742950" indent="-742950" rtl="1">
              <a:buFont typeface="+mj-lt"/>
              <a:buAutoNum type="arabicPeriod"/>
            </a:pPr>
            <a:r>
              <a:rPr lang="ar-DZ" sz="4400" dirty="0">
                <a:effectLst/>
              </a:rPr>
              <a:t>بينما </a:t>
            </a:r>
            <a:r>
              <a:rPr lang="ar-DZ" sz="4400" b="1" dirty="0">
                <a:solidFill>
                  <a:srgbClr val="FFFF00"/>
                </a:solidFill>
                <a:effectLst/>
              </a:rPr>
              <a:t>الرسالة </a:t>
            </a:r>
            <a:r>
              <a:rPr lang="ar-DZ" sz="4400" dirty="0">
                <a:effectLst/>
              </a:rPr>
              <a:t>عبارة عن </a:t>
            </a:r>
            <a:r>
              <a:rPr lang="ar-DZ" sz="4400" b="1" dirty="0">
                <a:solidFill>
                  <a:srgbClr val="FFFF00"/>
                </a:solidFill>
                <a:effectLst/>
              </a:rPr>
              <a:t>استغلال عناصر الممكنات، المادية والمعنوية والقدرات والقيم المؤسسية والادوات العملية التي يجب القيام بها أو الالتزام حيالها. </a:t>
            </a:r>
          </a:p>
          <a:p>
            <a:pPr marL="742950" indent="-742950" rtl="1">
              <a:buFont typeface="+mj-lt"/>
              <a:buAutoNum type="arabicPeriod"/>
            </a:pPr>
            <a:r>
              <a:rPr lang="ar-DZ" sz="4400" b="1" dirty="0">
                <a:solidFill>
                  <a:srgbClr val="FFFF00"/>
                </a:solidFill>
                <a:effectLst/>
              </a:rPr>
              <a:t>وتكون الرسالة في وسط الهرم</a:t>
            </a:r>
            <a:r>
              <a:rPr lang="ar-DZ" sz="4400" dirty="0">
                <a:effectLst/>
              </a:rPr>
              <a:t>، أكثر تفصيلاً و وضوحاً عن </a:t>
            </a:r>
            <a:r>
              <a:rPr lang="ar-DZ" sz="4400" b="1" dirty="0">
                <a:solidFill>
                  <a:srgbClr val="FFFF00"/>
                </a:solidFill>
                <a:effectLst/>
              </a:rPr>
              <a:t>الرؤية التي يمكن رصدها فقط على قمة الهرم أو نهاية الطريق</a:t>
            </a:r>
            <a:r>
              <a:rPr lang="ar-DZ" sz="4400" dirty="0">
                <a:effectLst/>
              </a:rPr>
              <a:t>. </a:t>
            </a:r>
          </a:p>
          <a:p>
            <a:pPr algn="r" rtl="1"/>
            <a:endParaRPr lang="fr-FR" sz="4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99390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A68A2C0-BCE0-4CAB-8C41-83507B230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4" y="304801"/>
            <a:ext cx="11714922" cy="6069496"/>
          </a:xfrm>
        </p:spPr>
        <p:txBody>
          <a:bodyPr>
            <a:normAutofit/>
          </a:bodyPr>
          <a:lstStyle/>
          <a:p>
            <a:pPr rtl="1"/>
            <a:r>
              <a:rPr lang="ar-DZ" sz="32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لا تتطلب التفصيل الدقيق، أو المحدد لتلك الآليات والمشاريع كما في عناصر الرسالة :</a:t>
            </a:r>
          </a:p>
          <a:p>
            <a:pPr rtl="1"/>
            <a:r>
              <a:rPr lang="ar-DZ" sz="32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- زيادة جودة وكفاءة خدمات الاتصالات وشبكة الأنترنت. </a:t>
            </a:r>
          </a:p>
          <a:p>
            <a:pPr rtl="1"/>
            <a:r>
              <a:rPr lang="ar-DZ" sz="32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- إنشاء وإدارة مطارات عالمية.</a:t>
            </a:r>
          </a:p>
          <a:p>
            <a:pPr rtl="1"/>
            <a:r>
              <a:rPr lang="ar-DZ" sz="32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- تعزيز مفاهيم الإدارة الرشيدة (</a:t>
            </a:r>
            <a:r>
              <a:rPr lang="ar-DZ" sz="32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الحوكمة المؤسسية، المدن الذكية</a:t>
            </a:r>
            <a:r>
              <a:rPr lang="ar-DZ" sz="32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) </a:t>
            </a:r>
          </a:p>
          <a:p>
            <a:pPr rtl="1"/>
            <a:r>
              <a:rPr lang="ar-DZ" sz="32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حيث تمثل هذه التفصيلات الدقيقة في قاعدة الهرم الأهداف والبرامج المرحلية الصغيرة وجانب من أنشطه العمليات للخطط الاستراتيجية والتشغيلية الضرورية (في أسفل الهرم) </a:t>
            </a:r>
            <a:r>
              <a:rPr lang="ar-DZ" sz="32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لتنفيذ الرسالة (في الوسط</a:t>
            </a:r>
            <a:r>
              <a:rPr lang="ar-DZ" sz="32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) التي ستوصلنا بدورها </a:t>
            </a:r>
            <a:r>
              <a:rPr lang="ar-DZ" sz="32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إلى الرؤية (على قمة الهرم).</a:t>
            </a:r>
          </a:p>
          <a:p>
            <a:pPr algn="r" rtl="1"/>
            <a:endParaRPr lang="fr-FR" sz="4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2466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A68A2C0-BCE0-4CAB-8C41-83507B230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4" y="304801"/>
            <a:ext cx="11714922" cy="6069496"/>
          </a:xfrm>
        </p:spPr>
        <p:txBody>
          <a:bodyPr>
            <a:normAutofit/>
          </a:bodyPr>
          <a:lstStyle/>
          <a:p>
            <a:pPr algn="just" rtl="1"/>
            <a:r>
              <a:rPr lang="ar-SA" sz="3600" u="sng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بمعنى آخر فإن </a:t>
            </a:r>
            <a:r>
              <a:rPr lang="ar-SA" sz="3600" b="1" u="sng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"صياغة الرؤية" </a:t>
            </a:r>
            <a:r>
              <a:rPr lang="ar-SA" sz="3600" u="sng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عبارة عن</a:t>
            </a:r>
            <a:r>
              <a:rPr lang="ar-DZ" sz="3600" u="sng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:</a:t>
            </a:r>
          </a:p>
          <a:p>
            <a:pPr marL="342900" indent="-342900" algn="just" rtl="1">
              <a:buFont typeface="Wingdings" panose="05000000000000000000" pitchFamily="2" charset="2"/>
              <a:buChar char="v"/>
            </a:pPr>
            <a:r>
              <a:rPr lang="ar-SA" sz="36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أماني وطموحات </a:t>
            </a:r>
            <a:r>
              <a:rPr lang="ar-SA" sz="36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تتمنى أن تصل إليها المؤسسة وتحققها</a:t>
            </a:r>
            <a:r>
              <a:rPr lang="ar-DZ" sz="36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</a:p>
          <a:p>
            <a:pPr marL="342900" indent="-342900" algn="just" rtl="1">
              <a:buFont typeface="Wingdings" panose="05000000000000000000" pitchFamily="2" charset="2"/>
              <a:buChar char="v"/>
            </a:pPr>
            <a:r>
              <a:rPr lang="ar-SA" sz="36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عن طريق </a:t>
            </a:r>
            <a:r>
              <a:rPr lang="ar-SA" sz="36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تبنى وتطبيق مجموعة من المعايير والممارسات</a:t>
            </a:r>
            <a:r>
              <a:rPr lang="ar-DZ" sz="36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</a:p>
          <a:p>
            <a:pPr marL="342900" indent="-342900" algn="just" rtl="1">
              <a:buFont typeface="Wingdings" panose="05000000000000000000" pitchFamily="2" charset="2"/>
              <a:buChar char="v"/>
            </a:pPr>
            <a:r>
              <a:rPr lang="ar-SA" sz="36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التي تسهم في </a:t>
            </a:r>
            <a:r>
              <a:rPr lang="ar-SA" sz="36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زيادة وتعزيز</a:t>
            </a:r>
            <a:r>
              <a:rPr lang="ar-SA" sz="36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 مؤشرات الأداء لأنشطة العمليات والإجراءات المعتمدة لمفاهيم الإدارة الرشيدة ومنظومة </a:t>
            </a:r>
            <a:r>
              <a:rPr lang="ar-DZ" sz="36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ا</a:t>
            </a:r>
            <a:r>
              <a:rPr lang="ar-SA" sz="36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لحوكمة</a:t>
            </a:r>
            <a:r>
              <a:rPr lang="ar-DZ" sz="36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36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ال</a:t>
            </a:r>
            <a:r>
              <a:rPr lang="ar-SA" sz="36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مؤسسية </a:t>
            </a:r>
            <a:r>
              <a:rPr lang="ar-DZ" sz="36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ال</a:t>
            </a:r>
            <a:r>
              <a:rPr lang="ar-SA" sz="36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متميزة و</a:t>
            </a:r>
            <a:r>
              <a:rPr lang="ar-DZ" sz="36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ال</a:t>
            </a:r>
            <a:r>
              <a:rPr lang="ar-SA" sz="36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ملهمة و</a:t>
            </a:r>
            <a:r>
              <a:rPr lang="ar-DZ" sz="36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ال</a:t>
            </a:r>
            <a:r>
              <a:rPr lang="ar-SA" sz="36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راضية بذاتها، </a:t>
            </a:r>
            <a:r>
              <a:rPr lang="ar-DZ" sz="36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ال</a:t>
            </a:r>
            <a:r>
              <a:rPr lang="ar-SA" sz="36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طامحة وليست طامعة. </a:t>
            </a:r>
            <a:endParaRPr lang="ar-DZ" sz="3600" b="1" dirty="0">
              <a:solidFill>
                <a:srgbClr val="FFFF00"/>
              </a:solidFill>
              <a:effectLst/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342900" indent="-342900" algn="just" rtl="1">
              <a:buFont typeface="Wingdings" panose="05000000000000000000" pitchFamily="2" charset="2"/>
              <a:buChar char="v"/>
            </a:pPr>
            <a:r>
              <a:rPr lang="ar-SA" sz="36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مع </a:t>
            </a:r>
            <a:r>
              <a:rPr lang="ar-SA" sz="36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الاستغلال الأمثل للموارد المادية والمعنوية المتاحة أو المتوقعة </a:t>
            </a:r>
            <a:r>
              <a:rPr lang="ar-SA" sz="36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وآليات إدارة الجودة الشاملة </a:t>
            </a:r>
            <a:r>
              <a:rPr lang="ar-SA" sz="36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وفق عدد من المفاهيم الإدارية الحديثة</a:t>
            </a:r>
            <a:r>
              <a:rPr lang="ar-DZ" sz="36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  <a:endParaRPr lang="fr-FR" sz="36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1458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A68A2C0-BCE0-4CAB-8C41-83507B230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4" y="304801"/>
            <a:ext cx="11714922" cy="6069496"/>
          </a:xfrm>
        </p:spPr>
        <p:txBody>
          <a:bodyPr>
            <a:normAutofit lnSpcReduction="10000"/>
          </a:bodyPr>
          <a:lstStyle/>
          <a:p>
            <a:pPr rtl="1"/>
            <a:r>
              <a:rPr lang="ar-SA" sz="54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الرؤية (</a:t>
            </a:r>
            <a:r>
              <a:rPr lang="fr-FR" sz="54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Vision</a:t>
            </a:r>
            <a:r>
              <a:rPr lang="ar-SA" sz="54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) عبارة عن: </a:t>
            </a:r>
            <a:endParaRPr lang="fr-FR" sz="5400" b="1" dirty="0">
              <a:solidFill>
                <a:srgbClr val="FFFF00"/>
              </a:solidFill>
              <a:effectLst/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r>
              <a:rPr lang="ar-SA" sz="5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صورة ذهنية (</a:t>
            </a:r>
            <a:r>
              <a:rPr lang="ar-SA" sz="54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هدف أو حلم بعيد المدى</a:t>
            </a:r>
            <a:r>
              <a:rPr lang="ar-SA" sz="5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)، تصاغ بشكل استباقي (</a:t>
            </a:r>
            <a:r>
              <a:rPr lang="ar-SA" sz="54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غالباً </a:t>
            </a:r>
            <a:r>
              <a:rPr lang="ar-DZ" sz="54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بشكل إ</a:t>
            </a:r>
            <a:r>
              <a:rPr lang="ar-SA" sz="54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بتكاري أو إبداعي</a:t>
            </a:r>
            <a:r>
              <a:rPr lang="ar-SA" sz="5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) </a:t>
            </a:r>
            <a:r>
              <a:rPr lang="ar-SA" sz="54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لطموحات المؤسسة وآمالها في المستقبل</a:t>
            </a:r>
            <a:r>
              <a:rPr lang="ar-DZ" sz="54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،</a:t>
            </a:r>
            <a:r>
              <a:rPr lang="ar-SA" sz="54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5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والتي لا يمكن تحقيقها في </a:t>
            </a:r>
            <a:r>
              <a:rPr lang="ar-SA" sz="54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ظل القدرات والموارد المادية المتاحة حاليا.</a:t>
            </a:r>
            <a:endParaRPr lang="fr-FR" sz="5400" b="1" dirty="0">
              <a:solidFill>
                <a:srgbClr val="FFFF00"/>
              </a:solidFill>
              <a:effectLst/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fr-FR" sz="4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45331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A68A2C0-BCE0-4CAB-8C41-83507B230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035" y="304800"/>
            <a:ext cx="11834191" cy="6374295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DZ" sz="4000" b="1">
                <a:solidFill>
                  <a:srgbClr val="FFFF00"/>
                </a:solidFill>
                <a:effectLst/>
              </a:rPr>
              <a:t>شروط </a:t>
            </a:r>
            <a:r>
              <a:rPr lang="ar-DZ" sz="4000" b="1" dirty="0">
                <a:solidFill>
                  <a:srgbClr val="FFFF00"/>
                </a:solidFill>
                <a:effectLst/>
              </a:rPr>
              <a:t>كتابة وتصميم </a:t>
            </a:r>
            <a:r>
              <a:rPr lang="ar-SA" sz="4000" b="1" dirty="0">
                <a:solidFill>
                  <a:srgbClr val="FFFF00"/>
                </a:solidFill>
                <a:effectLst/>
              </a:rPr>
              <a:t>الرؤية الصحيحة (</a:t>
            </a:r>
            <a:r>
              <a:rPr lang="fr-FR" sz="4000" b="1" dirty="0">
                <a:solidFill>
                  <a:srgbClr val="FFFF00"/>
                </a:solidFill>
                <a:effectLst/>
              </a:rPr>
              <a:t>Vision</a:t>
            </a:r>
            <a:r>
              <a:rPr lang="ar-SA" sz="4000" b="1" dirty="0">
                <a:solidFill>
                  <a:srgbClr val="FFFF00"/>
                </a:solidFill>
                <a:effectLst/>
              </a:rPr>
              <a:t>)</a:t>
            </a:r>
            <a:r>
              <a:rPr lang="ar-DZ" sz="4000" b="1" dirty="0">
                <a:solidFill>
                  <a:srgbClr val="FFFF00"/>
                </a:solidFill>
                <a:effectLst/>
              </a:rPr>
              <a:t> للشركة</a:t>
            </a:r>
            <a:endParaRPr lang="fr-FR" sz="4000" b="1" dirty="0">
              <a:solidFill>
                <a:srgbClr val="FFFF00"/>
              </a:solidFill>
              <a:effectLst/>
            </a:endParaRPr>
          </a:p>
          <a:p>
            <a:pPr marL="742950" lvl="0" indent="-742950" algn="just" rtl="1">
              <a:buFont typeface="+mj-lt"/>
              <a:buAutoNum type="arabicPeriod"/>
            </a:pPr>
            <a:r>
              <a:rPr lang="ar-SA" sz="4000" dirty="0">
                <a:effectLst/>
              </a:rPr>
              <a:t>أن </a:t>
            </a:r>
            <a:r>
              <a:rPr lang="ar-SA" sz="4000" b="1" dirty="0">
                <a:solidFill>
                  <a:srgbClr val="FFFF00"/>
                </a:solidFill>
                <a:effectLst/>
              </a:rPr>
              <a:t>تكون واضحة ومعلنة </a:t>
            </a:r>
            <a:r>
              <a:rPr lang="ar-SA" sz="4000" dirty="0">
                <a:effectLst/>
              </a:rPr>
              <a:t>لدى العاملين والمستخدمين داخل المؤسسة.</a:t>
            </a:r>
            <a:endParaRPr lang="fr-FR" sz="4000" b="1" dirty="0">
              <a:effectLst/>
            </a:endParaRPr>
          </a:p>
          <a:p>
            <a:pPr marL="742950" lvl="0" indent="-742950" algn="just" rtl="1">
              <a:buFont typeface="+mj-lt"/>
              <a:buAutoNum type="arabicPeriod"/>
            </a:pPr>
            <a:r>
              <a:rPr lang="ar-SA" sz="4000" dirty="0">
                <a:effectLst/>
              </a:rPr>
              <a:t>أن يشعر بها جميع </a:t>
            </a:r>
            <a:r>
              <a:rPr lang="ar-SA" sz="4000" b="1" dirty="0">
                <a:solidFill>
                  <a:srgbClr val="FFFF00"/>
                </a:solidFill>
                <a:effectLst/>
              </a:rPr>
              <a:t>أصحاب المصلحة المعنيين بالمؤسسة</a:t>
            </a:r>
            <a:r>
              <a:rPr lang="ar-SA" sz="4000" dirty="0">
                <a:effectLst/>
              </a:rPr>
              <a:t>، على المستوى العقلي والإدراكي والوجداني.</a:t>
            </a:r>
            <a:endParaRPr lang="fr-FR" sz="4000" b="1" dirty="0">
              <a:effectLst/>
            </a:endParaRPr>
          </a:p>
          <a:p>
            <a:pPr marL="742950" lvl="0" indent="-742950" algn="just" rtl="1">
              <a:buFont typeface="+mj-lt"/>
              <a:buAutoNum type="arabicPeriod"/>
            </a:pPr>
            <a:r>
              <a:rPr lang="ar-SA" sz="4000" dirty="0">
                <a:effectLst/>
              </a:rPr>
              <a:t>يمكن </a:t>
            </a:r>
            <a:r>
              <a:rPr lang="ar-SA" sz="4000" b="1" dirty="0">
                <a:solidFill>
                  <a:srgbClr val="FFFF00"/>
                </a:solidFill>
                <a:effectLst/>
              </a:rPr>
              <a:t>إدراكها وتصورها أو الإحساس بها</a:t>
            </a:r>
            <a:r>
              <a:rPr lang="ar-SA" sz="4000" dirty="0">
                <a:effectLst/>
              </a:rPr>
              <a:t> بسهولة.</a:t>
            </a:r>
            <a:endParaRPr lang="fr-FR" sz="4000" b="1" dirty="0">
              <a:effectLst/>
            </a:endParaRPr>
          </a:p>
          <a:p>
            <a:pPr marL="742950" lvl="0" indent="-742950" algn="just" rtl="1">
              <a:buFont typeface="+mj-lt"/>
              <a:buAutoNum type="arabicPeriod"/>
            </a:pPr>
            <a:r>
              <a:rPr lang="ar-SA" sz="4000" dirty="0">
                <a:effectLst/>
              </a:rPr>
              <a:t>أن </a:t>
            </a:r>
            <a:r>
              <a:rPr lang="ar-SA" sz="4000" b="1" dirty="0">
                <a:solidFill>
                  <a:srgbClr val="FFFF00"/>
                </a:solidFill>
                <a:effectLst/>
              </a:rPr>
              <a:t>تتفق اتفاقاً شمولياً كامل</a:t>
            </a:r>
            <a:r>
              <a:rPr lang="ar-SA" sz="4000" dirty="0">
                <a:effectLst/>
              </a:rPr>
              <a:t>اً </a:t>
            </a:r>
            <a:r>
              <a:rPr lang="ar-DZ" sz="4000" dirty="0">
                <a:effectLst/>
              </a:rPr>
              <a:t>مع </a:t>
            </a:r>
            <a:r>
              <a:rPr lang="ar-SA" sz="4000" dirty="0">
                <a:effectLst/>
              </a:rPr>
              <a:t>أهداف الخطط الإستراتيجية والتشغيلية.</a:t>
            </a:r>
            <a:endParaRPr lang="fr-FR" sz="4000" b="1" dirty="0">
              <a:effectLst/>
            </a:endParaRPr>
          </a:p>
          <a:p>
            <a:pPr marL="742950" indent="-742950" algn="just" rtl="1">
              <a:buFont typeface="+mj-lt"/>
              <a:buAutoNum type="arabicPeriod"/>
            </a:pPr>
            <a:r>
              <a:rPr lang="ar-SA" sz="4000" dirty="0">
                <a:effectLst/>
              </a:rPr>
              <a:t>أن تتم صياغتها </a:t>
            </a:r>
            <a:r>
              <a:rPr lang="ar-SA" sz="4000" b="1" dirty="0">
                <a:solidFill>
                  <a:srgbClr val="FFFF00"/>
                </a:solidFill>
                <a:effectLst/>
              </a:rPr>
              <a:t>بشكل استباقي </a:t>
            </a:r>
            <a:r>
              <a:rPr lang="ar-SA" sz="4000" dirty="0">
                <a:effectLst/>
              </a:rPr>
              <a:t>(</a:t>
            </a:r>
            <a:r>
              <a:rPr lang="fr-FR" sz="4000" dirty="0">
                <a:effectLst/>
              </a:rPr>
              <a:t>Proactive</a:t>
            </a:r>
            <a:r>
              <a:rPr lang="ar-SA" sz="4000" dirty="0">
                <a:effectLst/>
              </a:rPr>
              <a:t>)</a:t>
            </a:r>
            <a:r>
              <a:rPr lang="ar-DZ" sz="4000" dirty="0">
                <a:effectLst/>
              </a:rPr>
              <a:t>.</a:t>
            </a:r>
            <a:endParaRPr lang="fr-FR" sz="6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8558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A68A2C0-BCE0-4CAB-8C41-83507B230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026" y="145775"/>
            <a:ext cx="11887200" cy="6712226"/>
          </a:xfrm>
        </p:spPr>
        <p:txBody>
          <a:bodyPr>
            <a:normAutofit lnSpcReduction="10000"/>
          </a:bodyPr>
          <a:lstStyle/>
          <a:p>
            <a:pPr lvl="0" algn="just" rtl="1"/>
            <a:r>
              <a:rPr lang="ar-DZ" sz="4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6. </a:t>
            </a:r>
            <a:r>
              <a:rPr lang="ar-SA" sz="4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أن تتضمن الرؤية </a:t>
            </a:r>
            <a:r>
              <a:rPr lang="ar-SA" sz="40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كلمات محددة تشير </a:t>
            </a:r>
            <a:r>
              <a:rPr lang="ar-SA" sz="4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بشكل مباشر وشامل للطموحات والآمال أو الغايات التي تنشدها المؤسسة.</a:t>
            </a:r>
            <a:endParaRPr lang="fr-FR" sz="4000" dirty="0">
              <a:effectLst/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0" algn="just" rtl="1"/>
            <a:r>
              <a:rPr lang="ar-DZ" sz="4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7. </a:t>
            </a:r>
            <a:r>
              <a:rPr lang="ar-SA" sz="4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قد تحتوي الرؤية على </a:t>
            </a:r>
            <a:r>
              <a:rPr lang="ar-SA" sz="40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مقاييس للمفاضلة </a:t>
            </a:r>
            <a:r>
              <a:rPr lang="ar-SA" sz="4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أو وحدات رقمية أو معايير منطقية كـ </a:t>
            </a:r>
            <a:r>
              <a:rPr lang="ar-DZ" sz="4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r>
              <a:rPr lang="ar-SA" sz="40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الأكبر – الأفضل</a:t>
            </a:r>
            <a:r>
              <a:rPr lang="ar-DZ" sz="4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  <a:r>
              <a:rPr lang="ar-SA" sz="4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endParaRPr lang="fr-FR" sz="4000" dirty="0">
              <a:effectLst/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0" algn="just" rtl="1"/>
            <a:r>
              <a:rPr lang="ar-DZ" sz="4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8. </a:t>
            </a:r>
            <a:r>
              <a:rPr lang="ar-SA" sz="4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أن </a:t>
            </a:r>
            <a:r>
              <a:rPr lang="ar-SA" sz="40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تكون بعيدة المدى</a:t>
            </a:r>
            <a:r>
              <a:rPr lang="ar-SA" sz="4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  <a:endParaRPr lang="fr-FR" sz="4000" dirty="0">
              <a:effectLst/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0" algn="just" rtl="1"/>
            <a:r>
              <a:rPr lang="ar-DZ" sz="4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9. </a:t>
            </a:r>
            <a:r>
              <a:rPr lang="ar-SA" sz="4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أن </a:t>
            </a:r>
            <a:r>
              <a:rPr lang="ar-SA" sz="40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يشعر قارئ </a:t>
            </a:r>
            <a:r>
              <a:rPr lang="ar-SA" sz="4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الرؤية (</a:t>
            </a:r>
            <a:r>
              <a:rPr lang="fr-FR" sz="4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Vision</a:t>
            </a:r>
            <a:r>
              <a:rPr lang="ar-SA" sz="4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) </a:t>
            </a:r>
            <a:r>
              <a:rPr lang="ar-SA" sz="40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بالفخر والاعتزاز </a:t>
            </a:r>
            <a:r>
              <a:rPr lang="ar-SA" sz="4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كالرسالة (</a:t>
            </a:r>
            <a:r>
              <a:rPr lang="fr-FR" sz="4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Mission</a:t>
            </a:r>
            <a:r>
              <a:rPr lang="ar-SA" sz="4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)</a:t>
            </a:r>
            <a:r>
              <a:rPr lang="ar-DZ" sz="4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  <a:endParaRPr lang="fr-FR" sz="4000" dirty="0">
              <a:effectLst/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r>
              <a:rPr lang="ar-DZ" sz="4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10. </a:t>
            </a:r>
            <a:r>
              <a:rPr lang="ar-SA" sz="4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أن تكون </a:t>
            </a:r>
            <a:r>
              <a:rPr lang="ar-SA" sz="40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لغة الصياغة سلسة </a:t>
            </a:r>
            <a:r>
              <a:rPr lang="ar-SA" sz="4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ومفرداتها ذات </a:t>
            </a:r>
            <a:r>
              <a:rPr lang="ar-SA" sz="40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دلالات واضحة وشفافة </a:t>
            </a:r>
            <a:r>
              <a:rPr lang="ar-SA" sz="4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، </a:t>
            </a:r>
            <a:r>
              <a:rPr lang="ar-SA" sz="40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ويمكن حفظها بسهولة</a:t>
            </a:r>
            <a:r>
              <a:rPr lang="ar-DZ" sz="40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  <a:endParaRPr lang="fr-FR" sz="6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48125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A68A2C0-BCE0-4CAB-8C41-83507B230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4" y="304801"/>
            <a:ext cx="11714922" cy="6069496"/>
          </a:xfrm>
        </p:spPr>
        <p:txBody>
          <a:bodyPr>
            <a:normAutofit/>
          </a:bodyPr>
          <a:lstStyle/>
          <a:p>
            <a:pPr rtl="1"/>
            <a:r>
              <a:rPr lang="ar-DZ" sz="4800" b="1" dirty="0">
                <a:solidFill>
                  <a:srgbClr val="FFFF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أولا: </a:t>
            </a:r>
            <a:r>
              <a:rPr lang="ar-SA" sz="48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أن تكون واضحة ومعلنة لدى جميع أصحاب المصلحة بالمؤسسة</a:t>
            </a:r>
            <a:r>
              <a:rPr lang="ar-DZ" sz="48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:</a:t>
            </a:r>
          </a:p>
          <a:p>
            <a:pPr algn="just" rtl="1"/>
            <a:r>
              <a:rPr lang="ar-DZ" sz="5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حيث </a:t>
            </a:r>
            <a:r>
              <a:rPr lang="ar-SA" sz="5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تمتد لتشمل </a:t>
            </a:r>
            <a:r>
              <a:rPr lang="ar-SA" sz="54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المعنيين والمستفيدين والمستخدمين </a:t>
            </a:r>
            <a:r>
              <a:rPr lang="ar-SA" sz="5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داخل المؤسسة</a:t>
            </a:r>
            <a:r>
              <a:rPr lang="ar-DZ" sz="5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،</a:t>
            </a:r>
            <a:r>
              <a:rPr lang="ar-SA" sz="5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54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وجمهور </a:t>
            </a:r>
            <a:r>
              <a:rPr lang="ar-SA" sz="5400" b="1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العملاء الخارجين </a:t>
            </a:r>
            <a:r>
              <a:rPr lang="ar-SA" sz="54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والكيانات المتعاونة </a:t>
            </a:r>
            <a:r>
              <a:rPr lang="ar-SA" sz="5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من </a:t>
            </a:r>
            <a:r>
              <a:rPr lang="ar-SA" sz="54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شركات التعهيد </a:t>
            </a:r>
            <a:r>
              <a:rPr lang="ar-SA" sz="5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و</a:t>
            </a:r>
            <a:r>
              <a:rPr lang="ar-SA" sz="54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الشركاء والمتعاونين </a:t>
            </a:r>
            <a:r>
              <a:rPr lang="ar-SA" sz="5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في المناولة </a:t>
            </a:r>
            <a:r>
              <a:rPr lang="ar-SA" sz="54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والجهات ذات العلاقة</a:t>
            </a:r>
            <a:r>
              <a:rPr lang="ar-SA" sz="54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  <a:endParaRPr lang="fr-FR" sz="5400" b="1" dirty="0">
              <a:effectLst/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fr-FR" sz="4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28180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A68A2C0-BCE0-4CAB-8C41-83507B230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4" y="265044"/>
            <a:ext cx="11714922" cy="6069496"/>
          </a:xfrm>
        </p:spPr>
        <p:txBody>
          <a:bodyPr>
            <a:normAutofit/>
          </a:bodyPr>
          <a:lstStyle/>
          <a:p>
            <a:pPr rtl="1"/>
            <a:r>
              <a:rPr lang="ar-DZ" sz="60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ثانيا: </a:t>
            </a:r>
            <a:r>
              <a:rPr lang="ar-SA" sz="60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أن يشعر بها جميع أصحاب</a:t>
            </a:r>
            <a:r>
              <a:rPr lang="ar-DZ" sz="60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60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المصلحة المعنيين بالمؤسسة</a:t>
            </a:r>
            <a:r>
              <a:rPr lang="ar-DZ" sz="60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:</a:t>
            </a:r>
          </a:p>
          <a:p>
            <a:pPr algn="just" rtl="1"/>
            <a:r>
              <a:rPr lang="ar-SA" sz="66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على المستوى </a:t>
            </a:r>
            <a:r>
              <a:rPr lang="ar-SA" sz="66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العقلي</a:t>
            </a:r>
            <a:r>
              <a:rPr lang="ar-SA" sz="66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 و</a:t>
            </a:r>
            <a:r>
              <a:rPr lang="ar-SA" sz="66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الإدراكي</a:t>
            </a:r>
            <a:r>
              <a:rPr lang="ar-SA" sz="66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 و</a:t>
            </a:r>
            <a:r>
              <a:rPr lang="ar-SA" sz="66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الوجداني</a:t>
            </a:r>
            <a:r>
              <a:rPr lang="ar-SA" sz="66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 ويشكل لهم </a:t>
            </a:r>
            <a:r>
              <a:rPr lang="ar-SA" sz="66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دافعاً للعمل وأهدافاً وقناعات </a:t>
            </a:r>
            <a:r>
              <a:rPr lang="ar-SA" sz="66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لا </a:t>
            </a:r>
            <a:r>
              <a:rPr lang="ar-SA" sz="6600" b="1" dirty="0">
                <a:solidFill>
                  <a:srgbClr val="FFFF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يحيدون</a:t>
            </a:r>
            <a:r>
              <a:rPr lang="ar-SA" sz="660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 عنها.</a:t>
            </a:r>
            <a:endParaRPr lang="fr-FR" sz="6600" b="1" dirty="0">
              <a:effectLst/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fr-FR" sz="4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08663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A68A2C0-BCE0-4CAB-8C41-83507B230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4" y="304801"/>
            <a:ext cx="11714922" cy="6069496"/>
          </a:xfrm>
        </p:spPr>
        <p:txBody>
          <a:bodyPr>
            <a:normAutofit/>
          </a:bodyPr>
          <a:lstStyle/>
          <a:p>
            <a:pPr rtl="1"/>
            <a:r>
              <a:rPr lang="ar-DZ" sz="6500" b="1" dirty="0">
                <a:solidFill>
                  <a:srgbClr val="FFFF00"/>
                </a:solidFill>
                <a:effectLst/>
              </a:rPr>
              <a:t>ثالثا: </a:t>
            </a:r>
            <a:r>
              <a:rPr lang="ar-SA" sz="6500" b="1" dirty="0">
                <a:solidFill>
                  <a:srgbClr val="FFFF00"/>
                </a:solidFill>
                <a:effectLst/>
              </a:rPr>
              <a:t>يمكن إدراكها وتصورها في </a:t>
            </a:r>
            <a:endParaRPr lang="ar-DZ" sz="6500" b="1" dirty="0">
              <a:solidFill>
                <a:srgbClr val="FFFF00"/>
              </a:solidFill>
              <a:effectLst/>
            </a:endParaRPr>
          </a:p>
          <a:p>
            <a:pPr rtl="1"/>
            <a:r>
              <a:rPr lang="ar-SA" sz="6500" b="1" dirty="0">
                <a:solidFill>
                  <a:srgbClr val="FFFF00"/>
                </a:solidFill>
                <a:effectLst/>
              </a:rPr>
              <a:t>عواطفهم ومشاعرهم</a:t>
            </a:r>
            <a:r>
              <a:rPr lang="ar-DZ" sz="6500" b="1" dirty="0">
                <a:solidFill>
                  <a:srgbClr val="FFFF00"/>
                </a:solidFill>
                <a:effectLst/>
              </a:rPr>
              <a:t>:</a:t>
            </a:r>
          </a:p>
          <a:p>
            <a:pPr rtl="1"/>
            <a:r>
              <a:rPr lang="ar-SA" sz="7800" dirty="0">
                <a:effectLst/>
              </a:rPr>
              <a:t>حتى يعبروا عنها في</a:t>
            </a:r>
            <a:r>
              <a:rPr lang="ar-DZ" sz="7800" dirty="0">
                <a:effectLst/>
              </a:rPr>
              <a:t>:</a:t>
            </a:r>
            <a:endParaRPr lang="ar-DZ" sz="6600" b="1" dirty="0">
              <a:solidFill>
                <a:srgbClr val="FFFF00"/>
              </a:solidFill>
              <a:effectLst/>
            </a:endParaRPr>
          </a:p>
          <a:p>
            <a:pPr rtl="1"/>
            <a:r>
              <a:rPr lang="ar-SA" sz="6600" b="1" dirty="0">
                <a:solidFill>
                  <a:srgbClr val="FFFF00"/>
                </a:solidFill>
                <a:effectLst/>
              </a:rPr>
              <a:t>سلوكهم</a:t>
            </a:r>
            <a:r>
              <a:rPr lang="ar-SA" sz="6600" dirty="0">
                <a:effectLst/>
              </a:rPr>
              <a:t> و</a:t>
            </a:r>
            <a:r>
              <a:rPr lang="ar-SA" sz="6600" b="1" dirty="0">
                <a:solidFill>
                  <a:srgbClr val="FFFF00"/>
                </a:solidFill>
                <a:effectLst/>
              </a:rPr>
              <a:t>قيمهم المؤسسية</a:t>
            </a:r>
            <a:r>
              <a:rPr lang="ar-SA" sz="6600" dirty="0">
                <a:effectLst/>
              </a:rPr>
              <a:t>.</a:t>
            </a:r>
            <a:endParaRPr lang="fr-FR" sz="6600" b="1" dirty="0">
              <a:effectLst/>
            </a:endParaRPr>
          </a:p>
          <a:p>
            <a:pPr rtl="1"/>
            <a:endParaRPr lang="ar-DZ" sz="6600" dirty="0">
              <a:effectLst/>
            </a:endParaRPr>
          </a:p>
          <a:p>
            <a:pPr algn="r" rtl="1"/>
            <a:endParaRPr lang="fr-FR" sz="4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1506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443</TotalTime>
  <Words>1043</Words>
  <Application>Microsoft Office PowerPoint</Application>
  <PresentationFormat>Widescreen</PresentationFormat>
  <Paragraphs>89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Bookman Old Style</vt:lpstr>
      <vt:lpstr>Rockwell</vt:lpstr>
      <vt:lpstr>Simplified Arabic</vt:lpstr>
      <vt:lpstr>Wingdings</vt:lpstr>
      <vt:lpstr>Damask</vt:lpstr>
      <vt:lpstr>المحاضرة الثانية  رؤية الشركة  Company vision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الثانية رؤية الشركة  Company  vision</dc:title>
  <dc:creator>shift</dc:creator>
  <cp:lastModifiedBy>shift</cp:lastModifiedBy>
  <cp:revision>22</cp:revision>
  <dcterms:created xsi:type="dcterms:W3CDTF">2018-10-16T00:16:04Z</dcterms:created>
  <dcterms:modified xsi:type="dcterms:W3CDTF">2019-11-10T13:30:11Z</dcterms:modified>
</cp:coreProperties>
</file>