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5269" y="1122363"/>
            <a:ext cx="9001462" cy="2387600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95269" y="3602038"/>
            <a:ext cx="9001462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4289372"/>
            <a:ext cx="10367564" cy="819355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3806" y="621321"/>
            <a:ext cx="10367564" cy="3379735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5108728"/>
            <a:ext cx="10365998" cy="682472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3424859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5" y="4204820"/>
            <a:ext cx="10353761" cy="1592186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426812"/>
          </a:xfrm>
        </p:spPr>
        <p:txBody>
          <a:bodyPr anchor="t">
            <a:normAutofit/>
          </a:bodyPr>
          <a:lstStyle>
            <a:lvl1pPr marL="0" indent="0" algn="r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204821"/>
            <a:ext cx="10353762" cy="158638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836612" y="73524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57956" y="297209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806" y="2126942"/>
            <a:ext cx="10355327" cy="25118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4650556"/>
            <a:ext cx="10353763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94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94" y="2088319"/>
            <a:ext cx="3298956" cy="823305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94" y="2911624"/>
            <a:ext cx="3298956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4878" y="2088320"/>
            <a:ext cx="3298558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4878" y="2911624"/>
            <a:ext cx="329982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088320"/>
            <a:ext cx="3291211" cy="823304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6346" y="2911624"/>
            <a:ext cx="3291211" cy="2879576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2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95" y="4195899"/>
            <a:ext cx="3298955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92020" y="2298987"/>
            <a:ext cx="2940050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95" y="4772161"/>
            <a:ext cx="3298955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01" y="4195899"/>
            <a:ext cx="3298983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98987"/>
            <a:ext cx="2930525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72160"/>
            <a:ext cx="3300336" cy="101903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423" y="4195899"/>
            <a:ext cx="3289900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buNone/>
              <a:defRPr sz="20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52803" y="2298987"/>
            <a:ext cx="2932113" cy="1524000"/>
          </a:xfrm>
          <a:prstGeom prst="roundRect">
            <a:avLst>
              <a:gd name="adj" fmla="val 0"/>
            </a:avLst>
          </a:prstGeom>
          <a:noFill/>
          <a:ln w="14605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298" y="4772161"/>
            <a:ext cx="3294258" cy="1019037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599"/>
            <a:ext cx="2542657" cy="518160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3794" y="609599"/>
            <a:ext cx="7658705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29244" y="657226"/>
            <a:ext cx="9733512" cy="2852737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29244" y="3602038"/>
            <a:ext cx="9733512" cy="1500187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3795" y="2088319"/>
            <a:ext cx="510600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3403" y="2088319"/>
            <a:ext cx="5094154" cy="370288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804" y="2088320"/>
            <a:ext cx="4879199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3795" y="2912232"/>
            <a:ext cx="5107208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2003" y="2088320"/>
            <a:ext cx="4865554" cy="823912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912232"/>
            <a:ext cx="5095357" cy="287896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8" y="609600"/>
            <a:ext cx="3932237" cy="2362200"/>
          </a:xfrm>
        </p:spPr>
        <p:txBody>
          <a:bodyPr anchor="b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8064" y="609600"/>
            <a:ext cx="6189492" cy="5181600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228" y="2971800"/>
            <a:ext cx="3932237" cy="2819399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227" y="609600"/>
            <a:ext cx="5929773" cy="2362200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4" y="758881"/>
            <a:ext cx="3255356" cy="4883038"/>
          </a:xfrm>
          <a:noFill/>
          <a:ln w="1905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971800"/>
            <a:ext cx="5934950" cy="28194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11/10/2019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95" y="609600"/>
            <a:ext cx="10353761" cy="13263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95" y="2096064"/>
            <a:ext cx="10353762" cy="36951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6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11/10/2019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94" y="5883275"/>
            <a:ext cx="66728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5354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400" b="1" i="0" kern="1200" cap="all">
          <a:solidFill>
            <a:schemeClr val="tx1"/>
          </a:solidFill>
          <a:effectLst>
            <a:outerShdw blurRad="50800" dist="63500" dir="2700000" algn="tl" rotWithShape="0">
              <a:srgbClr val="000000">
                <a:alpha val="48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effectLst>
            <a:outerShdw blurRad="50800" dist="38100" dir="2700000" algn="tl" rotWithShape="0">
              <a:srgbClr val="000000">
                <a:alpha val="48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AD516-B030-42E9-A3A5-F1CC71F2F27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95269" y="834888"/>
            <a:ext cx="9001462" cy="5353878"/>
          </a:xfrm>
        </p:spPr>
        <p:txBody>
          <a:bodyPr>
            <a:normAutofit fontScale="90000"/>
          </a:bodyPr>
          <a:lstStyle/>
          <a:p>
            <a:r>
              <a:rPr lang="ar-DZ" sz="5400" dirty="0"/>
              <a:t>المحاضرة الثانية</a:t>
            </a:r>
            <a:br>
              <a:rPr lang="ar-DZ" sz="5400" dirty="0"/>
            </a:br>
            <a:br>
              <a:rPr lang="ar-DZ" sz="5400" dirty="0"/>
            </a:br>
            <a:r>
              <a:rPr lang="ar-DZ" sz="13900" dirty="0">
                <a:solidFill>
                  <a:srgbClr val="FFFF00"/>
                </a:solidFill>
              </a:rPr>
              <a:t>رؤية الشركة</a:t>
            </a:r>
            <a:br>
              <a:rPr lang="ar-DZ" sz="5400" dirty="0">
                <a:solidFill>
                  <a:srgbClr val="FFFF00"/>
                </a:solidFill>
              </a:rPr>
            </a:br>
            <a:br>
              <a:rPr lang="ar-DZ" sz="5400" dirty="0"/>
            </a:br>
            <a:r>
              <a:rPr lang="fr-FR" sz="8000" dirty="0">
                <a:solidFill>
                  <a:srgbClr val="FFFF00"/>
                </a:solidFill>
              </a:rPr>
              <a:t>Company</a:t>
            </a:r>
            <a:r>
              <a:rPr lang="ar-DZ" sz="8000" dirty="0">
                <a:solidFill>
                  <a:srgbClr val="FFFF00"/>
                </a:solidFill>
              </a:rPr>
              <a:t> </a:t>
            </a:r>
            <a:r>
              <a:rPr lang="fr-FR" sz="8000" dirty="0">
                <a:solidFill>
                  <a:srgbClr val="FFFF00"/>
                </a:solidFill>
              </a:rPr>
              <a:t>vision </a:t>
            </a:r>
            <a:br>
              <a:rPr lang="ar-DZ" sz="5400" dirty="0">
                <a:solidFill>
                  <a:srgbClr val="FFFF00"/>
                </a:solidFill>
              </a:rPr>
            </a:br>
            <a:endParaRPr lang="fr-FR" sz="5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81568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lnSpcReduction="10000"/>
          </a:bodyPr>
          <a:lstStyle/>
          <a:p>
            <a:pPr rtl="1"/>
            <a:r>
              <a:rPr lang="ar-DZ" sz="4400" b="1" dirty="0">
                <a:solidFill>
                  <a:srgbClr val="FFFF00"/>
                </a:solidFill>
                <a:effectLst/>
              </a:rPr>
              <a:t>رابعا: </a:t>
            </a:r>
            <a:r>
              <a:rPr lang="ar-SA" sz="4400" b="1" dirty="0">
                <a:solidFill>
                  <a:srgbClr val="FFFF00"/>
                </a:solidFill>
                <a:effectLst/>
              </a:rPr>
              <a:t>أن تتفق اتفاقاً شمولياً كاملاً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مع </a:t>
            </a:r>
          </a:p>
          <a:p>
            <a:pPr rtl="1"/>
            <a:r>
              <a:rPr lang="ar-SA" sz="4400" b="1" dirty="0">
                <a:solidFill>
                  <a:srgbClr val="FFFF00"/>
                </a:solidFill>
                <a:effectLst/>
              </a:rPr>
              <a:t>أهداف الخطط الإستراتيجية والتشغيلية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:</a:t>
            </a:r>
          </a:p>
          <a:p>
            <a:pPr rtl="1"/>
            <a:r>
              <a:rPr lang="ar-SA" sz="8000" dirty="0">
                <a:effectLst/>
              </a:rPr>
              <a:t> كما تضمنتها </a:t>
            </a:r>
            <a:r>
              <a:rPr lang="ar-SA" sz="8000" b="1" dirty="0">
                <a:solidFill>
                  <a:srgbClr val="FFFF00"/>
                </a:solidFill>
                <a:effectLst/>
              </a:rPr>
              <a:t>عمليات صياغة </a:t>
            </a:r>
            <a:r>
              <a:rPr lang="ar-SA" sz="8000" dirty="0">
                <a:effectLst/>
              </a:rPr>
              <a:t>بنود وأهداف </a:t>
            </a:r>
            <a:r>
              <a:rPr lang="ar-SA" sz="8000" b="1" dirty="0">
                <a:solidFill>
                  <a:srgbClr val="FFFF00"/>
                </a:solidFill>
                <a:effectLst/>
              </a:rPr>
              <a:t>عمليات التخطيط الاستراتيجي للمؤسسة</a:t>
            </a:r>
            <a:r>
              <a:rPr lang="ar-SA" sz="8000" dirty="0">
                <a:effectLst/>
              </a:rPr>
              <a:t>.</a:t>
            </a:r>
            <a:endParaRPr lang="fr-FR" sz="8000" b="1" dirty="0">
              <a:effectLst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184295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4000" b="1" dirty="0">
                <a:solidFill>
                  <a:srgbClr val="FFFF00"/>
                </a:solidFill>
                <a:effectLst/>
              </a:rPr>
              <a:t>خامسا: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أن تتم صياغتها بشكل استباقي (</a:t>
            </a:r>
            <a:r>
              <a:rPr lang="fr-FR" sz="4000" b="1" dirty="0">
                <a:solidFill>
                  <a:srgbClr val="FFFF00"/>
                </a:solidFill>
                <a:effectLst/>
              </a:rPr>
              <a:t>Proactive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)</a:t>
            </a:r>
            <a:r>
              <a:rPr lang="ar-DZ" sz="4000" b="1" dirty="0">
                <a:solidFill>
                  <a:srgbClr val="FFFF00"/>
                </a:solidFill>
                <a:effectLst/>
              </a:rPr>
              <a:t>: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لتعبر عن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الرؤى المستقبلية الطموحة والغايات والأهداف</a:t>
            </a:r>
            <a:r>
              <a:rPr lang="ar-DZ" sz="4000" dirty="0">
                <a:effectLst/>
              </a:rPr>
              <a:t>.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التي ستعمل المؤسسة جاهدة على تحقيقها خلال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فترة زمنية محددة</a:t>
            </a:r>
            <a:r>
              <a:rPr lang="ar-SA" sz="4000" dirty="0">
                <a:effectLst/>
              </a:rPr>
              <a:t>. </a:t>
            </a:r>
            <a:endParaRPr lang="ar-DZ" sz="4000" dirty="0">
              <a:effectLst/>
            </a:endParaRP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أي تحديد مجموعة من الأهداف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بشكل استباقي (</a:t>
            </a:r>
            <a:r>
              <a:rPr lang="fr-FR" sz="4000" b="1" dirty="0">
                <a:solidFill>
                  <a:srgbClr val="FFFF00"/>
                </a:solidFill>
                <a:effectLst/>
              </a:rPr>
              <a:t>Proactive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)</a:t>
            </a:r>
            <a:r>
              <a:rPr lang="ar-DZ" sz="4000" dirty="0">
                <a:effectLst/>
              </a:rPr>
              <a:t>.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حسب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الغايات والآمال الإستراتيجية للمؤسسة</a:t>
            </a:r>
            <a:r>
              <a:rPr lang="ar-DZ" sz="4000" dirty="0">
                <a:effectLst/>
              </a:rPr>
              <a:t>.</a:t>
            </a:r>
          </a:p>
          <a:p>
            <a:pPr marL="571500" indent="-571500" algn="just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 بعد إجراء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الدراسات الضرورية </a:t>
            </a:r>
            <a:r>
              <a:rPr lang="ar-SA" sz="4000" dirty="0">
                <a:effectLst/>
              </a:rPr>
              <a:t>والتحليلات لبيئات العمل وظروف البقاء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للتنافس والتميز</a:t>
            </a:r>
            <a:r>
              <a:rPr lang="ar-SA" sz="4000" dirty="0">
                <a:effectLst/>
              </a:rPr>
              <a:t>. </a:t>
            </a:r>
            <a:endParaRPr lang="fr-FR" sz="4000" b="1" dirty="0">
              <a:effectLst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6188312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fontScale="92500" lnSpcReduction="10000"/>
          </a:bodyPr>
          <a:lstStyle/>
          <a:p>
            <a:pPr rtl="1"/>
            <a:r>
              <a:rPr lang="ar-DZ" sz="4800" b="1" dirty="0">
                <a:solidFill>
                  <a:srgbClr val="FFFF00"/>
                </a:solidFill>
                <a:effectLst/>
              </a:rPr>
              <a:t>سادسا: 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يجب عند صياغة "الرؤية" أن </a:t>
            </a:r>
            <a:r>
              <a:rPr lang="ar-DZ" sz="4800" b="1" dirty="0">
                <a:solidFill>
                  <a:srgbClr val="FFFF00"/>
                </a:solidFill>
                <a:effectLst/>
              </a:rPr>
              <a:t>ي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شكل محتوى الرؤية</a:t>
            </a:r>
            <a:endParaRPr lang="ar-DZ" sz="48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4800" b="1" dirty="0">
                <a:solidFill>
                  <a:srgbClr val="FFFF00"/>
                </a:solidFill>
                <a:effectLst/>
              </a:rPr>
              <a:t>مركز البؤرة ونقطة الانطلاق</a:t>
            </a:r>
            <a:r>
              <a:rPr lang="ar-DZ" sz="4800" b="1" dirty="0">
                <a:solidFill>
                  <a:srgbClr val="FFFF00"/>
                </a:solidFill>
                <a:effectLst/>
              </a:rPr>
              <a:t>: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3900" dirty="0">
                <a:effectLst/>
              </a:rPr>
              <a:t>لما سيتم تحديده وصياغته 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كخارطة للطريق</a:t>
            </a:r>
            <a:r>
              <a:rPr lang="ar-DZ" sz="3900" dirty="0">
                <a:effectLst/>
              </a:rPr>
              <a:t>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DZ" sz="3900" b="1" dirty="0">
                <a:solidFill>
                  <a:srgbClr val="FFFF00"/>
                </a:solidFill>
                <a:effectLst/>
              </a:rPr>
              <a:t>ك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صورة لبناء متكامل </a:t>
            </a:r>
            <a:r>
              <a:rPr lang="ar-SA" sz="3900" dirty="0">
                <a:effectLst/>
              </a:rPr>
              <a:t>من 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السيناريوهات والرؤى والغايات المستقبلية</a:t>
            </a:r>
            <a:r>
              <a:rPr lang="ar-DZ" sz="3900" dirty="0">
                <a:effectLst/>
              </a:rPr>
              <a:t>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3900" dirty="0">
                <a:effectLst/>
              </a:rPr>
              <a:t>متضمنة 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للقيم المشتركة </a:t>
            </a:r>
            <a:r>
              <a:rPr lang="ar-SA" sz="3900" dirty="0">
                <a:effectLst/>
              </a:rPr>
              <a:t>لدى مواردها البشرية. </a:t>
            </a:r>
            <a:endParaRPr lang="ar-DZ" sz="3900" dirty="0">
              <a:effectLst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3900" dirty="0">
                <a:effectLst/>
              </a:rPr>
              <a:t>مما يعني 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مساهمتها في توجيه عملية </a:t>
            </a:r>
            <a:r>
              <a:rPr lang="ar-DZ" sz="3900" b="1" dirty="0">
                <a:solidFill>
                  <a:srgbClr val="FFFF00"/>
                </a:solidFill>
                <a:effectLst/>
              </a:rPr>
              <a:t>إ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تخاذ القرارات وتحديد ملامح استراتيجيات المؤسسة</a:t>
            </a:r>
            <a:r>
              <a:rPr lang="ar-DZ" sz="3900" b="1" dirty="0">
                <a:solidFill>
                  <a:srgbClr val="FFFF00"/>
                </a:solidFill>
                <a:effectLst/>
              </a:rPr>
              <a:t>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3900" dirty="0">
                <a:effectLst/>
              </a:rPr>
              <a:t>و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التأثير</a:t>
            </a:r>
            <a:r>
              <a:rPr lang="ar-SA" sz="3900" dirty="0">
                <a:effectLst/>
              </a:rPr>
              <a:t> على الطريقة التي </a:t>
            </a:r>
            <a:r>
              <a:rPr lang="ar-SA" sz="3900" b="1" dirty="0">
                <a:solidFill>
                  <a:srgbClr val="FFFF00"/>
                </a:solidFill>
                <a:effectLst/>
              </a:rPr>
              <a:t>تدار بها الأنشطة</a:t>
            </a:r>
            <a:r>
              <a:rPr lang="ar-DZ" sz="3900" dirty="0">
                <a:effectLst/>
              </a:rPr>
              <a:t>.</a:t>
            </a:r>
            <a:endParaRPr lang="fr-FR" sz="58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621167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4800" b="1" dirty="0">
                <a:solidFill>
                  <a:srgbClr val="FFFF00"/>
                </a:solidFill>
                <a:effectLst/>
              </a:rPr>
              <a:t>سابعا: 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أن تكون لغة الصياغة سلسة ومفرداتها </a:t>
            </a:r>
            <a:endParaRPr lang="ar-DZ" sz="48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4800" b="1" dirty="0">
                <a:solidFill>
                  <a:srgbClr val="FFFF00"/>
                </a:solidFill>
                <a:effectLst/>
              </a:rPr>
              <a:t>ذات دلالات واضحة وشفافة </a:t>
            </a:r>
            <a:r>
              <a:rPr lang="ar-DZ" sz="4800" b="1" dirty="0">
                <a:solidFill>
                  <a:srgbClr val="FFFF00"/>
                </a:solidFill>
                <a:effectLst/>
              </a:rPr>
              <a:t>: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يمكن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حفظها بسهولة</a:t>
            </a:r>
            <a:r>
              <a:rPr lang="ar-DZ" sz="4000" dirty="0">
                <a:effectLst/>
              </a:rPr>
              <a:t>.</a:t>
            </a:r>
            <a:r>
              <a:rPr lang="ar-SA" sz="4000" dirty="0">
                <a:effectLst/>
              </a:rPr>
              <a:t> </a:t>
            </a:r>
            <a:endParaRPr lang="ar-DZ" sz="4000" dirty="0">
              <a:effectLst/>
            </a:endParaRP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حتى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يسهل نشرها وتداولها </a:t>
            </a:r>
            <a:r>
              <a:rPr lang="ar-SA" sz="4000" dirty="0">
                <a:effectLst/>
              </a:rPr>
              <a:t>بين مختلف فئات العاملين بالمؤسسة</a:t>
            </a:r>
            <a:r>
              <a:rPr lang="ar-DZ" sz="4000" dirty="0">
                <a:effectLst/>
              </a:rPr>
              <a:t>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4000" dirty="0">
                <a:effectLst/>
              </a:rPr>
              <a:t>وباقي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أصحاب المصلحة وجمهور العملاء والمتعاملين من خارج</a:t>
            </a:r>
            <a:r>
              <a:rPr lang="ar-DZ" sz="4000" b="1" dirty="0">
                <a:solidFill>
                  <a:srgbClr val="FFFF00"/>
                </a:solidFill>
                <a:effectLst/>
              </a:rPr>
              <a:t> المؤسسة</a:t>
            </a:r>
            <a:r>
              <a:rPr lang="ar-SA" sz="4000" dirty="0">
                <a:effectLst/>
              </a:rPr>
              <a:t>.</a:t>
            </a:r>
            <a:endParaRPr lang="fr-FR" sz="6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409647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ثامنا: </a:t>
            </a:r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 (</a:t>
            </a:r>
            <a:r>
              <a:rPr lang="fr-FR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Vision</a:t>
            </a:r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عبارة عن </a:t>
            </a:r>
            <a:endParaRPr lang="ar-DZ" sz="60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جملة إنشائية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أو بلاغية مختصرة</a:t>
            </a:r>
            <a:endParaRPr lang="ar-DZ" sz="60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endParaRPr lang="ar-DZ" sz="60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قد تحتوي على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مقاييس للمفاضلة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</a:p>
          <a:p>
            <a:pPr rtl="1"/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مثل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الأكبر</a:t>
            </a:r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الأفضل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5400" b="1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995263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6000" b="1" dirty="0">
                <a:solidFill>
                  <a:srgbClr val="FFFF00"/>
                </a:solidFill>
                <a:effectLst/>
              </a:rPr>
              <a:t>تاسعا: </a:t>
            </a:r>
            <a:r>
              <a:rPr lang="ar-SA" sz="6000" b="1" dirty="0">
                <a:solidFill>
                  <a:srgbClr val="FFFF00"/>
                </a:solidFill>
                <a:effectLst/>
              </a:rPr>
              <a:t>أن تكون بعيدة المدى</a:t>
            </a:r>
            <a:endParaRPr lang="ar-DZ" sz="6000" b="1" dirty="0">
              <a:solidFill>
                <a:srgbClr val="FFFF00"/>
              </a:solidFill>
              <a:effectLst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4800" dirty="0">
                <a:effectLst/>
              </a:rPr>
              <a:t>تلتزم الشركة بالعمل 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للوصول إليها</a:t>
            </a:r>
            <a:r>
              <a:rPr lang="ar-DZ" sz="4800" dirty="0">
                <a:effectLst/>
              </a:rPr>
              <a:t>.</a:t>
            </a:r>
            <a:r>
              <a:rPr lang="ar-SA" sz="4800" dirty="0">
                <a:effectLst/>
              </a:rPr>
              <a:t> </a:t>
            </a:r>
            <a:endParaRPr lang="ar-DZ" sz="4800" dirty="0">
              <a:effectLst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4800" dirty="0">
                <a:effectLst/>
              </a:rPr>
              <a:t>موجهة 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بصورة عامة </a:t>
            </a:r>
            <a:r>
              <a:rPr lang="ar-SA" sz="4800" dirty="0">
                <a:effectLst/>
              </a:rPr>
              <a:t>أي ليست موجهة خلال فترة زمنية قصيرة المدى أو لفئة أو منطقة بعينها</a:t>
            </a:r>
            <a:r>
              <a:rPr lang="ar-DZ" sz="4800" dirty="0">
                <a:effectLst/>
              </a:rPr>
              <a:t>.</a:t>
            </a:r>
          </a:p>
          <a:p>
            <a:pPr marL="342900" indent="-342900" algn="r" rtl="1">
              <a:buFont typeface="Arial" panose="020B0604020202020204" pitchFamily="34" charset="0"/>
              <a:buChar char="•"/>
            </a:pPr>
            <a:r>
              <a:rPr lang="ar-SA" sz="4800" dirty="0">
                <a:effectLst/>
              </a:rPr>
              <a:t>وتشمل على </a:t>
            </a:r>
            <a:r>
              <a:rPr lang="ar-SA" sz="4800" b="1" dirty="0">
                <a:effectLst/>
              </a:rPr>
              <a:t>عدة معاني </a:t>
            </a:r>
            <a:r>
              <a:rPr lang="ar-SA" sz="4800" dirty="0">
                <a:effectLst/>
              </a:rPr>
              <a:t>من العناصر السابقة </a:t>
            </a:r>
            <a:r>
              <a:rPr lang="ar-SA" sz="4800" b="1" dirty="0">
                <a:solidFill>
                  <a:srgbClr val="FFFF00"/>
                </a:solidFill>
                <a:effectLst/>
              </a:rPr>
              <a:t>وليست بها مفردات مكررة</a:t>
            </a:r>
            <a:r>
              <a:rPr lang="ar-SA" sz="4800" dirty="0">
                <a:effectLst/>
              </a:rPr>
              <a:t>.</a:t>
            </a:r>
            <a:endParaRPr lang="fr-FR" sz="4800" b="1" dirty="0">
              <a:effectLst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898038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355306"/>
          </a:xfrm>
        </p:spPr>
        <p:txBody>
          <a:bodyPr>
            <a:normAutofit fontScale="85000" lnSpcReduction="20000"/>
          </a:bodyPr>
          <a:lstStyle/>
          <a:p>
            <a:pPr rtl="1"/>
            <a:r>
              <a:rPr lang="ar-DZ" sz="5200" b="1" dirty="0">
                <a:solidFill>
                  <a:srgbClr val="FFFF00"/>
                </a:solidFill>
                <a:effectLst/>
              </a:rPr>
              <a:t>عاشرا </a:t>
            </a:r>
            <a:r>
              <a:rPr lang="ar-SA" sz="5200" b="1" dirty="0">
                <a:solidFill>
                  <a:srgbClr val="FFFF00"/>
                </a:solidFill>
                <a:effectLst/>
              </a:rPr>
              <a:t>وأخيرا</a:t>
            </a:r>
            <a:r>
              <a:rPr lang="ar-DZ" sz="5200" b="1" dirty="0">
                <a:solidFill>
                  <a:srgbClr val="FFFF00"/>
                </a:solidFill>
                <a:effectLst/>
              </a:rPr>
              <a:t>:</a:t>
            </a:r>
            <a:r>
              <a:rPr lang="ar-SA" sz="5200" b="1" dirty="0">
                <a:solidFill>
                  <a:srgbClr val="FFFF00"/>
                </a:solidFill>
                <a:effectLst/>
              </a:rPr>
              <a:t> أن يشعر قارئ الرؤية (</a:t>
            </a:r>
            <a:r>
              <a:rPr lang="fr-FR" sz="5200" b="1" dirty="0">
                <a:solidFill>
                  <a:srgbClr val="FFFF00"/>
                </a:solidFill>
                <a:effectLst/>
              </a:rPr>
              <a:t>Vision</a:t>
            </a:r>
            <a:r>
              <a:rPr lang="ar-SA" sz="5200" b="1" dirty="0">
                <a:solidFill>
                  <a:srgbClr val="FFFF00"/>
                </a:solidFill>
                <a:effectLst/>
              </a:rPr>
              <a:t>)</a:t>
            </a:r>
            <a:endParaRPr lang="ar-DZ" sz="52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5200" b="1" dirty="0">
                <a:solidFill>
                  <a:srgbClr val="FFFF00"/>
                </a:solidFill>
                <a:effectLst/>
              </a:rPr>
              <a:t> بالفخر والاعتزاز</a:t>
            </a:r>
            <a:endParaRPr lang="ar-DZ" sz="52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5200" b="1" dirty="0">
                <a:solidFill>
                  <a:srgbClr val="FFFF00"/>
                </a:solidFill>
                <a:effectLst/>
              </a:rPr>
              <a:t> (بانتمائه للمؤسسة صاحبة الرؤية)</a:t>
            </a:r>
            <a:r>
              <a:rPr lang="ar-SA" sz="3000" b="1" dirty="0">
                <a:effectLst/>
              </a:rPr>
              <a:t> </a:t>
            </a:r>
            <a:endParaRPr lang="ar-DZ" sz="3000" b="1" dirty="0">
              <a:effectLst/>
            </a:endParaRP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4600" dirty="0">
                <a:effectLst/>
              </a:rPr>
              <a:t>وذلك لأنها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تعبر بشكل مباشر </a:t>
            </a:r>
            <a:r>
              <a:rPr lang="ar-SA" sz="4600" dirty="0">
                <a:effectLst/>
              </a:rPr>
              <a:t>على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سعيها نحو الأفضل</a:t>
            </a:r>
            <a:r>
              <a:rPr lang="ar-DZ" sz="4600" dirty="0">
                <a:effectLst/>
              </a:rPr>
              <a:t>،</a:t>
            </a:r>
            <a:r>
              <a:rPr lang="ar-SA" sz="4600" dirty="0">
                <a:effectLst/>
              </a:rPr>
              <a:t> وإيمانها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بالتغيير والحراك </a:t>
            </a:r>
            <a:r>
              <a:rPr lang="ar-DZ" sz="4600" dirty="0">
                <a:effectLst/>
              </a:rPr>
              <a:t>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4600" dirty="0">
                <a:effectLst/>
              </a:rPr>
              <a:t>وتشير في نفس الوقت إلى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أهداف طموحة </a:t>
            </a:r>
            <a:r>
              <a:rPr lang="ar-SA" sz="4600" dirty="0">
                <a:effectLst/>
              </a:rPr>
              <a:t>أو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تصف آمال متوقعة وغايات محددة</a:t>
            </a:r>
            <a:r>
              <a:rPr lang="ar-DZ" sz="4600" b="1" dirty="0">
                <a:solidFill>
                  <a:srgbClr val="FFFF00"/>
                </a:solidFill>
                <a:effectLst/>
              </a:rPr>
              <a:t>.</a:t>
            </a:r>
          </a:p>
          <a:p>
            <a:pPr marL="342900" indent="-342900" algn="just" rtl="1">
              <a:buFont typeface="Arial" panose="020B0604020202020204" pitchFamily="34" charset="0"/>
              <a:buChar char="•"/>
            </a:pPr>
            <a:r>
              <a:rPr lang="ar-SA" sz="4600" dirty="0">
                <a:effectLst/>
              </a:rPr>
              <a:t>رغم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ظروف الواقع الحاضر وتحديات البيئة التنافسية </a:t>
            </a:r>
            <a:r>
              <a:rPr lang="ar-SA" sz="4600" dirty="0">
                <a:effectLst/>
              </a:rPr>
              <a:t>أو </a:t>
            </a:r>
            <a:r>
              <a:rPr lang="ar-SA" sz="4600" b="1" dirty="0">
                <a:solidFill>
                  <a:srgbClr val="FFFF00"/>
                </a:solidFill>
                <a:effectLst/>
              </a:rPr>
              <a:t>الموارد الطبيعية الحالية أو ال</a:t>
            </a:r>
            <a:r>
              <a:rPr lang="ar-DZ" sz="4600" b="1" dirty="0">
                <a:solidFill>
                  <a:srgbClr val="FFFF00"/>
                </a:solidFill>
                <a:effectLst/>
              </a:rPr>
              <a:t>لمستقبلية</a:t>
            </a:r>
            <a:r>
              <a:rPr lang="ar-DZ" sz="4600" dirty="0">
                <a:effectLst/>
              </a:rPr>
              <a:t>.</a:t>
            </a:r>
            <a:endParaRPr lang="fr-FR" sz="7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281273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endParaRPr lang="ar-DZ" sz="5400" b="1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241D5C16-4C95-4CF5-A0C2-1A4FBF401C4D}"/>
              </a:ext>
            </a:extLst>
          </p:cNvPr>
          <p:cNvSpPr/>
          <p:nvPr/>
        </p:nvSpPr>
        <p:spPr>
          <a:xfrm>
            <a:off x="1921565" y="344558"/>
            <a:ext cx="8388626" cy="1126433"/>
          </a:xfrm>
          <a:prstGeom prst="ellipse">
            <a:avLst/>
          </a:prstGeom>
          <a:solidFill>
            <a:schemeClr val="tx1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DZ" sz="5400" b="1" dirty="0">
                <a:solidFill>
                  <a:schemeClr val="tx2">
                    <a:lumMod val="25000"/>
                  </a:schemeClr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نتيجة عامة:</a:t>
            </a:r>
          </a:p>
          <a:p>
            <a:pPr algn="ctr"/>
            <a:endParaRPr lang="fr-FR" dirty="0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C7CC4DA2-2953-4834-8BE9-65DC13DF7378}"/>
              </a:ext>
            </a:extLst>
          </p:cNvPr>
          <p:cNvSpPr/>
          <p:nvPr/>
        </p:nvSpPr>
        <p:spPr>
          <a:xfrm>
            <a:off x="1007165" y="1868556"/>
            <a:ext cx="10217426" cy="4108175"/>
          </a:xfrm>
          <a:prstGeom prst="roundRect">
            <a:avLst/>
          </a:prstGeom>
          <a:solidFill>
            <a:schemeClr val="bg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SA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صياغة "</a:t>
            </a:r>
            <a:r>
              <a:rPr lang="ar-SA" sz="6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</a:t>
            </a:r>
            <a:r>
              <a:rPr lang="ar-SA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" بمثابة </a:t>
            </a:r>
            <a:r>
              <a:rPr lang="ar-SA" sz="6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منهاج للعمل </a:t>
            </a:r>
            <a:r>
              <a:rPr lang="ar-SA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يساعد في وضع المؤسسة على </a:t>
            </a:r>
            <a:r>
              <a:rPr lang="ar-SA" sz="6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مسار استراتيجي فعال </a:t>
            </a:r>
            <a:r>
              <a:rPr lang="ar-SA" sz="6000" b="1" dirty="0">
                <a:latin typeface="Simplified Arabic" panose="02020603050405020304" pitchFamily="18" charset="-78"/>
                <a:cs typeface="Simplified Arabic" panose="02020603050405020304" pitchFamily="18" charset="-78"/>
              </a:rPr>
              <a:t>تحقق بها المؤسسة </a:t>
            </a:r>
            <a:r>
              <a:rPr lang="ar-SA" sz="6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غاياتها وأهدافها الاستراتيجية. </a:t>
            </a:r>
            <a:endParaRPr lang="fr-FR" sz="6000" b="1" dirty="0">
              <a:solidFill>
                <a:srgbClr val="FFFF00"/>
              </a:solidFill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94715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الهيكل الهرمي لمفاهيم: الرؤية – الرسالة – الأهداف والبرامج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46C332D-4161-4453-B7E6-A6C3E5336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351721"/>
            <a:ext cx="12191999" cy="64869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444800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يمكن تعريف 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 </a:t>
            </a:r>
            <a:r>
              <a:rPr lang="fr-FR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Vision </a:t>
            </a:r>
            <a:r>
              <a:rPr lang="ar-DZ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 هي تلك 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الحالة البعيدة التي تريد أن نصبح عليها.</a:t>
            </a:r>
          </a:p>
          <a:p>
            <a:pPr rtl="1"/>
            <a:endParaRPr lang="ar-DZ" sz="6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rtl="1"/>
            <a:r>
              <a:rPr lang="ar-DZ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بينما الرسالة</a:t>
            </a:r>
            <a:r>
              <a:rPr lang="fr-FR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Mission </a:t>
            </a:r>
            <a:r>
              <a:rPr lang="ar-DZ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: فهي الطريق الذي 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سيوصلك إلى تلك الرؤية</a:t>
            </a:r>
            <a:r>
              <a:rPr lang="ar-DZ" sz="6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855222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40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تمهيد:</a:t>
            </a:r>
          </a:p>
          <a:p>
            <a:pPr algn="just" rtl="1"/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 الجيدة عبارة عن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تصور خيالي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للغايات أو الطموحات المتوقعة للأهداف التي تشترك حولها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</a:t>
            </a:r>
            <a:r>
              <a:rPr lang="ar-DZ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ي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سعى إلى تحقيقها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أصحاب المصلحة المعنيين بالمؤسسة خلال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فترة زمنية محددة في المستقبل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algn="just" rtl="1"/>
            <a:endParaRPr lang="ar-DZ" sz="4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أي أن الرؤية هي </a:t>
            </a:r>
            <a:r>
              <a:rPr lang="ar-SA" sz="4000" b="1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implified Arabic" panose="02020603050405020304" pitchFamily="18" charset="-78"/>
                <a:cs typeface="Simplified Arabic" panose="02020603050405020304" pitchFamily="18" charset="-78"/>
              </a:rPr>
              <a:t>حلم استباقي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(غالباً ابتكاري أو إبداعي) في بعض حالاته، أو أهداف وغايات غير تقليدية يصعب تحقيقها واستدراكها بالموارد المتاحة في الوقت الحالي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532736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lnSpcReduction="10000"/>
          </a:bodyPr>
          <a:lstStyle/>
          <a:p>
            <a:pPr rtl="1"/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لنفرض أن </a:t>
            </a:r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رؤيتك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كدولة أو مؤسسة اقتصادية مثلاً : </a:t>
            </a:r>
          </a:p>
          <a:p>
            <a:pPr rtl="1"/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((أن تصبح الجزائر قبلة العالم في القارة الإفريقية عام 2030))</a:t>
            </a:r>
          </a:p>
          <a:p>
            <a:pPr rtl="1"/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حلم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أو </a:t>
            </a:r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غاية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في </a:t>
            </a:r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صورة ذهنية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حالة مستقبلية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 سنعمل جاهدين من أجل تحقيقها ، لتتحقق فعلياً أو نصل إليها عندئذ، </a:t>
            </a:r>
          </a:p>
          <a:p>
            <a:pPr rtl="1"/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أي مع حلول عام 2030.</a:t>
            </a:r>
          </a:p>
          <a:p>
            <a:pPr rtl="1"/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وصياغتها يجب أن تكون في صورة </a:t>
            </a:r>
          </a:p>
          <a:p>
            <a:pPr rtl="1"/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((</a:t>
            </a:r>
            <a:r>
              <a:rPr lang="ar-DZ" sz="4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أنا الجزائر رؤيتي أن أصبح مركز القارة الإفريقية في 2030</a:t>
            </a:r>
            <a:r>
              <a:rPr lang="ar-DZ" sz="4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))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86008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أما 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الرسالة </a:t>
            </a:r>
            <a:r>
              <a:rPr lang="fr-FR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Mission</a:t>
            </a:r>
            <a:r>
              <a:rPr lang="fr-FR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فهي 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الطرق التي سأسلكها لأحقق هذه الرؤية أو الوسائل الخاصة التي سأتخذها وسيلة للوصول إلى قمة الهرم (الرؤية). </a:t>
            </a:r>
          </a:p>
          <a:p>
            <a:pPr rtl="1"/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((... أن أوفر 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البنية التحتية اللازمة والمتطورة ومتطلبات التكنولوجيا وتنفيذ المشاريع الإبداعية</a:t>
            </a:r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...))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0995912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fontScale="92500"/>
          </a:bodyPr>
          <a:lstStyle/>
          <a:p>
            <a:pPr marL="742950" indent="-742950" rtl="1">
              <a:buFont typeface="+mj-lt"/>
              <a:buAutoNum type="arabicPeriod"/>
            </a:pPr>
            <a:r>
              <a:rPr lang="ar-DZ" sz="4400" dirty="0">
                <a:effectLst/>
              </a:rPr>
              <a:t>وهكذا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تعبر الرؤية عن آمال وطموحات في المستقبل</a:t>
            </a:r>
            <a:r>
              <a:rPr lang="ar-DZ" sz="4400" dirty="0">
                <a:effectLst/>
              </a:rPr>
              <a:t>، والتي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لا يمكن تحقيقها في ظل القدرات والموارد المادية المتاحة حالياً</a:t>
            </a:r>
            <a:r>
              <a:rPr lang="ar-DZ" sz="4400" dirty="0">
                <a:effectLst/>
              </a:rPr>
              <a:t>. </a:t>
            </a:r>
          </a:p>
          <a:p>
            <a:pPr marL="742950" indent="-742950" rtl="1">
              <a:buFont typeface="+mj-lt"/>
              <a:buAutoNum type="arabicPeriod"/>
            </a:pPr>
            <a:r>
              <a:rPr lang="ar-DZ" sz="4400" dirty="0">
                <a:effectLst/>
              </a:rPr>
              <a:t>بينما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الرسالة </a:t>
            </a:r>
            <a:r>
              <a:rPr lang="ar-DZ" sz="4400" dirty="0">
                <a:effectLst/>
              </a:rPr>
              <a:t>عبارة عن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استغلال عناصر الممكنات، المادية والمعنوية والقدرات والقيم المؤسسية والادوات العملية التي يجب القيام بها أو الالتزام حيالها. </a:t>
            </a:r>
          </a:p>
          <a:p>
            <a:pPr marL="742950" indent="-742950" rtl="1">
              <a:buFont typeface="+mj-lt"/>
              <a:buAutoNum type="arabicPeriod"/>
            </a:pPr>
            <a:r>
              <a:rPr lang="ar-DZ" sz="4400" b="1" dirty="0">
                <a:solidFill>
                  <a:srgbClr val="FFFF00"/>
                </a:solidFill>
                <a:effectLst/>
              </a:rPr>
              <a:t>وتكون الرسالة في وسط الهرم</a:t>
            </a:r>
            <a:r>
              <a:rPr lang="ar-DZ" sz="4400" dirty="0">
                <a:effectLst/>
              </a:rPr>
              <a:t>، أكثر تفصيلاً و وضوحاً عن </a:t>
            </a:r>
            <a:r>
              <a:rPr lang="ar-DZ" sz="4400" b="1" dirty="0">
                <a:solidFill>
                  <a:srgbClr val="FFFF00"/>
                </a:solidFill>
                <a:effectLst/>
              </a:rPr>
              <a:t>الرؤية التي يمكن رصدها فقط على قمة الهرم أو نهاية الطريق</a:t>
            </a:r>
            <a:r>
              <a:rPr lang="ar-DZ" sz="4400" dirty="0">
                <a:effectLst/>
              </a:rPr>
              <a:t>. 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459939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32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لا تتطلب التفصيل الدقيق، أو المحدد لتلك الآليات والمشاريع كما في عناصر الرسالة :</a:t>
            </a:r>
          </a:p>
          <a:p>
            <a:pPr rtl="1"/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- زيادة جودة وكفاءة خدمات الاتصالات وشبكة الأنترنت. </a:t>
            </a:r>
          </a:p>
          <a:p>
            <a:pPr rtl="1"/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- إنشاء وإدارة مطارات عالمية.</a:t>
            </a:r>
          </a:p>
          <a:p>
            <a:pPr rtl="1"/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- تعزيز مفاهيم الإدارة الرشيدة (</a:t>
            </a:r>
            <a:r>
              <a:rPr lang="ar-DZ" sz="32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الحوكمة المؤسسية، المدن الذكية</a:t>
            </a:r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</a:p>
          <a:p>
            <a:pPr rtl="1"/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حيث تمثل هذه التفصيلات الدقيقة في قاعدة الهرم الأهداف والبرامج المرحلية الصغيرة وجانب من أنشطه العمليات للخطط الاستراتيجية والتشغيلية الضرورية (في أسفل الهرم) </a:t>
            </a:r>
            <a:r>
              <a:rPr lang="ar-DZ" sz="32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لتنفيذ الرسالة (في الوسط</a:t>
            </a:r>
            <a:r>
              <a:rPr lang="ar-DZ" sz="32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التي ستوصلنا بدورها </a:t>
            </a:r>
            <a:r>
              <a:rPr lang="ar-DZ" sz="32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إلى الرؤية (على قمة الهرم).</a:t>
            </a: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5246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algn="just" rtl="1"/>
            <a:r>
              <a:rPr lang="ar-SA" sz="3600" u="sng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بمعنى آخر فإن </a:t>
            </a:r>
            <a:r>
              <a:rPr lang="ar-SA" sz="3600" b="1" u="sng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"صياغة الرؤية" </a:t>
            </a:r>
            <a:r>
              <a:rPr lang="ar-SA" sz="3600" u="sng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عبارة عن</a:t>
            </a:r>
            <a:r>
              <a:rPr lang="ar-DZ" sz="3600" u="sng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أماني وطموحات </a:t>
            </a: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تتمنى أن تصل إليها المؤسسة وتحققها</a:t>
            </a:r>
            <a:r>
              <a:rPr lang="ar-DZ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عن طريق 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تبنى وتطبيق مجموعة من المعايير والممارسات</a:t>
            </a:r>
            <a:r>
              <a:rPr lang="ar-DZ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التي تسهم في 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زيادة وتعزيز</a:t>
            </a: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مؤشرات الأداء لأنشطة العمليات والإجراءات المعتمدة لمفاهيم الإدارة الرشيدة ومنظومة </a:t>
            </a:r>
            <a:r>
              <a:rPr lang="ar-DZ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</a:t>
            </a: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لحوكمة</a:t>
            </a:r>
            <a:r>
              <a:rPr lang="ar-DZ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DZ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مؤسسية </a:t>
            </a:r>
            <a:r>
              <a:rPr lang="ar-DZ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متميزة و</a:t>
            </a:r>
            <a:r>
              <a:rPr lang="ar-DZ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ملهمة و</a:t>
            </a:r>
            <a:r>
              <a:rPr lang="ar-DZ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راضية بذاتها، </a:t>
            </a:r>
            <a:r>
              <a:rPr lang="ar-DZ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طامحة وليست طامعة. </a:t>
            </a:r>
            <a:endParaRPr lang="ar-DZ" sz="36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marL="342900" indent="-342900" algn="just" rtl="1">
              <a:buFont typeface="Wingdings" panose="05000000000000000000" pitchFamily="2" charset="2"/>
              <a:buChar char="v"/>
            </a:pP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مع 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الاستغلال الأمثل للموارد المادية والمعنوية المتاحة أو المتوقعة </a:t>
            </a:r>
            <a:r>
              <a:rPr lang="ar-SA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وآليات إدارة الجودة الشاملة </a:t>
            </a:r>
            <a:r>
              <a:rPr lang="ar-SA" sz="3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وفق عدد من المفاهيم الإدارية الحديثة</a:t>
            </a:r>
            <a:r>
              <a:rPr lang="ar-DZ" sz="3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36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1614583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 lnSpcReduction="10000"/>
          </a:bodyPr>
          <a:lstStyle/>
          <a:p>
            <a:pPr rtl="1"/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 (</a:t>
            </a:r>
            <a:r>
              <a:rPr lang="fr-FR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Vision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عبارة عن: </a:t>
            </a:r>
            <a:endParaRPr lang="fr-FR" sz="54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صورة ذهنية (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هدف أو حلم بعيد المدى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)، تصاغ بشكل استباقي (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غالباً 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بشكل إ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بتكاري أو إبداعي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لطموحات المؤسسة وآمالها في المستقبل</a:t>
            </a:r>
            <a:r>
              <a:rPr lang="ar-DZ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والتي لا يمكن تحقيقها في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ظل القدرات والموارد المادية المتاحة حاليا.</a:t>
            </a:r>
            <a:endParaRPr lang="fr-FR" sz="5400" b="1" dirty="0">
              <a:solidFill>
                <a:srgbClr val="FFFF00"/>
              </a:solidFill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845331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2035" y="304800"/>
            <a:ext cx="11834191" cy="6374295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DZ" sz="4000" b="1">
                <a:solidFill>
                  <a:srgbClr val="FFFF00"/>
                </a:solidFill>
                <a:effectLst/>
              </a:rPr>
              <a:t>شروط </a:t>
            </a:r>
            <a:r>
              <a:rPr lang="ar-DZ" sz="4000" b="1" dirty="0">
                <a:solidFill>
                  <a:srgbClr val="FFFF00"/>
                </a:solidFill>
                <a:effectLst/>
              </a:rPr>
              <a:t>كتابة وتصميم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الرؤية الصحيحة (</a:t>
            </a:r>
            <a:r>
              <a:rPr lang="fr-FR" sz="4000" b="1" dirty="0">
                <a:solidFill>
                  <a:srgbClr val="FFFF00"/>
                </a:solidFill>
                <a:effectLst/>
              </a:rPr>
              <a:t>Vision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)</a:t>
            </a:r>
            <a:r>
              <a:rPr lang="ar-DZ" sz="4000" b="1" dirty="0">
                <a:solidFill>
                  <a:srgbClr val="FFFF00"/>
                </a:solidFill>
                <a:effectLst/>
              </a:rPr>
              <a:t> للشركة</a:t>
            </a:r>
            <a:endParaRPr lang="fr-FR" sz="4000" b="1" dirty="0">
              <a:solidFill>
                <a:srgbClr val="FFFF00"/>
              </a:solidFill>
              <a:effectLst/>
            </a:endParaRPr>
          </a:p>
          <a:p>
            <a:pPr marL="742950" lvl="0" indent="-742950" algn="just" rtl="1">
              <a:buFont typeface="+mj-lt"/>
              <a:buAutoNum type="arabicPeriod"/>
            </a:pPr>
            <a:r>
              <a:rPr lang="ar-SA" sz="4000" dirty="0">
                <a:effectLst/>
              </a:rPr>
              <a:t>أن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تكون واضحة ومعلنة </a:t>
            </a:r>
            <a:r>
              <a:rPr lang="ar-SA" sz="4000" dirty="0">
                <a:effectLst/>
              </a:rPr>
              <a:t>لدى العاملين والمستخدمين داخل المؤسسة.</a:t>
            </a:r>
            <a:endParaRPr lang="fr-FR" sz="4000" b="1" dirty="0">
              <a:effectLst/>
            </a:endParaRPr>
          </a:p>
          <a:p>
            <a:pPr marL="742950" lvl="0" indent="-742950" algn="just" rtl="1">
              <a:buFont typeface="+mj-lt"/>
              <a:buAutoNum type="arabicPeriod"/>
            </a:pPr>
            <a:r>
              <a:rPr lang="ar-SA" sz="4000" dirty="0">
                <a:effectLst/>
              </a:rPr>
              <a:t>أن يشعر بها جميع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أصحاب المصلحة المعنيين بالمؤسسة</a:t>
            </a:r>
            <a:r>
              <a:rPr lang="ar-SA" sz="4000" dirty="0">
                <a:effectLst/>
              </a:rPr>
              <a:t>، على المستوى العقلي والإدراكي والوجداني.</a:t>
            </a:r>
            <a:endParaRPr lang="fr-FR" sz="4000" b="1" dirty="0">
              <a:effectLst/>
            </a:endParaRPr>
          </a:p>
          <a:p>
            <a:pPr marL="742950" lvl="0" indent="-742950" algn="just" rtl="1">
              <a:buFont typeface="+mj-lt"/>
              <a:buAutoNum type="arabicPeriod"/>
            </a:pPr>
            <a:r>
              <a:rPr lang="ar-SA" sz="4000" dirty="0">
                <a:effectLst/>
              </a:rPr>
              <a:t>يمكن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إدراكها وتصورها أو الإحساس بها</a:t>
            </a:r>
            <a:r>
              <a:rPr lang="ar-SA" sz="4000" dirty="0">
                <a:effectLst/>
              </a:rPr>
              <a:t> بسهولة.</a:t>
            </a:r>
            <a:endParaRPr lang="fr-FR" sz="4000" b="1" dirty="0">
              <a:effectLst/>
            </a:endParaRPr>
          </a:p>
          <a:p>
            <a:pPr marL="742950" lvl="0" indent="-742950" algn="just" rtl="1">
              <a:buFont typeface="+mj-lt"/>
              <a:buAutoNum type="arabicPeriod"/>
            </a:pPr>
            <a:r>
              <a:rPr lang="ar-SA" sz="4000" dirty="0">
                <a:effectLst/>
              </a:rPr>
              <a:t>أن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تتفق اتفاقاً شمولياً كامل</a:t>
            </a:r>
            <a:r>
              <a:rPr lang="ar-SA" sz="4000" dirty="0">
                <a:effectLst/>
              </a:rPr>
              <a:t>اً </a:t>
            </a:r>
            <a:r>
              <a:rPr lang="ar-DZ" sz="4000" dirty="0">
                <a:effectLst/>
              </a:rPr>
              <a:t>مع </a:t>
            </a:r>
            <a:r>
              <a:rPr lang="ar-SA" sz="4000" dirty="0">
                <a:effectLst/>
              </a:rPr>
              <a:t>أهداف الخطط الإستراتيجية والتشغيلية.</a:t>
            </a:r>
            <a:endParaRPr lang="fr-FR" sz="4000" b="1" dirty="0">
              <a:effectLst/>
            </a:endParaRPr>
          </a:p>
          <a:p>
            <a:pPr marL="742950" indent="-742950" algn="just" rtl="1">
              <a:buFont typeface="+mj-lt"/>
              <a:buAutoNum type="arabicPeriod"/>
            </a:pPr>
            <a:r>
              <a:rPr lang="ar-SA" sz="4000" dirty="0">
                <a:effectLst/>
              </a:rPr>
              <a:t>أن تتم صياغتها </a:t>
            </a:r>
            <a:r>
              <a:rPr lang="ar-SA" sz="4000" b="1" dirty="0">
                <a:solidFill>
                  <a:srgbClr val="FFFF00"/>
                </a:solidFill>
                <a:effectLst/>
              </a:rPr>
              <a:t>بشكل استباقي </a:t>
            </a:r>
            <a:r>
              <a:rPr lang="ar-SA" sz="4000" dirty="0">
                <a:effectLst/>
              </a:rPr>
              <a:t>(</a:t>
            </a:r>
            <a:r>
              <a:rPr lang="fr-FR" sz="4000" dirty="0">
                <a:effectLst/>
              </a:rPr>
              <a:t>Proactive</a:t>
            </a:r>
            <a:r>
              <a:rPr lang="ar-SA" sz="4000" dirty="0">
                <a:effectLst/>
              </a:rPr>
              <a:t>)</a:t>
            </a:r>
            <a:r>
              <a:rPr lang="ar-DZ" sz="4000" dirty="0">
                <a:effectLst/>
              </a:rPr>
              <a:t>.</a:t>
            </a:r>
            <a:endParaRPr lang="fr-FR" sz="6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8558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9026" y="145775"/>
            <a:ext cx="11887200" cy="6712226"/>
          </a:xfrm>
        </p:spPr>
        <p:txBody>
          <a:bodyPr>
            <a:normAutofit lnSpcReduction="10000"/>
          </a:bodyPr>
          <a:lstStyle/>
          <a:p>
            <a:pPr lvl="0" algn="just" rtl="1"/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6.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تتضمن الرؤية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كلمات محددة تشير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بشكل مباشر وشامل للطموحات والآمال أو الغايات التي تنشدها المؤسسة.</a:t>
            </a:r>
            <a:endParaRPr lang="fr-FR" sz="4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just" rtl="1"/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7.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قد تحتوي الرؤية على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مقاييس للمفاضلة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أو وحدات رقمية أو معايير منطقية كـ 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الأكبر – الأفضل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endParaRPr lang="fr-FR" sz="4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just" rtl="1"/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8.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تكون بعيدة المدى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4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lvl="0" algn="just" rtl="1"/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9.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يشعر قارئ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الرؤية (</a:t>
            </a:r>
            <a:r>
              <a:rPr lang="fr-FR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Vision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بالفخر والاعتزاز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كالرسالة (</a:t>
            </a:r>
            <a:r>
              <a:rPr lang="fr-FR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Mission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)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4000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just" rtl="1"/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10.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تكون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لغة الصياغة سلسة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ومفرداتها ذات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دلالات واضحة وشفافة </a:t>
            </a:r>
            <a:r>
              <a:rPr lang="ar-SA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 </a:t>
            </a:r>
            <a:r>
              <a:rPr lang="ar-SA" sz="4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ويمكن حفظها بسهولة</a:t>
            </a:r>
            <a:r>
              <a:rPr lang="ar-DZ" sz="40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6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48125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4800" b="1" dirty="0">
                <a:solidFill>
                  <a:srgbClr val="FFFF00"/>
                </a:solidFill>
                <a:latin typeface="Simplified Arabic" panose="02020603050405020304" pitchFamily="18" charset="-78"/>
                <a:cs typeface="Simplified Arabic" panose="02020603050405020304" pitchFamily="18" charset="-78"/>
              </a:rPr>
              <a:t>أولا: </a:t>
            </a:r>
            <a:r>
              <a:rPr lang="ar-SA" sz="48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تكون واضحة ومعلنة لدى جميع أصحاب المصلحة بالمؤسسة</a:t>
            </a:r>
            <a:r>
              <a:rPr lang="ar-DZ" sz="48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" rtl="1"/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حيث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تمتد لتشمل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المعنيين والمستفيدين والمستخدمين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داخل المؤسسة</a:t>
            </a:r>
            <a:r>
              <a:rPr lang="ar-DZ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،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وجمهور </a:t>
            </a:r>
            <a:r>
              <a:rPr lang="ar-SA" sz="5400" b="1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العملاء الخارجين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والكيانات المتعاونة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من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شركات التعهيد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الشركاء والمتعاونين 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في المناولة </a:t>
            </a:r>
            <a:r>
              <a:rPr lang="ar-SA" sz="54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والجهات ذات العلاقة</a:t>
            </a:r>
            <a:r>
              <a:rPr lang="ar-SA" sz="54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.</a:t>
            </a:r>
            <a:endParaRPr lang="fr-FR" sz="5400" b="1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5281805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265044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ثانيا: </a:t>
            </a:r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أن يشعر بها جميع أصحاب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</a:t>
            </a:r>
            <a:r>
              <a:rPr lang="ar-SA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المصلحة المعنيين بالمؤسسة</a:t>
            </a:r>
            <a:r>
              <a:rPr lang="ar-DZ" sz="60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:</a:t>
            </a:r>
          </a:p>
          <a:p>
            <a:pPr algn="just" rtl="1"/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على المستوى </a:t>
            </a:r>
            <a:r>
              <a:rPr lang="ar-SA" sz="6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العقلي</a:t>
            </a:r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و</a:t>
            </a:r>
            <a:r>
              <a:rPr lang="ar-SA" sz="6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الإدراكي</a:t>
            </a:r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و</a:t>
            </a:r>
            <a:r>
              <a:rPr lang="ar-SA" sz="6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الوجداني</a:t>
            </a:r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ويشكل لهم </a:t>
            </a:r>
            <a:r>
              <a:rPr lang="ar-SA" sz="6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دافعاً للعمل وأهدافاً وقناعات </a:t>
            </a:r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لا </a:t>
            </a:r>
            <a:r>
              <a:rPr lang="ar-SA" sz="6600" b="1" dirty="0">
                <a:solidFill>
                  <a:srgbClr val="FFFF00"/>
                </a:solidFill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يحيدون</a:t>
            </a:r>
            <a:r>
              <a:rPr lang="ar-SA" sz="6600" dirty="0">
                <a:effectLst/>
                <a:latin typeface="Simplified Arabic" panose="02020603050405020304" pitchFamily="18" charset="-78"/>
                <a:cs typeface="Simplified Arabic" panose="02020603050405020304" pitchFamily="18" charset="-78"/>
              </a:rPr>
              <a:t> عنها.</a:t>
            </a:r>
            <a:endParaRPr lang="fr-FR" sz="6600" b="1" dirty="0">
              <a:effectLst/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086639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EA68A2C0-BCE0-4CAB-8C41-83507B230F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31304" y="304801"/>
            <a:ext cx="11714922" cy="6069496"/>
          </a:xfrm>
        </p:spPr>
        <p:txBody>
          <a:bodyPr>
            <a:normAutofit/>
          </a:bodyPr>
          <a:lstStyle/>
          <a:p>
            <a:pPr rtl="1"/>
            <a:r>
              <a:rPr lang="ar-DZ" sz="6500" b="1" dirty="0">
                <a:solidFill>
                  <a:srgbClr val="FFFF00"/>
                </a:solidFill>
                <a:effectLst/>
              </a:rPr>
              <a:t>ثالثا: </a:t>
            </a:r>
            <a:r>
              <a:rPr lang="ar-SA" sz="6500" b="1" dirty="0">
                <a:solidFill>
                  <a:srgbClr val="FFFF00"/>
                </a:solidFill>
                <a:effectLst/>
              </a:rPr>
              <a:t>يمكن إدراكها وتصورها في </a:t>
            </a:r>
            <a:endParaRPr lang="ar-DZ" sz="65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6500" b="1" dirty="0">
                <a:solidFill>
                  <a:srgbClr val="FFFF00"/>
                </a:solidFill>
                <a:effectLst/>
              </a:rPr>
              <a:t>عواطفهم ومشاعرهم</a:t>
            </a:r>
            <a:r>
              <a:rPr lang="ar-DZ" sz="6500" b="1" dirty="0">
                <a:solidFill>
                  <a:srgbClr val="FFFF00"/>
                </a:solidFill>
                <a:effectLst/>
              </a:rPr>
              <a:t>:</a:t>
            </a:r>
          </a:p>
          <a:p>
            <a:pPr rtl="1"/>
            <a:r>
              <a:rPr lang="ar-SA" sz="7800" dirty="0">
                <a:effectLst/>
              </a:rPr>
              <a:t>حتى يعبروا عنها في</a:t>
            </a:r>
            <a:r>
              <a:rPr lang="ar-DZ" sz="7800" dirty="0">
                <a:effectLst/>
              </a:rPr>
              <a:t>:</a:t>
            </a:r>
            <a:endParaRPr lang="ar-DZ" sz="6600" b="1" dirty="0">
              <a:solidFill>
                <a:srgbClr val="FFFF00"/>
              </a:solidFill>
              <a:effectLst/>
            </a:endParaRPr>
          </a:p>
          <a:p>
            <a:pPr rtl="1"/>
            <a:r>
              <a:rPr lang="ar-SA" sz="6600" b="1" dirty="0">
                <a:solidFill>
                  <a:srgbClr val="FFFF00"/>
                </a:solidFill>
                <a:effectLst/>
              </a:rPr>
              <a:t>سلوكهم</a:t>
            </a:r>
            <a:r>
              <a:rPr lang="ar-SA" sz="6600" dirty="0">
                <a:effectLst/>
              </a:rPr>
              <a:t> و</a:t>
            </a:r>
            <a:r>
              <a:rPr lang="ar-SA" sz="6600" b="1" dirty="0">
                <a:solidFill>
                  <a:srgbClr val="FFFF00"/>
                </a:solidFill>
                <a:effectLst/>
              </a:rPr>
              <a:t>قيمهم المؤسسية</a:t>
            </a:r>
            <a:r>
              <a:rPr lang="ar-SA" sz="6600" dirty="0">
                <a:effectLst/>
              </a:rPr>
              <a:t>.</a:t>
            </a:r>
            <a:endParaRPr lang="fr-FR" sz="6600" b="1" dirty="0">
              <a:effectLst/>
            </a:endParaRPr>
          </a:p>
          <a:p>
            <a:pPr rtl="1"/>
            <a:endParaRPr lang="ar-DZ" sz="6600" dirty="0">
              <a:effectLst/>
            </a:endParaRPr>
          </a:p>
          <a:p>
            <a:pPr algn="r" rtl="1"/>
            <a:endParaRPr lang="fr-FR" sz="4000" dirty="0">
              <a:latin typeface="Simplified Arabic" panose="02020603050405020304" pitchFamily="18" charset="-78"/>
              <a:cs typeface="Simplified Arabic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5150635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amask">
  <a:themeElements>
    <a:clrScheme name="Damask">
      <a:dk1>
        <a:sysClr val="windowText" lastClr="000000"/>
      </a:dk1>
      <a:lt1>
        <a:sysClr val="window" lastClr="FFFFFF"/>
      </a:lt1>
      <a:dk2>
        <a:srgbClr val="2A5B7F"/>
      </a:dk2>
      <a:lt2>
        <a:srgbClr val="ABDAFC"/>
      </a:lt2>
      <a:accent1>
        <a:srgbClr val="9EC544"/>
      </a:accent1>
      <a:accent2>
        <a:srgbClr val="50BEA3"/>
      </a:accent2>
      <a:accent3>
        <a:srgbClr val="4A9CCC"/>
      </a:accent3>
      <a:accent4>
        <a:srgbClr val="9A66CA"/>
      </a:accent4>
      <a:accent5>
        <a:srgbClr val="C54F71"/>
      </a:accent5>
      <a:accent6>
        <a:srgbClr val="DE9C3C"/>
      </a:accent6>
      <a:hlink>
        <a:srgbClr val="6BA9DA"/>
      </a:hlink>
      <a:folHlink>
        <a:srgbClr val="A0BCD3"/>
      </a:folHlink>
    </a:clrScheme>
    <a:fontScheme name="Damask">
      <a:majorFont>
        <a:latin typeface="Bookman Old Style" panose="02050604050505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ask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105000"/>
                <a:lumMod val="110000"/>
              </a:schemeClr>
            </a:gs>
            <a:gs pos="100000">
              <a:schemeClr val="phClr">
                <a:tint val="78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0000"/>
                <a:lumMod val="104000"/>
              </a:schemeClr>
            </a:gs>
            <a:gs pos="69000">
              <a:schemeClr val="phClr">
                <a:shade val="86000"/>
                <a:satMod val="130000"/>
                <a:lumMod val="102000"/>
              </a:schemeClr>
            </a:gs>
            <a:gs pos="100000">
              <a:schemeClr val="phClr">
                <a:shade val="72000"/>
                <a:satMod val="130000"/>
                <a:lumMod val="10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sy="96000" rotWithShape="0">
              <a:srgbClr val="000000">
                <a:alpha val="54000"/>
              </a:srgbClr>
            </a:outerShdw>
          </a:effectLst>
        </a:effectStyle>
        <a:effectStyle>
          <a:effectLst>
            <a:outerShdw blurRad="76200" dist="38100" dir="5400000" algn="ctr" rotWithShape="0">
              <a:srgbClr val="000000">
                <a:alpha val="76000"/>
              </a:srgbClr>
            </a:outerShdw>
          </a:effectLst>
          <a:scene3d>
            <a:camera prst="orthographicFront">
              <a:rot lat="0" lon="0" rev="0"/>
            </a:camera>
            <a:lightRig rig="balanced" dir="t"/>
          </a:scene3d>
          <a:sp3d prstMaterial="matte">
            <a:bevelT w="25400" h="25400" prst="relaxedInse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18000"/>
                <a:satMod val="160000"/>
                <a:lumMod val="28000"/>
              </a:schemeClr>
              <a:schemeClr val="phClr">
                <a:tint val="95000"/>
                <a:satMod val="160000"/>
                <a:lumMod val="116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amask" id="{F9A299A0-33D0-4E0F-9F3F-7163E3744208}" vid="{746EEEEA-FB6A-406B-B510-531588D5481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TM04033921[[fn=Damask]]</Template>
  <TotalTime>443</TotalTime>
  <Words>1043</Words>
  <Application>Microsoft Office PowerPoint</Application>
  <PresentationFormat>Widescreen</PresentationFormat>
  <Paragraphs>89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Bookman Old Style</vt:lpstr>
      <vt:lpstr>Rockwell</vt:lpstr>
      <vt:lpstr>Simplified Arabic</vt:lpstr>
      <vt:lpstr>Wingdings</vt:lpstr>
      <vt:lpstr>Damask</vt:lpstr>
      <vt:lpstr>المحاضرة الثانية  رؤية الشركة  Company vision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الثانية رؤية الشركة  Company  vision</dc:title>
  <dc:creator>shift</dc:creator>
  <cp:lastModifiedBy>shift</cp:lastModifiedBy>
  <cp:revision>22</cp:revision>
  <dcterms:created xsi:type="dcterms:W3CDTF">2018-10-16T00:16:04Z</dcterms:created>
  <dcterms:modified xsi:type="dcterms:W3CDTF">2019-11-10T13:30:11Z</dcterms:modified>
</cp:coreProperties>
</file>