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64" r:id="rId3"/>
    <p:sldId id="266" r:id="rId4"/>
    <p:sldId id="267" r:id="rId5"/>
    <p:sldId id="265" r:id="rId6"/>
    <p:sldId id="268" r:id="rId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624" autoAdjust="0"/>
  </p:normalViewPr>
  <p:slideViewPr>
    <p:cSldViewPr>
      <p:cViewPr varScale="1">
        <p:scale>
          <a:sx n="70" d="100"/>
          <a:sy n="70" d="100"/>
        </p:scale>
        <p:origin x="-1350"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D020737-6791-4701-A563-71B84B96918E}" type="datetimeFigureOut">
              <a:rPr lang="fr-FR" smtClean="0"/>
              <a:pPr/>
              <a:t>09/05/2020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ECE3D03-6FEB-415A-924E-36848F6FAEFE}" type="slidenum">
              <a:rPr lang="fr-FR" smtClean="0"/>
              <a:pPr/>
              <a:t>‹N°›</a:t>
            </a:fld>
            <a:endParaRPr lang="fr-FR"/>
          </a:p>
        </p:txBody>
      </p:sp>
    </p:spTree>
    <p:extLst>
      <p:ext uri="{BB962C8B-B14F-4D97-AF65-F5344CB8AC3E}">
        <p14:creationId xmlns:p14="http://schemas.microsoft.com/office/powerpoint/2010/main" val="24293774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AA309A6D-C09C-4548-B29A-6CF363A7E532}" type="datetimeFigureOut">
              <a:rPr lang="fr-FR" smtClean="0"/>
              <a:pPr/>
              <a:t>09/05/2020</a:t>
            </a:fld>
            <a:endParaRPr lang="fr-BE"/>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BE"/>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CF4668DC-857F-487D-BFFA-8C0CA5037977}" type="slidenum">
              <a:rPr lang="fr-BE" smtClean="0"/>
              <a:pPr/>
              <a:t>‹N°›</a:t>
            </a:fld>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09/05/2020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09/05/2020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fld id="{AA309A6D-C09C-4548-B29A-6CF363A7E532}" type="datetimeFigureOut">
              <a:rPr lang="fr-FR" smtClean="0"/>
              <a:pPr/>
              <a:t>09/05/2020</a:t>
            </a:fld>
            <a:endParaRPr lang="fr-BE"/>
          </a:p>
        </p:txBody>
      </p:sp>
      <p:sp>
        <p:nvSpPr>
          <p:cNvPr id="9" name="Espace réservé du numéro de diapositive 8"/>
          <p:cNvSpPr>
            <a:spLocks noGrp="1"/>
          </p:cNvSpPr>
          <p:nvPr>
            <p:ph type="sldNum" sz="quarter" idx="15"/>
          </p:nvPr>
        </p:nvSpPr>
        <p:spPr/>
        <p:txBody>
          <a:bodyPr rtlCol="0"/>
          <a:lstStyle/>
          <a:p>
            <a:fld id="{CF4668DC-857F-487D-BFFA-8C0CA5037977}" type="slidenum">
              <a:rPr lang="fr-BE" smtClean="0"/>
              <a:pPr/>
              <a:t>‹N°›</a:t>
            </a:fld>
            <a:endParaRPr lang="fr-BE"/>
          </a:p>
        </p:txBody>
      </p:sp>
      <p:sp>
        <p:nvSpPr>
          <p:cNvPr id="10" name="Espace réservé du pied de page 9"/>
          <p:cNvSpPr>
            <a:spLocks noGrp="1"/>
          </p:cNvSpPr>
          <p:nvPr>
            <p:ph type="ftr" sz="quarter" idx="16"/>
          </p:nvPr>
        </p:nvSpPr>
        <p:spPr/>
        <p:txBody>
          <a:bodyPr rtlCol="0"/>
          <a:lstStyle/>
          <a:p>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AA309A6D-C09C-4548-B29A-6CF363A7E532}" type="datetimeFigureOut">
              <a:rPr lang="fr-FR" smtClean="0"/>
              <a:pPr/>
              <a:t>09/05/2020</a:t>
            </a:fld>
            <a:endParaRPr lang="fr-BE"/>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BE"/>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09/05/2020</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AA309A6D-C09C-4548-B29A-6CF363A7E532}" type="datetimeFigureOut">
              <a:rPr lang="fr-FR" smtClean="0"/>
              <a:pPr/>
              <a:t>09/05/2020</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6" name="Espace réservé de la date 5"/>
          <p:cNvSpPr>
            <a:spLocks noGrp="1"/>
          </p:cNvSpPr>
          <p:nvPr>
            <p:ph type="dt" sz="half" idx="10"/>
          </p:nvPr>
        </p:nvSpPr>
        <p:spPr/>
        <p:txBody>
          <a:bodyPr rtlCol="0"/>
          <a:lstStyle/>
          <a:p>
            <a:fld id="{AA309A6D-C09C-4548-B29A-6CF363A7E532}" type="datetimeFigureOut">
              <a:rPr lang="fr-FR" smtClean="0"/>
              <a:pPr/>
              <a:t>09/05/2020</a:t>
            </a:fld>
            <a:endParaRPr lang="fr-BE"/>
          </a:p>
        </p:txBody>
      </p:sp>
      <p:sp>
        <p:nvSpPr>
          <p:cNvPr id="7" name="Espace réservé du numéro de diapositive 6"/>
          <p:cNvSpPr>
            <a:spLocks noGrp="1"/>
          </p:cNvSpPr>
          <p:nvPr>
            <p:ph type="sldNum" sz="quarter" idx="11"/>
          </p:nvPr>
        </p:nvSpPr>
        <p:spPr/>
        <p:txBody>
          <a:bodyPr rtlCol="0"/>
          <a:lstStyle/>
          <a:p>
            <a:fld id="{CF4668DC-857F-487D-BFFA-8C0CA5037977}" type="slidenum">
              <a:rPr lang="fr-BE" smtClean="0"/>
              <a:pPr/>
              <a:t>‹N°›</a:t>
            </a:fld>
            <a:endParaRPr lang="fr-BE"/>
          </a:p>
        </p:txBody>
      </p:sp>
      <p:sp>
        <p:nvSpPr>
          <p:cNvPr id="8" name="Espace réservé du pied de page 7"/>
          <p:cNvSpPr>
            <a:spLocks noGrp="1"/>
          </p:cNvSpPr>
          <p:nvPr>
            <p:ph type="ftr" sz="quarter" idx="12"/>
          </p:nvPr>
        </p:nvSpPr>
        <p:spPr/>
        <p:txBody>
          <a:bodyPr rtlCol="0"/>
          <a:lstStyle/>
          <a:p>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09/05/2020</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fld id="{AA309A6D-C09C-4548-B29A-6CF363A7E532}" type="datetimeFigureOut">
              <a:rPr lang="fr-FR" smtClean="0"/>
              <a:pPr/>
              <a:t>09/05/2020</a:t>
            </a:fld>
            <a:endParaRPr lang="fr-BE"/>
          </a:p>
        </p:txBody>
      </p:sp>
      <p:sp>
        <p:nvSpPr>
          <p:cNvPr id="22" name="Espace réservé du numéro de diapositive 21"/>
          <p:cNvSpPr>
            <a:spLocks noGrp="1"/>
          </p:cNvSpPr>
          <p:nvPr>
            <p:ph type="sldNum" sz="quarter" idx="15"/>
          </p:nvPr>
        </p:nvSpPr>
        <p:spPr/>
        <p:txBody>
          <a:bodyPr rtlCol="0"/>
          <a:lstStyle/>
          <a:p>
            <a:fld id="{CF4668DC-857F-487D-BFFA-8C0CA5037977}" type="slidenum">
              <a:rPr lang="fr-BE" smtClean="0"/>
              <a:pPr/>
              <a:t>‹N°›</a:t>
            </a:fld>
            <a:endParaRPr lang="fr-BE"/>
          </a:p>
        </p:txBody>
      </p:sp>
      <p:sp>
        <p:nvSpPr>
          <p:cNvPr id="23" name="Espace réservé du pied de page 22"/>
          <p:cNvSpPr>
            <a:spLocks noGrp="1"/>
          </p:cNvSpPr>
          <p:nvPr>
            <p:ph type="ftr" sz="quarter" idx="16"/>
          </p:nvPr>
        </p:nvSpPr>
        <p:spPr/>
        <p:txBody>
          <a:bodyPr rtlCol="0"/>
          <a:lstStyle/>
          <a:p>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AA309A6D-C09C-4548-B29A-6CF363A7E532}" type="datetimeFigureOut">
              <a:rPr lang="fr-FR" smtClean="0"/>
              <a:pPr/>
              <a:t>09/05/2020</a:t>
            </a:fld>
            <a:endParaRPr lang="fr-BE"/>
          </a:p>
        </p:txBody>
      </p:sp>
      <p:sp>
        <p:nvSpPr>
          <p:cNvPr id="18" name="Espace réservé du numéro de diapositive 17"/>
          <p:cNvSpPr>
            <a:spLocks noGrp="1"/>
          </p:cNvSpPr>
          <p:nvPr>
            <p:ph type="sldNum" sz="quarter" idx="11"/>
          </p:nvPr>
        </p:nvSpPr>
        <p:spPr/>
        <p:txBody>
          <a:bodyPr rtlCol="0"/>
          <a:lstStyle/>
          <a:p>
            <a:fld id="{CF4668DC-857F-487D-BFFA-8C0CA5037977}" type="slidenum">
              <a:rPr lang="fr-BE" smtClean="0"/>
              <a:pPr/>
              <a:t>‹N°›</a:t>
            </a:fld>
            <a:endParaRPr lang="fr-BE"/>
          </a:p>
        </p:txBody>
      </p:sp>
      <p:sp>
        <p:nvSpPr>
          <p:cNvPr id="21" name="Espace réservé du pied de page 20"/>
          <p:cNvSpPr>
            <a:spLocks noGrp="1"/>
          </p:cNvSpPr>
          <p:nvPr>
            <p:ph type="ftr" sz="quarter" idx="12"/>
          </p:nvPr>
        </p:nvSpPr>
        <p:spPr/>
        <p:txBody>
          <a:bodyPr rtlCol="0"/>
          <a:lstStyle/>
          <a:p>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A309A6D-C09C-4548-B29A-6CF363A7E532}" type="datetimeFigureOut">
              <a:rPr lang="fr-FR" smtClean="0"/>
              <a:pPr/>
              <a:t>09/05/2020</a:t>
            </a:fld>
            <a:endParaRPr lang="fr-BE"/>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BE"/>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à coins arrondis 5"/>
          <p:cNvSpPr/>
          <p:nvPr/>
        </p:nvSpPr>
        <p:spPr>
          <a:xfrm>
            <a:off x="539552" y="900914"/>
            <a:ext cx="8049885" cy="5696437"/>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r" rtl="1"/>
            <a:r>
              <a:rPr lang="ar-DZ" sz="2400" b="1" dirty="0" smtClean="0">
                <a:solidFill>
                  <a:schemeClr val="accent2">
                    <a:lumMod val="75000"/>
                  </a:schemeClr>
                </a:solidFill>
              </a:rPr>
              <a:t>المطلب </a:t>
            </a:r>
            <a:r>
              <a:rPr lang="ar-DZ" sz="2400" b="1" dirty="0" err="1" smtClean="0">
                <a:solidFill>
                  <a:schemeClr val="accent2">
                    <a:lumMod val="75000"/>
                  </a:schemeClr>
                </a:solidFill>
              </a:rPr>
              <a:t>الأول:النسبة</a:t>
            </a:r>
            <a:r>
              <a:rPr lang="ar-DZ" sz="2400" b="1" dirty="0" smtClean="0">
                <a:solidFill>
                  <a:schemeClr val="accent2">
                    <a:lumMod val="75000"/>
                  </a:schemeClr>
                </a:solidFill>
              </a:rPr>
              <a:t> للمدين</a:t>
            </a:r>
          </a:p>
          <a:p>
            <a:pPr algn="r" rtl="1"/>
            <a:r>
              <a:rPr lang="ar-DZ" sz="2400" b="1" dirty="0" smtClean="0"/>
              <a:t>أولا: آثار </a:t>
            </a:r>
            <a:r>
              <a:rPr lang="ar-DZ" sz="2400" b="1" dirty="0"/>
              <a:t>متعلقة بالذمة المالية </a:t>
            </a:r>
            <a:r>
              <a:rPr lang="ar-DZ" sz="2400" b="1" dirty="0" smtClean="0"/>
              <a:t>للمدين</a:t>
            </a:r>
          </a:p>
          <a:p>
            <a:pPr algn="r" rtl="1"/>
            <a:r>
              <a:rPr lang="ar-DZ" sz="2400" b="1" dirty="0"/>
              <a:t>غل يد المدين</a:t>
            </a:r>
            <a:r>
              <a:rPr lang="ar-DZ" sz="2400" dirty="0"/>
              <a:t>: بمعنى الحجز الشامل على أموال المدين يمنع من التصرف فيها لمصلحة جماعة الدائنين.</a:t>
            </a:r>
            <a:endParaRPr lang="fr-FR" sz="2400" dirty="0"/>
          </a:p>
          <a:p>
            <a:pPr algn="r" rtl="1"/>
            <a:r>
              <a:rPr lang="ar-DZ" sz="2400" b="1" dirty="0"/>
              <a:t>تشمل قاعدة غل اليد:</a:t>
            </a:r>
            <a:r>
              <a:rPr lang="ar-DZ" sz="2400" dirty="0"/>
              <a:t> كل التصرفات القانونية و الأموال و الأفعال الضارة و منعه من رفع دعاوى تتعلق بذمته المالية خلال فترة التفليسة.</a:t>
            </a:r>
            <a:endParaRPr lang="fr-FR" sz="2400" dirty="0"/>
          </a:p>
          <a:p>
            <a:pPr algn="r" rtl="1"/>
            <a:r>
              <a:rPr lang="ar-DZ" sz="2400" b="1" dirty="0"/>
              <a:t>يخرج عن هذه القاعدة:</a:t>
            </a:r>
            <a:endParaRPr lang="fr-FR" sz="2400" dirty="0"/>
          </a:p>
          <a:p>
            <a:pPr algn="r" rtl="1"/>
            <a:r>
              <a:rPr lang="ar-DZ" sz="2400" dirty="0"/>
              <a:t>-بعض الأعمال و التصرفات للمدين باعتباره وليا أو وصيا أو المتعلقة بمعيشته اليومية من أكل و شرب و علاج و تعليم و غيرها، أو اي اجراء تحفظي يحافظ به على أمواله اذا لم يحافظ عليها وكيل التفليسة</a:t>
            </a:r>
            <a:endParaRPr lang="fr-FR" sz="2400" dirty="0"/>
          </a:p>
          <a:p>
            <a:pPr algn="r" rtl="1"/>
            <a:r>
              <a:rPr lang="ar-DZ" sz="2400" dirty="0"/>
              <a:t>- الاموال التي لا يشملها غل اليد </a:t>
            </a:r>
            <a:r>
              <a:rPr lang="ar-DZ" sz="2400" dirty="0" err="1"/>
              <a:t>كالاموال</a:t>
            </a:r>
            <a:r>
              <a:rPr lang="ar-DZ" sz="2400" dirty="0"/>
              <a:t> المملوكة للغير وكانت في حيازة المدين وقت صدور الحكم بشهر الافلاس، أو الاموال </a:t>
            </a:r>
            <a:r>
              <a:rPr lang="ar-DZ" sz="2400" dirty="0" smtClean="0"/>
              <a:t>غير </a:t>
            </a:r>
            <a:r>
              <a:rPr lang="ar-DZ" sz="2400" dirty="0"/>
              <a:t>القابلة للحجز.</a:t>
            </a:r>
            <a:endParaRPr lang="fr-FR" sz="2400" dirty="0"/>
          </a:p>
          <a:p>
            <a:pPr algn="r"/>
            <a:r>
              <a:rPr lang="ar-DZ" sz="2400" dirty="0"/>
              <a:t>- الدعاوى الشخصية.</a:t>
            </a:r>
            <a:endParaRPr lang="fr-FR" sz="2400" dirty="0"/>
          </a:p>
        </p:txBody>
      </p:sp>
      <p:sp>
        <p:nvSpPr>
          <p:cNvPr id="8" name="Rectangle à coins arrondis 7"/>
          <p:cNvSpPr/>
          <p:nvPr/>
        </p:nvSpPr>
        <p:spPr>
          <a:xfrm>
            <a:off x="1763688" y="332656"/>
            <a:ext cx="5832648" cy="54006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rtl="1"/>
            <a:r>
              <a:rPr lang="ar-DZ" sz="2400" dirty="0" smtClean="0"/>
              <a:t>.</a:t>
            </a:r>
            <a:r>
              <a:rPr lang="ar-DZ" sz="2400" b="1" dirty="0" smtClean="0"/>
              <a:t>آثار الافلاس</a:t>
            </a:r>
            <a:endParaRPr lang="fr-FR" sz="2400" b="1" dirty="0">
              <a:solidFill>
                <a:srgbClr val="FF0000"/>
              </a:solidFill>
            </a:endParaRPr>
          </a:p>
        </p:txBody>
      </p:sp>
      <p:sp>
        <p:nvSpPr>
          <p:cNvPr id="11" name="Flèche courbée vers la gauche 10"/>
          <p:cNvSpPr/>
          <p:nvPr/>
        </p:nvSpPr>
        <p:spPr>
          <a:xfrm>
            <a:off x="8301704" y="207782"/>
            <a:ext cx="731520" cy="789808"/>
          </a:xfrm>
          <a:prstGeom prst="curvedLeftArrow">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a:solidFill>
                <a:schemeClr val="tx1"/>
              </a:solidFill>
            </a:endParaRPr>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526792" y="188640"/>
            <a:ext cx="7758108" cy="630932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r" rtl="1"/>
            <a:r>
              <a:rPr lang="ar-DZ" sz="2400" b="1" dirty="0" smtClean="0"/>
              <a:t>ثانيا: </a:t>
            </a:r>
            <a:r>
              <a:rPr lang="ar-DZ" sz="2400" b="1" dirty="0"/>
              <a:t>آثار متعلقة بشخص المدين</a:t>
            </a:r>
            <a:endParaRPr lang="ar-DZ" sz="2400" b="1" dirty="0" smtClean="0"/>
          </a:p>
          <a:p>
            <a:pPr algn="r" rtl="1"/>
            <a:r>
              <a:rPr lang="ar-DZ" sz="2400" b="1" dirty="0"/>
              <a:t>آثار لصالحه: </a:t>
            </a:r>
            <a:endParaRPr lang="fr-FR" sz="2400" dirty="0"/>
          </a:p>
          <a:p>
            <a:pPr algn="r" rtl="1"/>
            <a:r>
              <a:rPr lang="ar-DZ" sz="2400" dirty="0"/>
              <a:t>-تقرير اعانة له و لأسرته</a:t>
            </a:r>
            <a:endParaRPr lang="fr-FR" sz="2400" dirty="0"/>
          </a:p>
          <a:p>
            <a:pPr algn="r" rtl="1"/>
            <a:r>
              <a:rPr lang="ar-DZ" sz="2400" dirty="0"/>
              <a:t>-الاذن باستخدام المدين المفلس أثناء فترة افلاسه</a:t>
            </a:r>
            <a:endParaRPr lang="fr-FR" sz="2400" dirty="0"/>
          </a:p>
          <a:p>
            <a:pPr algn="r" rtl="1"/>
            <a:r>
              <a:rPr lang="ar-DZ" sz="2400" dirty="0"/>
              <a:t>-تقرير الصلح بين المفلس و </a:t>
            </a:r>
            <a:r>
              <a:rPr lang="ar-DZ" sz="2400" dirty="0" err="1"/>
              <a:t>دائنه</a:t>
            </a:r>
            <a:endParaRPr lang="fr-FR" sz="2400" dirty="0"/>
          </a:p>
          <a:p>
            <a:pPr algn="r" rtl="1"/>
            <a:r>
              <a:rPr lang="ar-DZ" sz="2400" b="1" dirty="0"/>
              <a:t>آثار في غير مصلحته:</a:t>
            </a:r>
            <a:endParaRPr lang="fr-FR" sz="2400" dirty="0"/>
          </a:p>
          <a:p>
            <a:pPr algn="r" rtl="1"/>
            <a:r>
              <a:rPr lang="ar-DZ" sz="2400" dirty="0"/>
              <a:t>-سقوط بعض الحقوق المدنية و السياسية عنه</a:t>
            </a:r>
            <a:endParaRPr lang="fr-FR" sz="2400" dirty="0"/>
          </a:p>
          <a:p>
            <a:pPr algn="r" rtl="1"/>
            <a:r>
              <a:rPr lang="ar-DZ" sz="2400" dirty="0"/>
              <a:t>-تقييد حرية المدين بوضع رقابة عليه لتجنب اي تحايل أو تجاوز معين.</a:t>
            </a:r>
            <a:endParaRPr lang="fr-FR" sz="2400" dirty="0"/>
          </a:p>
          <a:p>
            <a:pPr algn="r" rtl="1"/>
            <a:endParaRPr lang="fr-FR" sz="2400" dirty="0"/>
          </a:p>
          <a:p>
            <a:pPr algn="r"/>
            <a:endParaRPr lang="fr-FR" sz="2400" dirty="0"/>
          </a:p>
          <a:p>
            <a:pPr algn="r" rtl="1"/>
            <a:endParaRPr lang="fr-FR" sz="2200" dirty="0"/>
          </a:p>
        </p:txBody>
      </p:sp>
      <p:sp>
        <p:nvSpPr>
          <p:cNvPr id="3" name="Flèche courbée vers le bas 2"/>
          <p:cNvSpPr/>
          <p:nvPr/>
        </p:nvSpPr>
        <p:spPr>
          <a:xfrm rot="5400000">
            <a:off x="8119807" y="169225"/>
            <a:ext cx="573863" cy="612693"/>
          </a:xfrm>
          <a:prstGeom prst="curvedDown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fr-FR" dirty="0">
              <a:solidFill>
                <a:schemeClr val="tx1"/>
              </a:solidFill>
            </a:endParaRPr>
          </a:p>
        </p:txBody>
      </p:sp>
    </p:spTree>
    <p:extLst>
      <p:ext uri="{BB962C8B-B14F-4D97-AF65-F5344CB8AC3E}">
        <p14:creationId xmlns:p14="http://schemas.microsoft.com/office/powerpoint/2010/main" val="19069887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108520" y="29403"/>
            <a:ext cx="8601983" cy="5877272"/>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r" rtl="1"/>
            <a:r>
              <a:rPr lang="ar-DZ" sz="2400" b="1" dirty="0" smtClean="0">
                <a:solidFill>
                  <a:schemeClr val="accent2">
                    <a:lumMod val="75000"/>
                  </a:schemeClr>
                </a:solidFill>
              </a:rPr>
              <a:t>المطلب الثاني: بالنسبة لتصرفات المدين خلال فترة الريبة</a:t>
            </a:r>
          </a:p>
          <a:p>
            <a:pPr algn="r" rtl="1"/>
            <a:r>
              <a:rPr lang="ar-DZ" sz="2400" dirty="0"/>
              <a:t>أخضع المشرع أعمال المدين المفلس خلال هذه الفترة الى البطلان </a:t>
            </a:r>
            <a:r>
              <a:rPr lang="ar-DZ" sz="2400" dirty="0" smtClean="0"/>
              <a:t>وجوبيا </a:t>
            </a:r>
            <a:r>
              <a:rPr lang="ar-DZ" sz="2400" dirty="0"/>
              <a:t>أو </a:t>
            </a:r>
            <a:r>
              <a:rPr lang="ar-DZ" sz="2400" dirty="0" err="1"/>
              <a:t>جوازيا</a:t>
            </a:r>
            <a:r>
              <a:rPr lang="ar-DZ" sz="2400" dirty="0"/>
              <a:t> حسب الظروف المحيطة بالتاجر.</a:t>
            </a:r>
            <a:endParaRPr lang="fr-FR" sz="2400" dirty="0"/>
          </a:p>
          <a:p>
            <a:pPr algn="r" rtl="1"/>
            <a:r>
              <a:rPr lang="ar-DZ" sz="2400" dirty="0"/>
              <a:t>وقد ترك المشرع تحديد تاريخ التوقف عن الدفع للمحكمة شرط أن لا يتجاوز 18 شهرا من صدور الحكم بالإفلاس، وتعتبر هذه: فترة الريبة العادية.</a:t>
            </a:r>
            <a:endParaRPr lang="fr-FR" sz="2400" dirty="0"/>
          </a:p>
          <a:p>
            <a:pPr algn="r" rtl="1"/>
            <a:r>
              <a:rPr lang="ar-DZ" sz="2400" dirty="0"/>
              <a:t>كما مدد المشرع فترة الريبة ب 6 أشهر سابقة للتوقف عن الدفع و هذا بالنسبة للتصرفات بغير عوض، لذلك تسمى: فترة الريبة الطويلة.</a:t>
            </a:r>
            <a:endParaRPr lang="fr-FR" sz="2400" dirty="0"/>
          </a:p>
          <a:p>
            <a:pPr algn="r" rtl="1"/>
            <a:r>
              <a:rPr lang="ar-DZ" sz="2400" dirty="0"/>
              <a:t>واذا لم تحدد المحكمة تاريخ التوقف عن الدفع يعد تاريخ الحكم بالإفلاس هو ذاته تاريخ التوقف عن الدفع و بالتالي تنعدم فترة الريبة الا فيما تعلق ب 6 أشهر السابقة عن تاريخ </a:t>
            </a:r>
            <a:r>
              <a:rPr lang="ar-DZ" sz="2400" dirty="0" smtClean="0"/>
              <a:t>التوقف.</a:t>
            </a:r>
            <a:endParaRPr lang="fr-FR" sz="2400" dirty="0"/>
          </a:p>
        </p:txBody>
      </p:sp>
    </p:spTree>
    <p:extLst>
      <p:ext uri="{BB962C8B-B14F-4D97-AF65-F5344CB8AC3E}">
        <p14:creationId xmlns:p14="http://schemas.microsoft.com/office/powerpoint/2010/main" val="7412722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4" name="Espace réservé du contenu 3"/>
          <p:cNvSpPr>
            <a:spLocks noGrp="1"/>
          </p:cNvSpPr>
          <p:nvPr>
            <p:ph sz="quarter" idx="1"/>
          </p:nvPr>
        </p:nvSpPr>
        <p:spPr>
          <a:xfrm>
            <a:off x="179512" y="116632"/>
            <a:ext cx="7745288" cy="635732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normAutofit/>
          </a:bodyPr>
          <a:lstStyle/>
          <a:p>
            <a:pPr marL="0" indent="0" algn="r" rtl="1">
              <a:buNone/>
            </a:pPr>
            <a:r>
              <a:rPr lang="ar-DZ" sz="2400" b="1" dirty="0" smtClean="0"/>
              <a:t>البطلان </a:t>
            </a:r>
            <a:r>
              <a:rPr lang="ar-DZ" sz="2400" b="1" dirty="0"/>
              <a:t>الوجوبي: </a:t>
            </a:r>
            <a:endParaRPr lang="fr-FR" sz="2400" dirty="0"/>
          </a:p>
          <a:p>
            <a:pPr marL="0" indent="0" algn="r" rtl="1">
              <a:buNone/>
            </a:pPr>
            <a:r>
              <a:rPr lang="ar-DZ" sz="2400" b="1" dirty="0"/>
              <a:t>شروطه:-</a:t>
            </a:r>
            <a:r>
              <a:rPr lang="ar-DZ" sz="2400" dirty="0"/>
              <a:t> أن يقع التصرف خلال فترة الريبة العادية.</a:t>
            </a:r>
            <a:endParaRPr lang="fr-FR" sz="2400" dirty="0"/>
          </a:p>
          <a:p>
            <a:pPr marL="0" indent="0" algn="r" rtl="1">
              <a:buNone/>
            </a:pPr>
            <a:r>
              <a:rPr lang="ar-DZ" sz="2400" dirty="0"/>
              <a:t>-أن يكون التصرف صادرا من المدين و -متعلق بأمواله المملوكة له.</a:t>
            </a:r>
            <a:endParaRPr lang="fr-FR" sz="2400" dirty="0"/>
          </a:p>
          <a:p>
            <a:pPr marL="0" indent="0" algn="r" rtl="1">
              <a:buNone/>
            </a:pPr>
            <a:r>
              <a:rPr lang="ar-DZ" sz="2400" dirty="0"/>
              <a:t>-أن يكون التصرف من ضمن</a:t>
            </a:r>
            <a:r>
              <a:rPr lang="ar-DZ" sz="2400" b="1" dirty="0"/>
              <a:t> التصرفات المنصوص عليها في المادة 247 ق ت ج على سبيل الحصر</a:t>
            </a:r>
            <a:r>
              <a:rPr lang="ar-DZ" sz="2400" dirty="0"/>
              <a:t>.</a:t>
            </a:r>
            <a:endParaRPr lang="fr-FR" sz="2400" dirty="0"/>
          </a:p>
          <a:p>
            <a:pPr marL="0" indent="0" algn="r" rtl="1">
              <a:buNone/>
            </a:pPr>
            <a:r>
              <a:rPr lang="ar-DZ" sz="2400" dirty="0"/>
              <a:t>و هي: التصرفات الناقلة للملكية المنقولة أو العقارية بغير عوض، كل عقد معاوضة يجاوز فيه التزام المدين بكثير التزام الطرف الآخر، كل وفاء مهما كانت كيفيته لديون غير حالة بتاريخ الحكم المعلن بالتوقف عن الدفع، كل وفاء لديون حالة بغير الطريق النقدي أو الأوراق التاجرة أو بطريق التحويل أو غير ذلك من وسائل الوفاء العادية، كل رهن عقاري اتفاقي أو قضائي و كل حق احتكار أو رهن حيازي يترتب على أموال لديون سبق التعاقد عليها</a:t>
            </a:r>
            <a:r>
              <a:rPr lang="ar-DZ" sz="2400" dirty="0" smtClean="0"/>
              <a:t>.</a:t>
            </a:r>
            <a:endParaRPr lang="fr-FR" sz="2400" dirty="0"/>
          </a:p>
        </p:txBody>
      </p:sp>
    </p:spTree>
    <p:extLst>
      <p:ext uri="{BB962C8B-B14F-4D97-AF65-F5344CB8AC3E}">
        <p14:creationId xmlns:p14="http://schemas.microsoft.com/office/powerpoint/2010/main" val="4232010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p:txBody>
          <a:bodyPr>
            <a:normAutofit/>
          </a:bodyPr>
          <a:lstStyle/>
          <a:p>
            <a:endParaRPr lang="fr-FR" dirty="0"/>
          </a:p>
        </p:txBody>
      </p:sp>
      <p:sp>
        <p:nvSpPr>
          <p:cNvPr id="4" name="Rectangle à coins arrondis 3"/>
          <p:cNvSpPr/>
          <p:nvPr/>
        </p:nvSpPr>
        <p:spPr>
          <a:xfrm>
            <a:off x="198268" y="188640"/>
            <a:ext cx="7974132" cy="6264695"/>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r" rtl="1"/>
            <a:endParaRPr lang="ar-DZ" sz="2400" b="1" dirty="0" smtClean="0"/>
          </a:p>
          <a:p>
            <a:pPr algn="r" rtl="1"/>
            <a:endParaRPr lang="ar-DZ" sz="2400" b="1" dirty="0"/>
          </a:p>
          <a:p>
            <a:pPr algn="r" rtl="1"/>
            <a:endParaRPr lang="ar-DZ" sz="2400" b="1" dirty="0" smtClean="0"/>
          </a:p>
          <a:p>
            <a:pPr algn="r" rtl="1"/>
            <a:endParaRPr lang="ar-DZ" sz="2400" b="1" dirty="0"/>
          </a:p>
          <a:p>
            <a:pPr algn="r" rtl="1"/>
            <a:r>
              <a:rPr lang="ar-DZ" sz="2400" b="1" dirty="0" smtClean="0"/>
              <a:t>البطلان </a:t>
            </a:r>
            <a:r>
              <a:rPr lang="ar-DZ" sz="2400" b="1" dirty="0" err="1"/>
              <a:t>الجوازي</a:t>
            </a:r>
            <a:r>
              <a:rPr lang="ar-DZ" sz="2400" b="1" dirty="0"/>
              <a:t>:</a:t>
            </a:r>
            <a:endParaRPr lang="fr-FR" sz="2400" dirty="0"/>
          </a:p>
          <a:p>
            <a:pPr algn="r" rtl="1"/>
            <a:r>
              <a:rPr lang="ar-DZ" sz="2400" b="1" dirty="0"/>
              <a:t>شروطه:</a:t>
            </a:r>
            <a:r>
              <a:rPr lang="ar-DZ" sz="2400" dirty="0"/>
              <a:t> -أن يكون التصرف قد وقع في فترة الريبة العادية و تضاف اليها مدة 6 أشهر بالنسبة للتصرفات بغير عوض.</a:t>
            </a:r>
            <a:endParaRPr lang="fr-FR" sz="2400" dirty="0"/>
          </a:p>
          <a:p>
            <a:pPr algn="r" rtl="1"/>
            <a:r>
              <a:rPr lang="ar-DZ" sz="2400" dirty="0"/>
              <a:t>-أن يكون التصرف خارج عن نطاق التصرفات الخاضعة لعدم النفاذ الوجوبي.</a:t>
            </a:r>
            <a:endParaRPr lang="fr-FR" sz="2400" dirty="0"/>
          </a:p>
          <a:p>
            <a:pPr algn="r" rtl="1"/>
            <a:r>
              <a:rPr lang="ar-DZ" sz="2400" dirty="0"/>
              <a:t>-أن يكون تصرف المدين المفلس ضارا بالدائنين.</a:t>
            </a:r>
            <a:endParaRPr lang="fr-FR" sz="2400" dirty="0"/>
          </a:p>
          <a:p>
            <a:pPr algn="r" rtl="1"/>
            <a:r>
              <a:rPr lang="ar-DZ" sz="2400" dirty="0"/>
              <a:t>-أن يكون التصرف بأموال المدين المفلس المملوكة له.</a:t>
            </a:r>
            <a:endParaRPr lang="fr-FR" sz="2400" dirty="0"/>
          </a:p>
          <a:p>
            <a:pPr algn="r" rtl="1"/>
            <a:r>
              <a:rPr lang="ar-DZ" sz="2400" dirty="0"/>
              <a:t>-أن يكون الشخص المتصرف اليه عالما بتوقف المدين عن الدفع.</a:t>
            </a:r>
            <a:endParaRPr lang="fr-FR" sz="2400" dirty="0"/>
          </a:p>
          <a:p>
            <a:pPr algn="r"/>
            <a:r>
              <a:rPr lang="ar-DZ" sz="2400" b="1" dirty="0"/>
              <a:t>التصرفات الخاضعة لعدم النفاذ </a:t>
            </a:r>
            <a:r>
              <a:rPr lang="ar-DZ" sz="2400" b="1" dirty="0" err="1"/>
              <a:t>الجوازي</a:t>
            </a:r>
            <a:r>
              <a:rPr lang="ar-DZ" sz="2400" b="1" dirty="0"/>
              <a:t> على سبيل المثال</a:t>
            </a:r>
            <a:r>
              <a:rPr lang="ar-DZ" sz="2400" dirty="0"/>
              <a:t> العقود الناقلة للملكة على سبيل التبرع اذا ابرمت خلال 6 أشهر السابقة على تاريخ التوقف عن الدفع، كل التصرفات بعوض التي يعقدها المدين بعد التوقف عن الدفع، كل ما يؤديه المدين وفاء لديونه الحالة بالطرق العادية بعد تاريخ التوقف عن الدفع، كل تأمين نائي في وقت نشوء الدين.</a:t>
            </a:r>
            <a:endParaRPr lang="fr-FR" sz="2400" dirty="0"/>
          </a:p>
          <a:p>
            <a:pPr algn="r" rtl="1"/>
            <a:r>
              <a:rPr lang="fr-FR" sz="2400" dirty="0"/>
              <a:t/>
            </a:r>
            <a:br>
              <a:rPr lang="fr-FR" sz="2400" dirty="0"/>
            </a:br>
            <a:endParaRPr lang="fr-FR" sz="2400" dirty="0"/>
          </a:p>
          <a:p>
            <a:pPr algn="r" rtl="1"/>
            <a:endParaRPr lang="fr-FR" sz="2200" dirty="0"/>
          </a:p>
          <a:p>
            <a:pPr algn="r"/>
            <a:endParaRPr lang="fr-FR" sz="2400" dirty="0"/>
          </a:p>
          <a:p>
            <a:pPr algn="r" rtl="1"/>
            <a:endParaRPr lang="fr-FR" sz="2200" dirty="0"/>
          </a:p>
        </p:txBody>
      </p:sp>
    </p:spTree>
    <p:extLst>
      <p:ext uri="{BB962C8B-B14F-4D97-AF65-F5344CB8AC3E}">
        <p14:creationId xmlns:p14="http://schemas.microsoft.com/office/powerpoint/2010/main" val="3825775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quarter" idx="1"/>
          </p:nvPr>
        </p:nvSpPr>
        <p:spPr>
          <a:xfrm>
            <a:off x="323528" y="476672"/>
            <a:ext cx="7643192" cy="54006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normAutofit fontScale="25000" lnSpcReduction="20000"/>
          </a:bodyPr>
          <a:lstStyle/>
          <a:p>
            <a:pPr algn="r" rtl="1"/>
            <a:endParaRPr lang="ar-DZ" sz="2400" b="1" dirty="0" smtClean="0"/>
          </a:p>
          <a:p>
            <a:pPr algn="r" rtl="1"/>
            <a:endParaRPr lang="ar-DZ" sz="2400" b="1" dirty="0"/>
          </a:p>
          <a:p>
            <a:pPr marL="0" indent="0" algn="r" rtl="1">
              <a:buNone/>
            </a:pPr>
            <a:endParaRPr lang="ar-DZ" sz="7400" b="1" dirty="0" smtClean="0">
              <a:solidFill>
                <a:schemeClr val="accent2">
                  <a:lumMod val="75000"/>
                </a:schemeClr>
              </a:solidFill>
              <a:cs typeface="+mj-cs"/>
            </a:endParaRPr>
          </a:p>
          <a:p>
            <a:pPr marL="0" indent="0" algn="r" rtl="1">
              <a:buNone/>
            </a:pPr>
            <a:r>
              <a:rPr lang="ar-DZ" sz="7400" b="1" dirty="0" smtClean="0">
                <a:solidFill>
                  <a:schemeClr val="accent2">
                    <a:lumMod val="75000"/>
                  </a:schemeClr>
                </a:solidFill>
                <a:cs typeface="+mj-cs"/>
              </a:rPr>
              <a:t>المطلب الثالث: بالنسبة للدائن</a:t>
            </a:r>
          </a:p>
          <a:p>
            <a:pPr marL="0" indent="0" algn="r" rtl="1">
              <a:buNone/>
            </a:pPr>
            <a:r>
              <a:rPr lang="ar-DZ" sz="7400" b="1" dirty="0">
                <a:cs typeface="+mj-cs"/>
              </a:rPr>
              <a:t>وقف الدعاوى الفردية:</a:t>
            </a:r>
            <a:r>
              <a:rPr lang="ar-DZ" sz="7400" dirty="0">
                <a:cs typeface="+mj-cs"/>
              </a:rPr>
              <a:t> بمعنى أنه بعد شهر الافلاس أو التسوية القضائية تتوقف جميع  الدعاوى الت كان الدائنون قد رفعوها على المدين قبل افلاسه، و كذلك جمع اجراءات التنفيذ سواء عقارات المدين أو </a:t>
            </a:r>
            <a:r>
              <a:rPr lang="ar-DZ" sz="7400" dirty="0" err="1">
                <a:cs typeface="+mj-cs"/>
              </a:rPr>
              <a:t>منقولاته</a:t>
            </a:r>
            <a:r>
              <a:rPr lang="ar-DZ" sz="7400" dirty="0">
                <a:cs typeface="+mj-cs"/>
              </a:rPr>
              <a:t> و يحل محلها في ذلك وكيل التفليسة، وهذا المنع يسري على جماعة الدائنين العاديين فقط.</a:t>
            </a:r>
            <a:endParaRPr lang="fr-FR" sz="7400" dirty="0">
              <a:cs typeface="+mj-cs"/>
            </a:endParaRPr>
          </a:p>
          <a:p>
            <a:pPr marL="0" indent="0" algn="r" rtl="1">
              <a:buNone/>
            </a:pPr>
            <a:r>
              <a:rPr lang="ar-DZ" sz="7400" b="1" dirty="0">
                <a:cs typeface="+mj-cs"/>
              </a:rPr>
              <a:t>سقوط آجال الديون: </a:t>
            </a:r>
            <a:r>
              <a:rPr lang="ar-DZ" sz="7400" dirty="0">
                <a:cs typeface="+mj-cs"/>
              </a:rPr>
              <a:t>حيث يؤدي حكم الافلاس أو التسوية القضائية الى جعل الديون غير المستحقة حالة الأجل بالنسبة للمدين.</a:t>
            </a:r>
            <a:endParaRPr lang="fr-FR" sz="7400" dirty="0">
              <a:cs typeface="+mj-cs"/>
            </a:endParaRPr>
          </a:p>
          <a:p>
            <a:pPr marL="0" indent="0" algn="r" rtl="1">
              <a:buNone/>
            </a:pPr>
            <a:r>
              <a:rPr lang="ar-DZ" sz="7400" b="1" dirty="0">
                <a:cs typeface="+mj-cs"/>
              </a:rPr>
              <a:t>رهن جماعة الدائنين: </a:t>
            </a:r>
            <a:r>
              <a:rPr lang="ar-DZ" sz="7400" dirty="0">
                <a:cs typeface="+mj-cs"/>
              </a:rPr>
              <a:t>وكيل التفليسة لمجرد صدور الحكم بشهر الافلاس أو التسوية القضائية يقيد رهنا على جميع أموال المدين الحاضرة و المستقبلية كضمان لاستيفاء حقوق الدائنين من الأموال المحجوزة لهم بالأولوية على جميع من قد تنشأ لهم حقوق لدى المفلس و ذلك بعد صدور الحكم بشهر الافلاس، بالإضافة الى حرمان المفلس من التصرف فيها.</a:t>
            </a:r>
            <a:endParaRPr lang="fr-FR" sz="7400" dirty="0">
              <a:cs typeface="+mj-cs"/>
            </a:endParaRPr>
          </a:p>
          <a:p>
            <a:pPr marL="0" indent="0" algn="r" rtl="1">
              <a:buNone/>
            </a:pPr>
            <a:r>
              <a:rPr lang="ar-DZ" sz="7400" b="1" dirty="0">
                <a:cs typeface="+mj-cs"/>
              </a:rPr>
              <a:t>وقف سريان فوائد الديون: </a:t>
            </a:r>
            <a:r>
              <a:rPr lang="ar-DZ" sz="7400" dirty="0">
                <a:cs typeface="+mj-cs"/>
              </a:rPr>
              <a:t>لم ينص المشرع الجزائري على ذلك صراحة أما القوانين المقارنة نص على وقف سريان الديون العادية فقط دون الممتازة فبعد صدور الحكم بالإفلاس يطالب بها بعد انتهاء التفليسة لأنها لا تسري باتجاه جماعة الدائنين، أما قبل صدور الحكم فيطالب بها ضمن أموال التفليسة.</a:t>
            </a:r>
            <a:endParaRPr lang="fr-FR" sz="7400" dirty="0">
              <a:cs typeface="+mj-cs"/>
            </a:endParaRPr>
          </a:p>
          <a:p>
            <a:pPr algn="r" rtl="1"/>
            <a:endParaRPr lang="fr-FR" sz="2400" dirty="0"/>
          </a:p>
          <a:p>
            <a:pPr algn="r" rtl="1"/>
            <a:r>
              <a:rPr lang="fr-FR" sz="2400" dirty="0"/>
              <a:t/>
            </a:r>
            <a:br>
              <a:rPr lang="fr-FR" sz="2400" dirty="0"/>
            </a:br>
            <a:endParaRPr lang="fr-FR" sz="2400" dirty="0"/>
          </a:p>
          <a:p>
            <a:pPr algn="r" rtl="1"/>
            <a:endParaRPr lang="fr-FR" sz="2200" dirty="0"/>
          </a:p>
          <a:p>
            <a:pPr algn="r"/>
            <a:endParaRPr lang="fr-FR" sz="2400" dirty="0"/>
          </a:p>
          <a:p>
            <a:pPr algn="r" rtl="1"/>
            <a:endParaRPr lang="fr-FR" sz="2200" dirty="0"/>
          </a:p>
        </p:txBody>
      </p:sp>
    </p:spTree>
    <p:extLst>
      <p:ext uri="{BB962C8B-B14F-4D97-AF65-F5344CB8AC3E}">
        <p14:creationId xmlns:p14="http://schemas.microsoft.com/office/powerpoint/2010/main" val="362456599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263</TotalTime>
  <Words>743</Words>
  <Application>Microsoft Office PowerPoint</Application>
  <PresentationFormat>Affichage à l'écran (4:3)</PresentationFormat>
  <Paragraphs>52</Paragraphs>
  <Slides>6</Slides>
  <Notes>0</Notes>
  <HiddenSlides>0</HiddenSlides>
  <MMClips>0</MMClips>
  <ScaleCrop>false</ScaleCrop>
  <HeadingPairs>
    <vt:vector size="4" baseType="variant">
      <vt:variant>
        <vt:lpstr>Thème</vt:lpstr>
      </vt:variant>
      <vt:variant>
        <vt:i4>1</vt:i4>
      </vt:variant>
      <vt:variant>
        <vt:lpstr>Titres des diapositives</vt:lpstr>
      </vt:variant>
      <vt:variant>
        <vt:i4>6</vt:i4>
      </vt:variant>
    </vt:vector>
  </HeadingPairs>
  <TitlesOfParts>
    <vt:vector size="7" baseType="lpstr">
      <vt:lpstr>Oriel</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admin</dc:creator>
  <cp:lastModifiedBy>Windows 8.1</cp:lastModifiedBy>
  <cp:revision>45</cp:revision>
  <dcterms:created xsi:type="dcterms:W3CDTF">2018-06-17T21:55:07Z</dcterms:created>
  <dcterms:modified xsi:type="dcterms:W3CDTF">2020-05-09T06:58:35Z</dcterms:modified>
</cp:coreProperties>
</file>