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44"/>
  </p:notesMasterIdLst>
  <p:sldIdLst>
    <p:sldId id="409" r:id="rId2"/>
    <p:sldId id="408" r:id="rId3"/>
    <p:sldId id="353" r:id="rId4"/>
    <p:sldId id="356" r:id="rId5"/>
    <p:sldId id="299" r:id="rId6"/>
    <p:sldId id="357" r:id="rId7"/>
    <p:sldId id="371" r:id="rId8"/>
    <p:sldId id="376" r:id="rId9"/>
    <p:sldId id="372" r:id="rId10"/>
    <p:sldId id="278" r:id="rId11"/>
    <p:sldId id="302" r:id="rId12"/>
    <p:sldId id="359" r:id="rId13"/>
    <p:sldId id="416" r:id="rId14"/>
    <p:sldId id="415" r:id="rId15"/>
    <p:sldId id="413" r:id="rId16"/>
    <p:sldId id="414" r:id="rId17"/>
    <p:sldId id="295" r:id="rId18"/>
    <p:sldId id="379" r:id="rId19"/>
    <p:sldId id="380" r:id="rId20"/>
    <p:sldId id="381" r:id="rId21"/>
    <p:sldId id="382" r:id="rId22"/>
    <p:sldId id="277" r:id="rId23"/>
    <p:sldId id="275" r:id="rId24"/>
    <p:sldId id="367" r:id="rId25"/>
    <p:sldId id="392" r:id="rId26"/>
    <p:sldId id="386" r:id="rId27"/>
    <p:sldId id="388" r:id="rId28"/>
    <p:sldId id="387" r:id="rId29"/>
    <p:sldId id="298" r:id="rId30"/>
    <p:sldId id="354" r:id="rId31"/>
    <p:sldId id="391" r:id="rId32"/>
    <p:sldId id="368" r:id="rId33"/>
    <p:sldId id="369" r:id="rId34"/>
    <p:sldId id="297" r:id="rId35"/>
    <p:sldId id="288" r:id="rId36"/>
    <p:sldId id="373" r:id="rId37"/>
    <p:sldId id="395" r:id="rId38"/>
    <p:sldId id="396" r:id="rId39"/>
    <p:sldId id="397" r:id="rId40"/>
    <p:sldId id="398" r:id="rId41"/>
    <p:sldId id="389" r:id="rId42"/>
    <p:sldId id="390" r:id="rId43"/>
  </p:sldIdLst>
  <p:sldSz cx="9144000" cy="6858000" type="screen4x3"/>
  <p:notesSz cx="6735763" cy="98694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0FCB33"/>
    <a:srgbClr val="0623FA"/>
    <a:srgbClr val="EDF2F9"/>
    <a:srgbClr val="CCCCFF"/>
    <a:srgbClr val="C5E1F3"/>
    <a:srgbClr val="DAE7F6"/>
    <a:srgbClr val="6BEF21"/>
    <a:srgbClr val="0C7A2E"/>
  </p:clrMru>
</p:presentationPr>
</file>

<file path=ppt/tableStyles.xml><?xml version="1.0" encoding="utf-8"?>
<a:tblStyleLst xmlns:a="http://schemas.openxmlformats.org/drawingml/2006/main" def="{5C22544A-7EE6-4342-B048-85BDC9FD1C3A}">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2"/>
            <a:ext cx="2919413" cy="49371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4763" y="2"/>
            <a:ext cx="2919412" cy="493713"/>
          </a:xfrm>
          <a:prstGeom prst="rect">
            <a:avLst/>
          </a:prstGeom>
        </p:spPr>
        <p:txBody>
          <a:bodyPr vert="horz" lIns="91440" tIns="45720" rIns="91440" bIns="45720" rtlCol="0"/>
          <a:lstStyle>
            <a:lvl1pPr algn="r">
              <a:defRPr sz="1200"/>
            </a:lvl1pPr>
          </a:lstStyle>
          <a:p>
            <a:fld id="{838F666A-F592-4B39-B817-FF0960022AF2}" type="datetimeFigureOut">
              <a:rPr lang="fr-FR" smtClean="0"/>
              <a:pPr/>
              <a:t>16/01/2021</a:t>
            </a:fld>
            <a:endParaRPr lang="fr-FR"/>
          </a:p>
        </p:txBody>
      </p:sp>
      <p:sp>
        <p:nvSpPr>
          <p:cNvPr id="4" name="Espace réservé de l'image des diapositives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3102" y="4687890"/>
            <a:ext cx="5389563" cy="4441825"/>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2" y="9374188"/>
            <a:ext cx="2919413" cy="49371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4763" y="9374188"/>
            <a:ext cx="2919412" cy="493712"/>
          </a:xfrm>
          <a:prstGeom prst="rect">
            <a:avLst/>
          </a:prstGeom>
        </p:spPr>
        <p:txBody>
          <a:bodyPr vert="horz" lIns="91440" tIns="45720" rIns="91440" bIns="45720" rtlCol="0" anchor="b"/>
          <a:lstStyle>
            <a:lvl1pPr algn="r">
              <a:defRPr sz="1200"/>
            </a:lvl1pPr>
          </a:lstStyle>
          <a:p>
            <a:fld id="{F25D4B3C-F8DE-40FC-8DAE-320F50ABCE8A}"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3D01700C-B37A-4D31-8A7B-2CE60FD74515}" type="datetimeFigureOut">
              <a:rPr lang="fr-FR" smtClean="0"/>
              <a:pPr/>
              <a:t>16/01/2021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AC3F0D-CA4F-435F-9C4A-1836A142DF4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D01700C-B37A-4D31-8A7B-2CE60FD74515}" type="datetimeFigureOut">
              <a:rPr lang="fr-FR" smtClean="0"/>
              <a:pPr/>
              <a:t>16/01/2021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AC3F0D-CA4F-435F-9C4A-1836A142DF4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D01700C-B37A-4D31-8A7B-2CE60FD74515}" type="datetimeFigureOut">
              <a:rPr lang="fr-FR" smtClean="0"/>
              <a:pPr/>
              <a:t>16/01/2021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AC3F0D-CA4F-435F-9C4A-1836A142DF4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D01700C-B37A-4D31-8A7B-2CE60FD74515}" type="datetimeFigureOut">
              <a:rPr lang="fr-FR" smtClean="0"/>
              <a:pPr/>
              <a:t>16/01/2021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AC3F0D-CA4F-435F-9C4A-1836A142DF4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3D01700C-B37A-4D31-8A7B-2CE60FD74515}" type="datetimeFigureOut">
              <a:rPr lang="fr-FR" smtClean="0"/>
              <a:pPr/>
              <a:t>16/01/2021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AC3F0D-CA4F-435F-9C4A-1836A142DF4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D01700C-B37A-4D31-8A7B-2CE60FD74515}" type="datetimeFigureOut">
              <a:rPr lang="fr-FR" smtClean="0"/>
              <a:pPr/>
              <a:t>16/01/2021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AC3F0D-CA4F-435F-9C4A-1836A142DF4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D01700C-B37A-4D31-8A7B-2CE60FD74515}" type="datetimeFigureOut">
              <a:rPr lang="fr-FR" smtClean="0"/>
              <a:pPr/>
              <a:t>16/01/2021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3AC3F0D-CA4F-435F-9C4A-1836A142DF4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D01700C-B37A-4D31-8A7B-2CE60FD74515}" type="datetimeFigureOut">
              <a:rPr lang="fr-FR" smtClean="0"/>
              <a:pPr/>
              <a:t>16/01/2021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3AC3F0D-CA4F-435F-9C4A-1836A142DF4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D01700C-B37A-4D31-8A7B-2CE60FD74515}" type="datetimeFigureOut">
              <a:rPr lang="fr-FR" smtClean="0"/>
              <a:pPr/>
              <a:t>16/01/2021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3AC3F0D-CA4F-435F-9C4A-1836A142DF4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D01700C-B37A-4D31-8A7B-2CE60FD74515}" type="datetimeFigureOut">
              <a:rPr lang="fr-FR" smtClean="0"/>
              <a:pPr/>
              <a:t>16/01/2021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AC3F0D-CA4F-435F-9C4A-1836A142DF4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D01700C-B37A-4D31-8A7B-2CE60FD74515}" type="datetimeFigureOut">
              <a:rPr lang="fr-FR" smtClean="0"/>
              <a:pPr/>
              <a:t>16/01/2021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AC3F0D-CA4F-435F-9C4A-1836A142DF4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01700C-B37A-4D31-8A7B-2CE60FD74515}" type="datetimeFigureOut">
              <a:rPr lang="fr-FR" smtClean="0"/>
              <a:pPr/>
              <a:t>16/01/2021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AC3F0D-CA4F-435F-9C4A-1836A142DF4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2626" name="Picture 2" descr="E:\شؤون التدريس\دراسة الجدوى واختيار الاستثمارات\أرشيف 2019\دراسة الجدوى المالية.jpg"/>
          <p:cNvPicPr>
            <a:picLocks noChangeAspect="1" noChangeArrowheads="1"/>
          </p:cNvPicPr>
          <p:nvPr/>
        </p:nvPicPr>
        <p:blipFill>
          <a:blip r:embed="rId2" cstate="print">
            <a:lum bright="44000" contrast="-30000"/>
          </a:blip>
          <a:srcRect/>
          <a:stretch>
            <a:fillRect/>
          </a:stretch>
        </p:blipFill>
        <p:spPr bwMode="auto">
          <a:xfrm>
            <a:off x="21515" y="23632"/>
            <a:ext cx="9107495" cy="6804000"/>
          </a:xfrm>
          <a:prstGeom prst="rect">
            <a:avLst/>
          </a:prstGeom>
          <a:noFill/>
        </p:spPr>
      </p:pic>
      <p:sp>
        <p:nvSpPr>
          <p:cNvPr id="2" name="Titre 1"/>
          <p:cNvSpPr>
            <a:spLocks noGrp="1"/>
          </p:cNvSpPr>
          <p:nvPr>
            <p:ph type="ctrTitle"/>
          </p:nvPr>
        </p:nvSpPr>
        <p:spPr/>
        <p:txBody>
          <a:bodyPr/>
          <a:lstStyle/>
          <a:p>
            <a:r>
              <a:rPr lang="ar-DZ" b="1" dirty="0" smtClean="0">
                <a:solidFill>
                  <a:srgbClr val="FF0000"/>
                </a:solidFill>
              </a:rPr>
              <a:t>الفصل </a:t>
            </a:r>
            <a:r>
              <a:rPr lang="ar-DZ" b="1" dirty="0" err="1" smtClean="0">
                <a:solidFill>
                  <a:srgbClr val="FF0000"/>
                </a:solidFill>
              </a:rPr>
              <a:t>الثاني:</a:t>
            </a:r>
            <a:r>
              <a:rPr lang="ar-DZ" b="1" dirty="0" smtClean="0">
                <a:solidFill>
                  <a:srgbClr val="FF0000"/>
                </a:solidFill>
              </a:rPr>
              <a:t> </a:t>
            </a:r>
            <a:r>
              <a:rPr lang="ar-SA" b="1" dirty="0" smtClean="0">
                <a:solidFill>
                  <a:srgbClr val="FF0000"/>
                </a:solidFill>
              </a:rPr>
              <a:t>تحديد </a:t>
            </a:r>
            <a:r>
              <a:rPr lang="ar-DZ" b="1" dirty="0" smtClean="0">
                <a:solidFill>
                  <a:srgbClr val="FF0000"/>
                </a:solidFill>
              </a:rPr>
              <a:t>(تقدير</a:t>
            </a:r>
            <a:r>
              <a:rPr lang="ar-DZ" b="1" dirty="0" err="1" smtClean="0">
                <a:solidFill>
                  <a:srgbClr val="FF0000"/>
                </a:solidFill>
              </a:rPr>
              <a:t>)</a:t>
            </a:r>
            <a:r>
              <a:rPr lang="ar-DZ" b="1" dirty="0" smtClean="0">
                <a:solidFill>
                  <a:srgbClr val="FF0000"/>
                </a:solidFill>
              </a:rPr>
              <a:t> </a:t>
            </a:r>
            <a:r>
              <a:rPr lang="ar-SA" b="1" dirty="0" smtClean="0">
                <a:solidFill>
                  <a:srgbClr val="FF0000"/>
                </a:solidFill>
              </a:rPr>
              <a:t>التدفقات النقدية</a:t>
            </a:r>
            <a:endParaRPr lang="fr-FR" dirty="0">
              <a:solidFill>
                <a:srgbClr val="FF0000"/>
              </a:solidFill>
            </a:endParaRPr>
          </a:p>
        </p:txBody>
      </p:sp>
      <p:sp>
        <p:nvSpPr>
          <p:cNvPr id="3" name="Sous-titre 2"/>
          <p:cNvSpPr>
            <a:spLocks noGrp="1"/>
          </p:cNvSpPr>
          <p:nvPr>
            <p:ph type="subTitle" idx="1"/>
          </p:nvPr>
        </p:nvSpPr>
        <p:spPr/>
        <p:txBody>
          <a:bodyPr/>
          <a:lstStyle/>
          <a:p>
            <a:pPr algn="r" rtl="1" fontAlgn="ctr">
              <a:buFont typeface="Wingdings" pitchFamily="2" charset="2"/>
              <a:buChar char="q"/>
            </a:pPr>
            <a:r>
              <a:rPr lang="ar-DZ" b="1" dirty="0" smtClean="0">
                <a:solidFill>
                  <a:srgbClr val="FF0000"/>
                </a:solidFill>
              </a:rPr>
              <a:t> تقدير التدفقات النقدية غير التشغيلية؛</a:t>
            </a:r>
            <a:endParaRPr lang="fr-FR" b="1" dirty="0" smtClean="0">
              <a:solidFill>
                <a:srgbClr val="FF0000"/>
              </a:solidFill>
            </a:endParaRPr>
          </a:p>
          <a:p>
            <a:pPr algn="r" rtl="1" fontAlgn="ctr">
              <a:buFont typeface="Wingdings" pitchFamily="2" charset="2"/>
              <a:buChar char="q"/>
            </a:pPr>
            <a:r>
              <a:rPr lang="ar-DZ" b="1" dirty="0" smtClean="0">
                <a:solidFill>
                  <a:srgbClr val="FF0000"/>
                </a:solidFill>
              </a:rPr>
              <a:t> تقدير التدفقات النقدية التشغيلية؛</a:t>
            </a:r>
            <a:endParaRPr lang="fr-FR" b="1" dirty="0" smtClean="0">
              <a:solidFill>
                <a:srgbClr val="FF0000"/>
              </a:solidFill>
            </a:endParaRPr>
          </a:p>
          <a:p>
            <a:pPr algn="r" rtl="1" fontAlgn="ctr">
              <a:buFont typeface="Wingdings" pitchFamily="2" charset="2"/>
              <a:buChar char="q"/>
            </a:pPr>
            <a:r>
              <a:rPr lang="ar-DZ" b="1" dirty="0" smtClean="0">
                <a:solidFill>
                  <a:srgbClr val="FF0000"/>
                </a:solidFill>
              </a:rPr>
              <a:t> تقدير التدفقات النقدية ل</a:t>
            </a:r>
            <a:r>
              <a:rPr lang="ar-SA" b="1" dirty="0" smtClean="0">
                <a:solidFill>
                  <a:srgbClr val="FF0000"/>
                </a:solidFill>
              </a:rPr>
              <a:t>مشاريع الاستبدال</a:t>
            </a:r>
            <a:r>
              <a:rPr lang="ar-DZ" b="1" dirty="0" err="1" smtClean="0">
                <a:solidFill>
                  <a:srgbClr val="FF0000"/>
                </a:solidFill>
              </a:rPr>
              <a:t>.</a:t>
            </a:r>
            <a:endParaRPr lang="fr-FR" b="1" dirty="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3600" b="1" dirty="0" smtClean="0">
                <a:solidFill>
                  <a:srgbClr val="FF0000"/>
                </a:solidFill>
              </a:rPr>
              <a:t>أ) تكاليف الأصول الثابتة</a:t>
            </a:r>
            <a:endParaRPr lang="fr-FR" sz="3600" b="1" i="1" baseline="-25000" dirty="0">
              <a:solidFill>
                <a:srgbClr val="FF0000"/>
              </a:solidFill>
            </a:endParaRPr>
          </a:p>
        </p:txBody>
      </p:sp>
      <p:sp>
        <p:nvSpPr>
          <p:cNvPr id="3" name="Espace réservé du contenu 2"/>
          <p:cNvSpPr>
            <a:spLocks noGrp="1"/>
          </p:cNvSpPr>
          <p:nvPr>
            <p:ph idx="1"/>
          </p:nvPr>
        </p:nvSpPr>
        <p:spPr/>
        <p:txBody>
          <a:bodyPr>
            <a:normAutofit lnSpcReduction="10000"/>
          </a:bodyPr>
          <a:lstStyle/>
          <a:p>
            <a:pPr algn="r" rtl="1">
              <a:buNone/>
            </a:pPr>
            <a:r>
              <a:rPr lang="ar-DZ" b="1" dirty="0" smtClean="0"/>
              <a:t>تشمل تكلفة الأصل الثابت كافة المصاريف المدفوعة حتى دخوله في الخدمة، بما في ذلك ثمن الشراء خارج الرسم أو تكلفة التصنيع، مصاريف النقل والتركيب، الضريبة على القيمة المضافة غير المسترجعة (في حالة عدم استفادة المؤسسة من إعفاء 100% من هذه الضريبة). وتدعى هذه التكلفة في الغالب بالتكلفة التاريخية للأصل وهي </a:t>
            </a:r>
            <a:r>
              <a:rPr lang="ar-DZ" b="1" dirty="0" smtClean="0">
                <a:solidFill>
                  <a:srgbClr val="0623FA"/>
                </a:solidFill>
              </a:rPr>
              <a:t>تتخذ أساسا لحساب أعباء </a:t>
            </a:r>
            <a:r>
              <a:rPr lang="ar-DZ" b="1" dirty="0" err="1" smtClean="0">
                <a:solidFill>
                  <a:srgbClr val="0623FA"/>
                </a:solidFill>
              </a:rPr>
              <a:t>الإهتلاك</a:t>
            </a:r>
            <a:r>
              <a:rPr lang="ar-DZ" b="1" dirty="0" smtClean="0">
                <a:solidFill>
                  <a:srgbClr val="0623FA"/>
                </a:solidFill>
              </a:rPr>
              <a:t> السنوية للأصل</a:t>
            </a:r>
            <a:r>
              <a:rPr lang="ar-DZ" b="1" dirty="0" smtClean="0"/>
              <a:t>. وعندما يضاف إليها </a:t>
            </a:r>
            <a:r>
              <a:rPr lang="ar-DZ" b="1" dirty="0" smtClean="0">
                <a:solidFill>
                  <a:srgbClr val="FF0000"/>
                </a:solidFill>
              </a:rPr>
              <a:t>الزيادة في </a:t>
            </a:r>
            <a:r>
              <a:rPr lang="ar-DZ" b="1" dirty="0" err="1" smtClean="0">
                <a:solidFill>
                  <a:srgbClr val="FF0000"/>
                </a:solidFill>
              </a:rPr>
              <a:t>الإحتياجات</a:t>
            </a:r>
            <a:r>
              <a:rPr lang="ar-DZ" b="1" dirty="0" smtClean="0">
                <a:solidFill>
                  <a:srgbClr val="FF0000"/>
                </a:solidFill>
              </a:rPr>
              <a:t> التمويلية للتشغيل </a:t>
            </a:r>
            <a:r>
              <a:rPr lang="ar-DZ" b="1" dirty="0" smtClean="0"/>
              <a:t>التي غالبا ما ترافق الاستثمار في الأصل الثابت نحصل على ما يسمى </a:t>
            </a:r>
            <a:r>
              <a:rPr lang="ar-DZ" b="1" dirty="0" err="1" smtClean="0"/>
              <a:t>بـ</a:t>
            </a:r>
            <a:r>
              <a:rPr lang="ar-DZ" b="1" dirty="0" smtClean="0"/>
              <a:t> </a:t>
            </a:r>
            <a:r>
              <a:rPr lang="ar-DZ" b="1" dirty="0" smtClean="0">
                <a:solidFill>
                  <a:srgbClr val="0623FA"/>
                </a:solidFill>
              </a:rPr>
              <a:t>تكلفة </a:t>
            </a:r>
            <a:r>
              <a:rPr lang="ar-DZ" b="1" dirty="0" err="1" smtClean="0">
                <a:solidFill>
                  <a:srgbClr val="0623FA"/>
                </a:solidFill>
              </a:rPr>
              <a:t>الإستثمار</a:t>
            </a:r>
            <a:r>
              <a:rPr lang="ar-DZ" b="1" dirty="0" smtClean="0">
                <a:solidFill>
                  <a:srgbClr val="0623FA"/>
                </a:solidFill>
              </a:rPr>
              <a:t> المبدئي</a:t>
            </a:r>
            <a:r>
              <a:rPr lang="ar-DZ" b="1" dirty="0" smtClean="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4" name="Espace réservé du contenu 3"/>
          <p:cNvGraphicFramePr>
            <a:graphicFrameLocks noGrp="1"/>
          </p:cNvGraphicFramePr>
          <p:nvPr>
            <p:ph idx="1"/>
          </p:nvPr>
        </p:nvGraphicFramePr>
        <p:xfrm>
          <a:off x="285720" y="1097283"/>
          <a:ext cx="8643998" cy="5760741"/>
        </p:xfrm>
        <a:graphic>
          <a:graphicData uri="http://schemas.openxmlformats.org/drawingml/2006/table">
            <a:tbl>
              <a:tblPr firstRow="1" bandRow="1">
                <a:tableStyleId>{5C22544A-7EE6-4342-B048-85BDC9FD1C3A}</a:tableStyleId>
              </a:tblPr>
              <a:tblGrid>
                <a:gridCol w="945413"/>
                <a:gridCol w="7698585"/>
              </a:tblGrid>
              <a:tr h="822963">
                <a:tc>
                  <a:txBody>
                    <a:bodyPr/>
                    <a:lstStyle/>
                    <a:p>
                      <a:pPr algn="r" rtl="1"/>
                      <a:r>
                        <a:rPr lang="ar-DZ" sz="3200" b="1" dirty="0" smtClean="0"/>
                        <a:t>مبالغ</a:t>
                      </a:r>
                      <a:endParaRPr lang="fr-FR" sz="3200" b="1" dirty="0"/>
                    </a:p>
                  </a:txBody>
                  <a:tcPr/>
                </a:tc>
                <a:tc>
                  <a:txBody>
                    <a:bodyPr/>
                    <a:lstStyle/>
                    <a:p>
                      <a:pPr algn="ctr" rtl="1"/>
                      <a:r>
                        <a:rPr lang="ar-DZ" sz="3200" b="1" dirty="0" smtClean="0"/>
                        <a:t>العناصر</a:t>
                      </a:r>
                      <a:endParaRPr lang="fr-FR" sz="3200" b="1" dirty="0"/>
                    </a:p>
                  </a:txBody>
                  <a:tcPr/>
                </a:tc>
              </a:tr>
              <a:tr h="822963">
                <a:tc>
                  <a:txBody>
                    <a:bodyPr/>
                    <a:lstStyle/>
                    <a:p>
                      <a:pPr algn="r" rtl="1"/>
                      <a:endParaRPr lang="fr-FR" sz="3200" b="1"/>
                    </a:p>
                  </a:txBody>
                  <a:tcPr/>
                </a:tc>
                <a:tc>
                  <a:txBody>
                    <a:bodyPr/>
                    <a:lstStyle/>
                    <a:p>
                      <a:pPr algn="r" rtl="1"/>
                      <a:r>
                        <a:rPr lang="ar-DZ" sz="3200" b="1" smtClean="0"/>
                        <a:t>ثمن شراء أو تكلفة تصنيع الأصل الثابت خارج الرسم </a:t>
                      </a:r>
                      <a:endParaRPr lang="fr-FR" sz="3200" b="1" dirty="0"/>
                    </a:p>
                  </a:txBody>
                  <a:tcPr/>
                </a:tc>
              </a:tr>
              <a:tr h="822963">
                <a:tc>
                  <a:txBody>
                    <a:bodyPr/>
                    <a:lstStyle/>
                    <a:p>
                      <a:pPr algn="r" rtl="1"/>
                      <a:endParaRPr lang="fr-FR" sz="3200" b="1"/>
                    </a:p>
                  </a:txBody>
                  <a:tcPr/>
                </a:tc>
                <a:tc>
                  <a:txBody>
                    <a:bodyPr/>
                    <a:lstStyle/>
                    <a:p>
                      <a:pPr algn="r" rtl="1"/>
                      <a:r>
                        <a:rPr lang="ar-DZ" sz="3200" b="1" dirty="0" smtClean="0"/>
                        <a:t>+ تكاليف ملحقة (مصاريف نقل وتركيب، تدريب عمال</a:t>
                      </a:r>
                      <a:r>
                        <a:rPr lang="ar-DZ" sz="3200" b="1" baseline="0" dirty="0" smtClean="0"/>
                        <a:t>...)</a:t>
                      </a:r>
                      <a:endParaRPr lang="fr-FR" sz="3200" b="1" dirty="0"/>
                    </a:p>
                  </a:txBody>
                  <a:tcPr/>
                </a:tc>
              </a:tr>
              <a:tr h="822963">
                <a:tc>
                  <a:txBody>
                    <a:bodyPr/>
                    <a:lstStyle/>
                    <a:p>
                      <a:pPr algn="r" rtl="1"/>
                      <a:endParaRPr lang="fr-FR" sz="3200" b="1"/>
                    </a:p>
                  </a:txBody>
                  <a:tcPr/>
                </a:tc>
                <a:tc>
                  <a:txBody>
                    <a:bodyPr/>
                    <a:lstStyle/>
                    <a:p>
                      <a:pPr algn="r" rtl="1"/>
                      <a:r>
                        <a:rPr lang="ar-DZ" sz="3200" b="1" smtClean="0"/>
                        <a:t>+ الجزء غير المسترجع من الضريبة على القيمة المضافة</a:t>
                      </a:r>
                      <a:endParaRPr lang="fr-FR" sz="3200" b="1" dirty="0"/>
                    </a:p>
                  </a:txBody>
                  <a:tcPr/>
                </a:tc>
              </a:tr>
              <a:tr h="822963">
                <a:tc>
                  <a:txBody>
                    <a:bodyPr/>
                    <a:lstStyle/>
                    <a:p>
                      <a:pPr algn="r" rtl="1"/>
                      <a:endParaRPr lang="fr-FR" sz="3200" b="1"/>
                    </a:p>
                  </a:txBody>
                  <a:tcPr/>
                </a:tc>
                <a:tc>
                  <a:txBody>
                    <a:bodyPr/>
                    <a:lstStyle/>
                    <a:p>
                      <a:pPr algn="r" rtl="1"/>
                      <a:r>
                        <a:rPr lang="ar-DZ" sz="3200" b="1" dirty="0" smtClean="0">
                          <a:solidFill>
                            <a:srgbClr val="FF0000"/>
                          </a:solidFill>
                        </a:rPr>
                        <a:t>= تكاليف الأصول الثابتة</a:t>
                      </a:r>
                      <a:endParaRPr lang="fr-FR" sz="3200" b="1" dirty="0"/>
                    </a:p>
                  </a:txBody>
                  <a:tcPr/>
                </a:tc>
              </a:tr>
              <a:tr h="822963">
                <a:tc>
                  <a:txBody>
                    <a:bodyPr/>
                    <a:lstStyle/>
                    <a:p>
                      <a:pPr algn="r" rtl="1"/>
                      <a:endParaRPr lang="fr-FR" sz="3200" b="1"/>
                    </a:p>
                  </a:txBody>
                  <a:tcPr/>
                </a:tc>
                <a:tc>
                  <a:txBody>
                    <a:bodyPr/>
                    <a:lstStyle/>
                    <a:p>
                      <a:pPr algn="r" rtl="1"/>
                      <a:r>
                        <a:rPr lang="ar-DZ" sz="3200" b="1" smtClean="0">
                          <a:solidFill>
                            <a:srgbClr val="FF0000"/>
                          </a:solidFill>
                        </a:rPr>
                        <a:t>+ ارتفاع احتياج تمويل الإستغلال </a:t>
                      </a:r>
                      <a:r>
                        <a:rPr lang="el-GR" sz="3200" b="1" i="1" smtClean="0">
                          <a:solidFill>
                            <a:srgbClr val="FF0000"/>
                          </a:solidFill>
                          <a:latin typeface="+mn-lt"/>
                        </a:rPr>
                        <a:t>Δ</a:t>
                      </a:r>
                      <a:r>
                        <a:rPr lang="en-US" sz="3200" b="1" i="1" dirty="0" smtClean="0">
                          <a:solidFill>
                            <a:srgbClr val="FF0000"/>
                          </a:solidFill>
                          <a:latin typeface="+mn-lt"/>
                        </a:rPr>
                        <a:t>BFE</a:t>
                      </a:r>
                      <a:endParaRPr lang="fr-FR" sz="3200" b="1" dirty="0"/>
                    </a:p>
                  </a:txBody>
                  <a:tcPr/>
                </a:tc>
              </a:tr>
              <a:tr h="822963">
                <a:tc>
                  <a:txBody>
                    <a:bodyPr/>
                    <a:lstStyle/>
                    <a:p>
                      <a:pPr algn="r" rtl="1"/>
                      <a:endParaRPr lang="fr-FR" sz="3200" b="1">
                        <a:solidFill>
                          <a:srgbClr val="FF0000"/>
                        </a:solidFill>
                      </a:endParaRPr>
                    </a:p>
                  </a:txBody>
                  <a:tcPr/>
                </a:tc>
                <a:tc>
                  <a:txBody>
                    <a:bodyPr/>
                    <a:lstStyle/>
                    <a:p>
                      <a:pPr algn="r" rtl="1"/>
                      <a:r>
                        <a:rPr lang="ar-DZ" sz="3200" b="1" dirty="0" smtClean="0">
                          <a:solidFill>
                            <a:srgbClr val="FF0000"/>
                          </a:solidFill>
                        </a:rPr>
                        <a:t>= تكلفة </a:t>
                      </a:r>
                      <a:r>
                        <a:rPr lang="ar-DZ" sz="3200" b="1" dirty="0" err="1" smtClean="0">
                          <a:solidFill>
                            <a:srgbClr val="FF0000"/>
                          </a:solidFill>
                        </a:rPr>
                        <a:t>الإستثمار</a:t>
                      </a:r>
                      <a:r>
                        <a:rPr lang="ar-DZ" sz="3200" b="1" dirty="0" smtClean="0">
                          <a:solidFill>
                            <a:srgbClr val="FF0000"/>
                          </a:solidFill>
                        </a:rPr>
                        <a:t> المبدئي </a:t>
                      </a:r>
                      <a:r>
                        <a:rPr lang="en-US" sz="3200" b="1" i="1" dirty="0" smtClean="0">
                          <a:solidFill>
                            <a:srgbClr val="FF0000"/>
                          </a:solidFill>
                        </a:rPr>
                        <a:t>I</a:t>
                      </a:r>
                      <a:r>
                        <a:rPr lang="en-US" sz="3200" b="1" i="1" baseline="-25000" dirty="0" smtClean="0">
                          <a:solidFill>
                            <a:srgbClr val="FF0000"/>
                          </a:solidFill>
                        </a:rPr>
                        <a:t>0</a:t>
                      </a:r>
                      <a:r>
                        <a:rPr lang="ar-DZ" sz="3200" b="1" dirty="0" smtClean="0">
                          <a:solidFill>
                            <a:srgbClr val="FF0000"/>
                          </a:solidFill>
                        </a:rPr>
                        <a:t> </a:t>
                      </a:r>
                      <a:endParaRPr lang="fr-FR" sz="3200" b="1" dirty="0">
                        <a:solidFill>
                          <a:srgbClr val="FF0000"/>
                        </a:solidFill>
                      </a:endParaRPr>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274638"/>
            <a:ext cx="8229600" cy="1143000"/>
          </a:xfrm>
          <a:prstGeom prst="rect">
            <a:avLst/>
          </a:prstGeom>
        </p:spPr>
        <p:txBody>
          <a:bodyPr anchor="ctr">
            <a:normAutofit/>
          </a:bodyPr>
          <a:lstStyle/>
          <a:p>
            <a:pPr lvl="0" algn="ctr" rtl="1">
              <a:spcBef>
                <a:spcPct val="0"/>
              </a:spcBef>
            </a:pPr>
            <a:r>
              <a:rPr lang="ar-DZ" sz="3600" b="1" dirty="0" smtClean="0">
                <a:solidFill>
                  <a:srgbClr val="FF0000"/>
                </a:solidFill>
              </a:rPr>
              <a:t>ب) الزيادة في </a:t>
            </a:r>
            <a:r>
              <a:rPr lang="ar-DZ" sz="3600" b="1" dirty="0" err="1" smtClean="0">
                <a:solidFill>
                  <a:srgbClr val="FF0000"/>
                </a:solidFill>
              </a:rPr>
              <a:t>الإحتياجات</a:t>
            </a:r>
            <a:r>
              <a:rPr lang="ar-DZ" sz="3600" b="1" dirty="0" smtClean="0">
                <a:solidFill>
                  <a:srgbClr val="FF0000"/>
                </a:solidFill>
              </a:rPr>
              <a:t> التمويلية للتشغيل </a:t>
            </a:r>
            <a:r>
              <a:rPr kumimoji="0" lang="el-GR" sz="3600" b="1" i="1" u="none" strike="noStrike" kern="1200" cap="none" spc="0" normalizeH="0" baseline="0" noProof="0" dirty="0" smtClean="0">
                <a:ln>
                  <a:noFill/>
                </a:ln>
                <a:solidFill>
                  <a:srgbClr val="FF0000"/>
                </a:solidFill>
                <a:effectLst/>
                <a:uLnTx/>
                <a:uFillTx/>
                <a:latin typeface="Calibri"/>
                <a:ea typeface="+mj-ea"/>
                <a:cs typeface="+mj-cs"/>
              </a:rPr>
              <a:t>Δ</a:t>
            </a:r>
            <a:r>
              <a:rPr kumimoji="0" lang="en-US" sz="3600" b="1" i="1" u="none" strike="noStrike" kern="1200" cap="none" spc="0" normalizeH="0" baseline="0" noProof="0" dirty="0" smtClean="0">
                <a:ln>
                  <a:noFill/>
                </a:ln>
                <a:solidFill>
                  <a:srgbClr val="FF0000"/>
                </a:solidFill>
                <a:effectLst/>
                <a:uLnTx/>
                <a:uFillTx/>
                <a:latin typeface="Calibri"/>
                <a:ea typeface="+mj-ea"/>
                <a:cs typeface="+mj-cs"/>
              </a:rPr>
              <a:t>BFE</a:t>
            </a:r>
            <a:endParaRPr kumimoji="0" lang="fr-FR" sz="3600" b="1" i="1" u="none" strike="noStrike" kern="1200" cap="none" spc="0" normalizeH="0" baseline="0" noProof="0" dirty="0">
              <a:ln>
                <a:noFill/>
              </a:ln>
              <a:solidFill>
                <a:srgbClr val="FF0000"/>
              </a:solidFill>
              <a:effectLst/>
              <a:uLnTx/>
              <a:uFillTx/>
              <a:latin typeface="+mj-lt"/>
              <a:ea typeface="+mj-ea"/>
              <a:cs typeface="+mj-cs"/>
            </a:endParaRPr>
          </a:p>
        </p:txBody>
      </p:sp>
      <p:sp>
        <p:nvSpPr>
          <p:cNvPr id="3" name="Espace réservé du contenu 2"/>
          <p:cNvSpPr txBox="1">
            <a:spLocks/>
          </p:cNvSpPr>
          <p:nvPr/>
        </p:nvSpPr>
        <p:spPr>
          <a:xfrm>
            <a:off x="457200" y="1398756"/>
            <a:ext cx="8229600" cy="4525963"/>
          </a:xfrm>
          <a:prstGeom prst="rect">
            <a:avLst/>
          </a:prstGeom>
        </p:spPr>
        <p:txBody>
          <a:bodyPr>
            <a:noAutofit/>
          </a:bodyPr>
          <a:lstStyle/>
          <a:p>
            <a:pPr marL="342900" lvl="0" indent="-342900" algn="r" rtl="1">
              <a:spcBef>
                <a:spcPct val="20000"/>
              </a:spcBef>
            </a:pPr>
            <a:r>
              <a:rPr kumimoji="0" lang="ar-DZ" sz="3200" b="1" i="0" u="none" strike="noStrike" kern="1200" cap="none" spc="0" normalizeH="0" baseline="0" noProof="0" dirty="0" smtClean="0">
                <a:ln>
                  <a:noFill/>
                </a:ln>
                <a:solidFill>
                  <a:schemeClr val="tx1"/>
                </a:solidFill>
                <a:effectLst/>
                <a:uLnTx/>
                <a:uFillTx/>
                <a:latin typeface="+mn-lt"/>
                <a:ea typeface="+mn-ea"/>
                <a:cs typeface="+mn-cs"/>
              </a:rPr>
              <a:t>كل مشروع استثماري يرفع من مستوى نشاط المؤسسة يترتب عنه تغيرات في عناصر الاستغلال (المخزون، العملاء، الموردون) غالبا ما تكون موجبة وبالتالي تمثل ارتفاعا في </a:t>
            </a:r>
            <a:r>
              <a:rPr lang="ar-DZ" sz="3200" b="1" dirty="0" smtClean="0"/>
              <a:t>الاحتياج لتمويل </a:t>
            </a:r>
            <a:r>
              <a:rPr lang="ar-DZ" sz="3200" b="1" dirty="0" err="1" smtClean="0"/>
              <a:t>الإستغلال</a:t>
            </a:r>
            <a:r>
              <a:rPr lang="ar-DZ" sz="3200" b="1" dirty="0" smtClean="0"/>
              <a:t> (</a:t>
            </a:r>
            <a:r>
              <a:rPr lang="ar-DZ" sz="3200" b="1" dirty="0" smtClean="0">
                <a:solidFill>
                  <a:srgbClr val="0623FA"/>
                </a:solidFill>
              </a:rPr>
              <a:t>=</a:t>
            </a:r>
            <a:r>
              <a:rPr lang="el-GR" sz="3200" b="1" dirty="0" smtClean="0">
                <a:solidFill>
                  <a:srgbClr val="0623FA"/>
                </a:solidFill>
              </a:rPr>
              <a:t>Δ </a:t>
            </a:r>
            <a:r>
              <a:rPr lang="ar-DZ" sz="3200" b="1" dirty="0" smtClean="0">
                <a:solidFill>
                  <a:srgbClr val="0623FA"/>
                </a:solidFill>
              </a:rPr>
              <a:t>المخزون + </a:t>
            </a:r>
            <a:r>
              <a:rPr lang="el-GR" sz="3200" b="1" dirty="0" smtClean="0">
                <a:solidFill>
                  <a:srgbClr val="0623FA"/>
                </a:solidFill>
              </a:rPr>
              <a:t>Δ</a:t>
            </a:r>
            <a:r>
              <a:rPr lang="ar-DZ" sz="3200" b="1" dirty="0" smtClean="0">
                <a:solidFill>
                  <a:srgbClr val="0623FA"/>
                </a:solidFill>
              </a:rPr>
              <a:t>العملاء ـــ </a:t>
            </a:r>
            <a:r>
              <a:rPr lang="el-GR" sz="3200" b="1" dirty="0" smtClean="0">
                <a:solidFill>
                  <a:srgbClr val="0623FA"/>
                </a:solidFill>
              </a:rPr>
              <a:t>Δ</a:t>
            </a:r>
            <a:r>
              <a:rPr lang="ar-DZ" sz="3200" b="1" dirty="0" smtClean="0">
                <a:solidFill>
                  <a:srgbClr val="0623FA"/>
                </a:solidFill>
              </a:rPr>
              <a:t>الموردون</a:t>
            </a:r>
            <a:r>
              <a:rPr lang="ar-DZ" sz="3200" b="1" dirty="0" smtClean="0"/>
              <a:t>). وهي زيادات تنجم عند ظهور الحاجة لمخزون وحسابات مدينة أكبر لمقابلة الزيادة في المبيعات وحسابات دائنة أعلى لتلبية الزيادة في الطلب على المنتجات.</a:t>
            </a:r>
          </a:p>
          <a:p>
            <a:pPr marL="342900" lvl="0" indent="-342900" algn="r" rtl="1">
              <a:spcBef>
                <a:spcPct val="20000"/>
              </a:spcBef>
            </a:pPr>
            <a:r>
              <a:rPr kumimoji="0" lang="ar-DZ" sz="3200" b="1" i="0" u="none" strike="noStrike" kern="1200" cap="none" spc="0" normalizeH="0" baseline="0" noProof="0" dirty="0" smtClean="0">
                <a:ln>
                  <a:noFill/>
                </a:ln>
                <a:solidFill>
                  <a:schemeClr val="tx1"/>
                </a:solidFill>
                <a:effectLst/>
                <a:uLnTx/>
                <a:uFillTx/>
                <a:latin typeface="+mn-lt"/>
                <a:ea typeface="+mn-ea"/>
                <a:cs typeface="+mn-cs"/>
              </a:rPr>
              <a:t>وهذه الزيادات هي بمثابة </a:t>
            </a:r>
            <a:r>
              <a:rPr kumimoji="0" lang="ar-DZ" sz="3200" b="1" i="0" u="none" strike="noStrike" kern="1200" cap="none" spc="0" normalizeH="0" baseline="0" noProof="0" dirty="0" smtClean="0">
                <a:ln>
                  <a:noFill/>
                </a:ln>
                <a:solidFill>
                  <a:srgbClr val="0623FA"/>
                </a:solidFill>
                <a:effectLst/>
                <a:uLnTx/>
                <a:uFillTx/>
                <a:latin typeface="+mn-lt"/>
                <a:ea typeface="+mn-ea"/>
                <a:cs typeface="+mn-cs"/>
              </a:rPr>
              <a:t>احتياج مالي جديد وبالتالي يتطلب موارد تمويلية جديدة إضافة إلى تلك المطلوبة </a:t>
            </a:r>
            <a:r>
              <a:rPr lang="ar-DZ" sz="3200" b="1" dirty="0" smtClean="0">
                <a:solidFill>
                  <a:srgbClr val="0623FA"/>
                </a:solidFill>
              </a:rPr>
              <a:t>لتمويل تكاليف الأصول الثابتة.</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4525963"/>
          </a:xfrm>
        </p:spPr>
        <p:txBody>
          <a:bodyPr>
            <a:noAutofit/>
          </a:bodyPr>
          <a:lstStyle/>
          <a:p>
            <a:pPr algn="r" rtl="1">
              <a:buNone/>
            </a:pPr>
            <a:r>
              <a:rPr lang="ar-SA" b="1" dirty="0" smtClean="0"/>
              <a:t>وهناك العديد من الطرق المستخدمة في احتساب </a:t>
            </a:r>
            <a:r>
              <a:rPr lang="ar-DZ" b="1" dirty="0" err="1" smtClean="0"/>
              <a:t>الإحتياجات</a:t>
            </a:r>
            <a:r>
              <a:rPr lang="ar-DZ" b="1" dirty="0" smtClean="0"/>
              <a:t> التمويلية للتشغيل أهمها</a:t>
            </a:r>
            <a:r>
              <a:rPr lang="ar-SA" b="1" dirty="0" smtClean="0"/>
              <a:t>: طريقة متوسط نفقات التشغيل اليومية</a:t>
            </a:r>
            <a:r>
              <a:rPr lang="ar-DZ" b="1" dirty="0" err="1" smtClean="0"/>
              <a:t>،</a:t>
            </a:r>
            <a:r>
              <a:rPr lang="ar-DZ" b="1" dirty="0" smtClean="0"/>
              <a:t> </a:t>
            </a:r>
            <a:r>
              <a:rPr lang="ar-SA" b="1" dirty="0" smtClean="0"/>
              <a:t>وفيما يلي توضيح كيفية احتساب </a:t>
            </a:r>
            <a:r>
              <a:rPr lang="ar-DZ" b="1" dirty="0" smtClean="0"/>
              <a:t>تلك </a:t>
            </a:r>
            <a:r>
              <a:rPr lang="ar-DZ" b="1" dirty="0" err="1" smtClean="0"/>
              <a:t>الإحتياجات</a:t>
            </a:r>
            <a:r>
              <a:rPr lang="ar-DZ" b="1" dirty="0" smtClean="0"/>
              <a:t> </a:t>
            </a:r>
            <a:r>
              <a:rPr lang="ar-SA" b="1" dirty="0" smtClean="0"/>
              <a:t>باستخدام </a:t>
            </a:r>
            <a:r>
              <a:rPr lang="ar-DZ" b="1" dirty="0" smtClean="0"/>
              <a:t>هذه ال</a:t>
            </a:r>
            <a:r>
              <a:rPr lang="ar-SA" b="1" dirty="0" smtClean="0"/>
              <a:t>طريقة وذلك بإتباع الخطوات التالية:</a:t>
            </a:r>
            <a:endParaRPr lang="ar-DZ" b="1" dirty="0" smtClean="0"/>
          </a:p>
          <a:p>
            <a:pPr algn="just" rtl="1"/>
            <a:r>
              <a:rPr lang="ar-SA" b="1" dirty="0" smtClean="0"/>
              <a:t>تقدير نفقات التشغيل اللازمة للسنة القياسية.</a:t>
            </a:r>
            <a:endParaRPr lang="ar-DZ" b="1" dirty="0" smtClean="0"/>
          </a:p>
          <a:p>
            <a:pPr algn="just" rtl="1"/>
            <a:r>
              <a:rPr lang="ar-SA" b="1" dirty="0" smtClean="0"/>
              <a:t>حساب متوسط نفقات التشغيل اليومية وذلك بقسمة نفقات التشغيل للسنة القياسية على 36</a:t>
            </a:r>
            <a:r>
              <a:rPr lang="ar-DZ" b="1" dirty="0" smtClean="0"/>
              <a:t>0</a:t>
            </a:r>
            <a:r>
              <a:rPr lang="ar-SA" b="1" dirty="0" smtClean="0"/>
              <a:t>يوم.</a:t>
            </a:r>
          </a:p>
          <a:p>
            <a:pPr algn="just" rtl="1"/>
            <a:r>
              <a:rPr lang="ar-SA" b="1" dirty="0" smtClean="0"/>
              <a:t>حساب عدد أيام دورة التشغيل والتي تساوي مجموع أيام فترة التوريد وفترة الإنتاج ومتوسط فترة التخزين ومتوسط فترة التحصيل.</a:t>
            </a:r>
          </a:p>
          <a:p>
            <a:pPr algn="just" rtl="1"/>
            <a:r>
              <a:rPr lang="ar-SA" b="1" dirty="0" smtClean="0"/>
              <a:t>حساب رأس المال العامل اللازم من خلال ضرب متوسط نفقات التشغيل اليومية في عدد أيام دورة التشغيل.</a:t>
            </a:r>
            <a:endParaRPr lang="en-US" b="1" dirty="0" smtClean="0"/>
          </a:p>
          <a:p>
            <a:pPr algn="r" rtl="1">
              <a:buNone/>
            </a:pPr>
            <a:endParaRPr lang="fr-FR"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dirty="0" smtClean="0">
                <a:solidFill>
                  <a:srgbClr val="FF0000"/>
                </a:solidFill>
              </a:rPr>
              <a:t>مثال تطبيقي</a:t>
            </a:r>
            <a:endParaRPr lang="fr-FR" b="1" dirty="0">
              <a:solidFill>
                <a:srgbClr val="FF0000"/>
              </a:solidFill>
            </a:endParaRPr>
          </a:p>
        </p:txBody>
      </p:sp>
      <p:sp>
        <p:nvSpPr>
          <p:cNvPr id="5" name="Espace réservé du contenu 4"/>
          <p:cNvSpPr>
            <a:spLocks noGrp="1"/>
          </p:cNvSpPr>
          <p:nvPr>
            <p:ph idx="1"/>
          </p:nvPr>
        </p:nvSpPr>
        <p:spPr/>
        <p:txBody>
          <a:bodyPr/>
          <a:lstStyle/>
          <a:p>
            <a:pPr algn="r" rtl="1">
              <a:buNone/>
            </a:pPr>
            <a:r>
              <a:rPr lang="ar-DZ" b="1" dirty="0" smtClean="0">
                <a:solidFill>
                  <a:srgbClr val="7030A0"/>
                </a:solidFill>
              </a:rPr>
              <a:t>بفرض أن </a:t>
            </a:r>
            <a:r>
              <a:rPr lang="ar-DZ" b="1" dirty="0" err="1" smtClean="0">
                <a:solidFill>
                  <a:srgbClr val="7030A0"/>
                </a:solidFill>
              </a:rPr>
              <a:t>الإحتياجات</a:t>
            </a:r>
            <a:r>
              <a:rPr lang="ar-DZ" b="1" dirty="0" smtClean="0">
                <a:solidFill>
                  <a:srgbClr val="7030A0"/>
                </a:solidFill>
              </a:rPr>
              <a:t> التمويلية للتشغيل تمثل ثلاثة أشهر من رقم الأعمال الذي يتطور كما يلي:</a:t>
            </a:r>
            <a:endParaRPr lang="fr-FR" b="1" dirty="0">
              <a:solidFill>
                <a:srgbClr val="7030A0"/>
              </a:solidFill>
            </a:endParaRPr>
          </a:p>
        </p:txBody>
      </p:sp>
      <p:graphicFrame>
        <p:nvGraphicFramePr>
          <p:cNvPr id="6" name="Espace réservé du contenu 3"/>
          <p:cNvGraphicFramePr>
            <a:graphicFrameLocks/>
          </p:cNvGraphicFramePr>
          <p:nvPr/>
        </p:nvGraphicFramePr>
        <p:xfrm>
          <a:off x="282546" y="3002260"/>
          <a:ext cx="8609934" cy="2592000"/>
        </p:xfrm>
        <a:graphic>
          <a:graphicData uri="http://schemas.openxmlformats.org/drawingml/2006/table">
            <a:tbl>
              <a:tblPr rtl="1"/>
              <a:tblGrid>
                <a:gridCol w="1512000"/>
                <a:gridCol w="1182989"/>
                <a:gridCol w="1182989"/>
                <a:gridCol w="1182989"/>
                <a:gridCol w="1182989"/>
                <a:gridCol w="1182989"/>
                <a:gridCol w="1182989"/>
              </a:tblGrid>
              <a:tr h="648000">
                <a:tc>
                  <a:txBody>
                    <a:bodyPr/>
                    <a:lstStyle/>
                    <a:p>
                      <a:pPr algn="ctr" rtl="0" fontAlgn="t"/>
                      <a:r>
                        <a:rPr lang="ar-DZ" sz="2800" b="1" i="0" u="none" strike="noStrike" dirty="0" smtClean="0">
                          <a:solidFill>
                            <a:srgbClr val="000000"/>
                          </a:solidFill>
                          <a:latin typeface="Verdana"/>
                        </a:rPr>
                        <a:t>السنوات</a:t>
                      </a:r>
                      <a:r>
                        <a:rPr lang="fr-FR" sz="2800" b="1" i="0" u="none" strike="noStrike" dirty="0">
                          <a:solidFill>
                            <a:srgbClr val="000000"/>
                          </a:solidFill>
                          <a:latin typeface="Verdana"/>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fr-FR" sz="2400" b="1" i="0" u="none" strike="noStrike" dirty="0">
                          <a:solidFill>
                            <a:srgbClr val="000000"/>
                          </a:solidFill>
                          <a:latin typeface="Verdana"/>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fr-FR" sz="2400" b="1" i="0" u="none" strike="noStrike" dirty="0">
                          <a:solidFill>
                            <a:srgbClr val="000000"/>
                          </a:solidFill>
                          <a:latin typeface="Verdana"/>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fr-FR" sz="2400" b="1" i="0" u="none" strike="noStrike" dirty="0">
                          <a:solidFill>
                            <a:srgbClr val="000000"/>
                          </a:solidFill>
                          <a:latin typeface="Verdana"/>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fr-FR" sz="2400" b="1" i="0" u="none" strike="noStrike" dirty="0">
                          <a:solidFill>
                            <a:srgbClr val="000000"/>
                          </a:solidFill>
                          <a:latin typeface="Verdana"/>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fr-FR" sz="2400" b="1" i="0" u="none" strike="noStrike" dirty="0">
                          <a:solidFill>
                            <a:srgbClr val="000000"/>
                          </a:solidFill>
                          <a:latin typeface="Verdana"/>
                        </a:rPr>
                        <a:t>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fr-FR" sz="2400" b="1" i="0" u="none" strike="noStrike" dirty="0">
                          <a:solidFill>
                            <a:srgbClr val="000000"/>
                          </a:solidFill>
                          <a:latin typeface="Verdana"/>
                        </a:rPr>
                        <a:t>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8000">
                <a:tc>
                  <a:txBody>
                    <a:bodyPr/>
                    <a:lstStyle/>
                    <a:p>
                      <a:pPr algn="ctr" rtl="0" fontAlgn="t"/>
                      <a:r>
                        <a:rPr lang="ar-DZ" sz="2800" b="1" dirty="0" smtClean="0"/>
                        <a:t>رقم الأعمال </a:t>
                      </a:r>
                      <a:endParaRPr lang="fr-FR" sz="2800" b="1" i="0" u="none" strike="noStrike" dirty="0">
                        <a:solidFill>
                          <a:srgbClr val="000000"/>
                        </a:solidFill>
                        <a:latin typeface="Verdana"/>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fr-FR" sz="2400" b="1" i="0" u="none" strike="noStrike" dirty="0">
                          <a:solidFill>
                            <a:srgbClr val="000000"/>
                          </a:solidFill>
                          <a:latin typeface="Verdana"/>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fr-FR" sz="2400" b="1" i="0" u="none" strike="noStrike" dirty="0">
                          <a:solidFill>
                            <a:srgbClr val="000000"/>
                          </a:solidFill>
                          <a:latin typeface="Verdana"/>
                        </a:rPr>
                        <a:t>1 000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fr-FR" sz="2400" b="1" i="0" u="none" strike="noStrike" dirty="0">
                          <a:solidFill>
                            <a:srgbClr val="000000"/>
                          </a:solidFill>
                          <a:latin typeface="Verdana"/>
                        </a:rPr>
                        <a:t>1 100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fr-FR" sz="2400" b="1" i="0" u="none" strike="noStrike" dirty="0">
                          <a:solidFill>
                            <a:srgbClr val="000000"/>
                          </a:solidFill>
                          <a:latin typeface="Verdana"/>
                        </a:rPr>
                        <a:t>1 200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fr-FR" sz="2400" b="1" i="0" u="none" strike="noStrike" dirty="0">
                          <a:solidFill>
                            <a:srgbClr val="000000"/>
                          </a:solidFill>
                          <a:latin typeface="Verdana"/>
                        </a:rPr>
                        <a:t>1 200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fr-FR" sz="2400" b="1" i="0" u="none" strike="noStrike" dirty="0">
                          <a:solidFill>
                            <a:srgbClr val="000000"/>
                          </a:solidFill>
                          <a:latin typeface="Verdana"/>
                        </a:rPr>
                        <a:t>1 200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8000">
                <a:tc>
                  <a:txBody>
                    <a:bodyPr/>
                    <a:lstStyle/>
                    <a:p>
                      <a:pPr algn="ctr" rtl="0" fontAlgn="t"/>
                      <a:r>
                        <a:rPr lang="fr-FR" sz="2800" b="1" i="0" u="none" strike="noStrike" dirty="0">
                          <a:solidFill>
                            <a:srgbClr val="000000"/>
                          </a:solidFill>
                          <a:latin typeface="Calibri"/>
                        </a:rPr>
                        <a:t>BFR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fr-FR" sz="2400" b="1" i="0" u="none" strike="noStrike" kern="1200" dirty="0">
                          <a:solidFill>
                            <a:srgbClr val="000000"/>
                          </a:solidFill>
                          <a:latin typeface="Verdana"/>
                          <a:ea typeface="+mn-ea"/>
                          <a:cs typeface="+mn-cs"/>
                        </a:rPr>
                        <a:t>250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fr-FR" sz="2400" b="1" i="0" u="none" strike="noStrike" kern="1200" dirty="0">
                          <a:solidFill>
                            <a:srgbClr val="000000"/>
                          </a:solidFill>
                          <a:latin typeface="Verdana"/>
                          <a:ea typeface="+mn-ea"/>
                          <a:cs typeface="+mn-cs"/>
                        </a:rPr>
                        <a:t>275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fr-FR" sz="2400" b="1" i="0" u="none" strike="noStrike" kern="1200" dirty="0">
                          <a:solidFill>
                            <a:srgbClr val="000000"/>
                          </a:solidFill>
                          <a:latin typeface="Verdana"/>
                          <a:ea typeface="+mn-ea"/>
                          <a:cs typeface="+mn-cs"/>
                        </a:rPr>
                        <a:t>300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fr-FR" sz="2400" b="1" i="0" u="none" strike="noStrike" kern="1200" dirty="0">
                          <a:solidFill>
                            <a:srgbClr val="000000"/>
                          </a:solidFill>
                          <a:latin typeface="Verdana"/>
                          <a:ea typeface="+mn-ea"/>
                          <a:cs typeface="+mn-cs"/>
                        </a:rPr>
                        <a:t>300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fr-FR" sz="2400" b="1" i="0" u="none" strike="noStrike" kern="1200" dirty="0">
                          <a:solidFill>
                            <a:srgbClr val="000000"/>
                          </a:solidFill>
                          <a:latin typeface="Verdana"/>
                          <a:ea typeface="+mn-ea"/>
                          <a:cs typeface="+mn-cs"/>
                        </a:rPr>
                        <a:t>300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fr-FR" sz="2400" b="1" i="0" u="none" strike="noStrike" kern="1200" dirty="0">
                          <a:solidFill>
                            <a:srgbClr val="000000"/>
                          </a:solidFill>
                          <a:latin typeface="Verdana"/>
                          <a:ea typeface="+mn-ea"/>
                          <a:cs typeface="+mn-cs"/>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8000">
                <a:tc>
                  <a:txBody>
                    <a:bodyPr/>
                    <a:lstStyle/>
                    <a:p>
                      <a:pPr algn="ctr" rtl="0" fontAlgn="t"/>
                      <a:r>
                        <a:rPr lang="el-GR" sz="2800" b="1" i="0" u="none" strike="noStrike" dirty="0">
                          <a:solidFill>
                            <a:srgbClr val="000000"/>
                          </a:solidFill>
                          <a:latin typeface="Calibri"/>
                        </a:rPr>
                        <a:t>Δ</a:t>
                      </a:r>
                      <a:r>
                        <a:rPr lang="fr-FR" sz="2800" b="1" i="0" u="none" strike="noStrike" dirty="0">
                          <a:solidFill>
                            <a:srgbClr val="000000"/>
                          </a:solidFill>
                          <a:latin typeface="Calibri"/>
                        </a:rPr>
                        <a:t>BFR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fr-FR" sz="2400" b="1" i="0" u="none" strike="noStrike" kern="1200" dirty="0">
                          <a:solidFill>
                            <a:srgbClr val="000000"/>
                          </a:solidFill>
                          <a:latin typeface="Verdana"/>
                          <a:ea typeface="+mn-ea"/>
                          <a:cs typeface="+mn-cs"/>
                        </a:rPr>
                        <a:t>250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fr-FR" sz="2400" b="1" i="0" u="none" strike="noStrike" kern="1200" dirty="0">
                          <a:solidFill>
                            <a:srgbClr val="000000"/>
                          </a:solidFill>
                          <a:latin typeface="Verdana"/>
                          <a:ea typeface="+mn-ea"/>
                          <a:cs typeface="+mn-cs"/>
                        </a:rPr>
                        <a:t>25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fr-FR" sz="2400" b="1" i="0" u="none" strike="noStrike" kern="1200" dirty="0">
                          <a:solidFill>
                            <a:srgbClr val="000000"/>
                          </a:solidFill>
                          <a:latin typeface="Verdana"/>
                          <a:ea typeface="+mn-ea"/>
                          <a:cs typeface="+mn-cs"/>
                        </a:rPr>
                        <a:t>25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fr-FR" sz="2400" b="1" i="0" u="none" strike="noStrike" kern="1200" dirty="0">
                          <a:solidFill>
                            <a:srgbClr val="000000"/>
                          </a:solidFill>
                          <a:latin typeface="Verdana"/>
                          <a:ea typeface="+mn-ea"/>
                          <a:cs typeface="+mn-cs"/>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fr-FR" sz="2400" b="1" i="0" u="none" strike="noStrike" kern="1200" dirty="0">
                          <a:solidFill>
                            <a:srgbClr val="000000"/>
                          </a:solidFill>
                          <a:latin typeface="Verdana"/>
                          <a:ea typeface="+mn-ea"/>
                          <a:cs typeface="+mn-cs"/>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fr-FR" sz="2400" b="1" i="0" u="none" strike="noStrike" kern="1200" dirty="0">
                          <a:solidFill>
                            <a:srgbClr val="000000"/>
                          </a:solidFill>
                          <a:latin typeface="Verdana"/>
                          <a:ea typeface="+mn-ea"/>
                          <a:cs typeface="+mn-cs"/>
                        </a:rPr>
                        <a:t>-300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Rectangle 6"/>
          <p:cNvSpPr/>
          <p:nvPr/>
        </p:nvSpPr>
        <p:spPr>
          <a:xfrm>
            <a:off x="293548" y="4323076"/>
            <a:ext cx="7092000" cy="61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293548" y="4971148"/>
            <a:ext cx="7092000" cy="61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8" presetClass="exit" presetSubtype="6" fill="hold" grpId="0" nodeType="clickEffect">
                                  <p:stCondLst>
                                    <p:cond delay="0"/>
                                  </p:stCondLst>
                                  <p:childTnLst>
                                    <p:animEffect transition="out" filter="strips(downRight)">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274638"/>
            <a:ext cx="8229600" cy="1143000"/>
          </a:xfrm>
          <a:prstGeom prst="rect">
            <a:avLst/>
          </a:prstGeom>
        </p:spPr>
        <p:txBody>
          <a:bodyPr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DZ" sz="4000" b="1" i="0" u="none" strike="noStrike" kern="1200" cap="none" spc="0" normalizeH="0" baseline="0" noProof="0" dirty="0" smtClean="0">
                <a:ln>
                  <a:noFill/>
                </a:ln>
                <a:solidFill>
                  <a:srgbClr val="FF0000"/>
                </a:solidFill>
                <a:effectLst/>
                <a:uLnTx/>
                <a:uFillTx/>
                <a:latin typeface="+mj-lt"/>
                <a:ea typeface="+mj-ea"/>
                <a:cs typeface="+mj-cs"/>
              </a:rPr>
              <a:t>تمرين</a:t>
            </a:r>
            <a:endParaRPr kumimoji="0" lang="fr-FR" sz="4000" b="1" i="0" u="none" strike="noStrike" kern="1200" cap="none" spc="0" normalizeH="0" baseline="0" noProof="0" dirty="0">
              <a:ln>
                <a:noFill/>
              </a:ln>
              <a:solidFill>
                <a:srgbClr val="FF0000"/>
              </a:solidFill>
              <a:effectLst/>
              <a:uLnTx/>
              <a:uFillTx/>
              <a:latin typeface="+mj-lt"/>
              <a:ea typeface="+mj-ea"/>
              <a:cs typeface="+mj-cs"/>
            </a:endParaRPr>
          </a:p>
        </p:txBody>
      </p:sp>
      <p:sp>
        <p:nvSpPr>
          <p:cNvPr id="3" name="Espace réservé du contenu 2"/>
          <p:cNvSpPr txBox="1">
            <a:spLocks/>
          </p:cNvSpPr>
          <p:nvPr/>
        </p:nvSpPr>
        <p:spPr>
          <a:xfrm>
            <a:off x="457200" y="1600200"/>
            <a:ext cx="8229600" cy="4525963"/>
          </a:xfrm>
          <a:prstGeom prst="rect">
            <a:avLst/>
          </a:prstGeom>
        </p:spPr>
        <p:txBody>
          <a:bodyPr>
            <a:normAutofit lnSpcReduction="10000"/>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3200" b="1" i="0" u="none" strike="noStrike" kern="1200" cap="none" spc="0" normalizeH="0" baseline="0" noProof="0" smtClean="0">
                <a:ln>
                  <a:noFill/>
                </a:ln>
                <a:solidFill>
                  <a:srgbClr val="7030A0"/>
                </a:solidFill>
                <a:effectLst/>
                <a:uLnTx/>
                <a:uFillTx/>
                <a:latin typeface="+mn-lt"/>
                <a:ea typeface="+mn-ea"/>
                <a:cs typeface="+mn-cs"/>
              </a:rPr>
              <a:t>ينوي أحد متاجر التجزئة إنشاء مبنى تجاري ثاني من أجل التوسع في نشاطه. ومن المنتظر أن يتسبب هذا الاستثمار في زيادة رقم أعمال المتجر من 120 مليون ون إلى 180 مليون ون خلال عمر المشروع.</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3200" b="1" i="0" u="none" strike="noStrike" kern="1200" cap="none" spc="0" normalizeH="0" baseline="0" noProof="0" smtClean="0">
                <a:ln>
                  <a:noFill/>
                </a:ln>
                <a:solidFill>
                  <a:srgbClr val="7030A0"/>
                </a:solidFill>
                <a:effectLst/>
                <a:uLnTx/>
                <a:uFillTx/>
                <a:latin typeface="+mn-lt"/>
                <a:ea typeface="+mn-ea"/>
                <a:cs typeface="+mn-cs"/>
              </a:rPr>
              <a:t>يتكلف المبنى 4 مليون ون ثمنا لقطعة أرض، 7 مليون ون تكاليف بناء، 3 مليون ون أثاث وتجهيزات، و1 مليون ون مصاريف تركيب.</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3200" b="1" i="0" u="none" strike="noStrike" kern="1200" cap="none" spc="0" normalizeH="0" baseline="0" noProof="0" smtClean="0">
                <a:ln>
                  <a:noFill/>
                </a:ln>
                <a:solidFill>
                  <a:srgbClr val="7030A0"/>
                </a:solidFill>
                <a:effectLst/>
                <a:uLnTx/>
                <a:uFillTx/>
                <a:latin typeface="+mn-lt"/>
                <a:ea typeface="+mn-ea"/>
                <a:cs typeface="+mn-cs"/>
              </a:rPr>
              <a:t>إذا كان تشغيل المبنى يتطلب احتياجا لتمويل الإستغلال يقدر بـ شهر من رقم الأعمال، فما هي تكلفة الإستثمار المبدئي </a:t>
            </a:r>
            <a:r>
              <a:rPr kumimoji="0" lang="en-US" sz="3200" b="1" i="1" u="none" strike="noStrike" kern="1200" cap="none" spc="0" normalizeH="0" baseline="0" noProof="0" smtClean="0">
                <a:ln>
                  <a:noFill/>
                </a:ln>
                <a:solidFill>
                  <a:srgbClr val="7030A0"/>
                </a:solidFill>
                <a:effectLst/>
                <a:uLnTx/>
                <a:uFillTx/>
                <a:latin typeface="+mn-lt"/>
                <a:ea typeface="+mn-ea"/>
                <a:cs typeface="+mn-cs"/>
              </a:rPr>
              <a:t>I</a:t>
            </a:r>
            <a:r>
              <a:rPr kumimoji="0" lang="en-US" sz="3200" b="1" i="1" u="none" strike="noStrike" kern="1200" cap="none" spc="0" normalizeH="0" baseline="-25000" noProof="0" smtClean="0">
                <a:ln>
                  <a:noFill/>
                </a:ln>
                <a:solidFill>
                  <a:srgbClr val="7030A0"/>
                </a:solidFill>
                <a:effectLst/>
                <a:uLnTx/>
                <a:uFillTx/>
                <a:latin typeface="+mn-lt"/>
                <a:ea typeface="+mn-ea"/>
                <a:cs typeface="+mn-cs"/>
              </a:rPr>
              <a:t>0</a:t>
            </a:r>
            <a:r>
              <a:rPr kumimoji="0" lang="ar-DZ" sz="3200" b="1" i="0" u="none" strike="noStrike" kern="1200" cap="none" spc="0" normalizeH="0" baseline="0" noProof="0" smtClean="0">
                <a:ln>
                  <a:noFill/>
                </a:ln>
                <a:solidFill>
                  <a:srgbClr val="7030A0"/>
                </a:solidFill>
                <a:effectLst/>
                <a:uLnTx/>
                <a:uFillTx/>
                <a:latin typeface="+mn-lt"/>
                <a:ea typeface="+mn-ea"/>
                <a:cs typeface="+mn-cs"/>
              </a:rPr>
              <a:t>؟</a:t>
            </a:r>
            <a:endParaRPr kumimoji="0" lang="fr-FR" sz="3200" b="1" i="0" u="none" strike="noStrike" kern="1200" cap="none" spc="0" normalizeH="0" baseline="0" noProof="0" dirty="0" smtClean="0">
              <a:ln>
                <a:noFill/>
              </a:ln>
              <a:solidFill>
                <a:srgbClr val="7030A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DZ" sz="4400" b="1" i="0" u="none" strike="noStrike" kern="1200" cap="none" spc="0" normalizeH="0" baseline="0" noProof="0" smtClean="0">
                <a:ln>
                  <a:noFill/>
                </a:ln>
                <a:solidFill>
                  <a:srgbClr val="FF0000"/>
                </a:solidFill>
                <a:effectLst/>
                <a:uLnTx/>
                <a:uFillTx/>
                <a:latin typeface="+mj-lt"/>
                <a:ea typeface="+mj-ea"/>
                <a:cs typeface="+mj-cs"/>
              </a:rPr>
              <a:t>حل التمرين</a:t>
            </a:r>
            <a:endParaRPr kumimoji="0" lang="fr-FR" sz="44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3" name="Espace réservé du contenu 3"/>
          <p:cNvGraphicFramePr>
            <a:graphicFrameLocks/>
          </p:cNvGraphicFramePr>
          <p:nvPr/>
        </p:nvGraphicFramePr>
        <p:xfrm>
          <a:off x="122494" y="1340768"/>
          <a:ext cx="8856000" cy="5445251"/>
        </p:xfrm>
        <a:graphic>
          <a:graphicData uri="http://schemas.openxmlformats.org/drawingml/2006/table">
            <a:tbl>
              <a:tblPr firstRow="1" bandRow="1">
                <a:tableStyleId>{5C22544A-7EE6-4342-B048-85BDC9FD1C3A}</a:tableStyleId>
              </a:tblPr>
              <a:tblGrid>
                <a:gridCol w="1093179"/>
                <a:gridCol w="7762821"/>
              </a:tblGrid>
              <a:tr h="777893">
                <a:tc>
                  <a:txBody>
                    <a:bodyPr/>
                    <a:lstStyle/>
                    <a:p>
                      <a:pPr algn="r" rtl="1"/>
                      <a:r>
                        <a:rPr lang="ar-DZ" sz="3000" b="1" dirty="0" smtClean="0"/>
                        <a:t>مبالغ</a:t>
                      </a:r>
                      <a:endParaRPr lang="fr-FR" sz="3000" b="1" dirty="0"/>
                    </a:p>
                  </a:txBody>
                  <a:tcPr/>
                </a:tc>
                <a:tc>
                  <a:txBody>
                    <a:bodyPr/>
                    <a:lstStyle/>
                    <a:p>
                      <a:pPr algn="ctr" rtl="1"/>
                      <a:r>
                        <a:rPr lang="ar-DZ" sz="3000" b="1" dirty="0" smtClean="0"/>
                        <a:t>العناصر</a:t>
                      </a:r>
                      <a:endParaRPr lang="fr-FR" sz="3000" b="1" dirty="0"/>
                    </a:p>
                  </a:txBody>
                  <a:tcPr/>
                </a:tc>
              </a:tr>
              <a:tr h="777893">
                <a:tc>
                  <a:txBody>
                    <a:bodyPr/>
                    <a:lstStyle/>
                    <a:p>
                      <a:pPr algn="r" rtl="1"/>
                      <a:r>
                        <a:rPr lang="ar-DZ" sz="3000" b="1" dirty="0" smtClean="0"/>
                        <a:t>11</a:t>
                      </a:r>
                      <a:endParaRPr lang="fr-FR" sz="3000" b="1" dirty="0"/>
                    </a:p>
                  </a:txBody>
                  <a:tcPr/>
                </a:tc>
                <a:tc>
                  <a:txBody>
                    <a:bodyPr/>
                    <a:lstStyle/>
                    <a:p>
                      <a:pPr algn="r" rtl="1"/>
                      <a:r>
                        <a:rPr lang="ar-DZ" sz="3000" b="1" dirty="0" smtClean="0"/>
                        <a:t>تكلفة شراء الأرض وإنشاء المبنى</a:t>
                      </a:r>
                      <a:r>
                        <a:rPr lang="ar-DZ" sz="3000" b="1" baseline="0" dirty="0" smtClean="0"/>
                        <a:t> </a:t>
                      </a:r>
                      <a:r>
                        <a:rPr lang="ar-DZ" sz="3000" b="1" baseline="0" dirty="0" err="1" smtClean="0"/>
                        <a:t>التجاري </a:t>
                      </a:r>
                      <a:r>
                        <a:rPr lang="ar-DZ" sz="3000" b="1" dirty="0" err="1" smtClean="0"/>
                        <a:t>(4 </a:t>
                      </a:r>
                      <a:r>
                        <a:rPr lang="ar-DZ" sz="3000" b="1" dirty="0" smtClean="0"/>
                        <a:t>+ 7</a:t>
                      </a:r>
                      <a:r>
                        <a:rPr lang="ar-DZ" sz="3000" b="1" dirty="0" err="1" smtClean="0"/>
                        <a:t>)</a:t>
                      </a:r>
                      <a:endParaRPr lang="fr-FR" sz="3000" b="1" dirty="0"/>
                    </a:p>
                  </a:txBody>
                  <a:tcPr/>
                </a:tc>
              </a:tr>
              <a:tr h="777893">
                <a:tc>
                  <a:txBody>
                    <a:bodyPr/>
                    <a:lstStyle/>
                    <a:p>
                      <a:pPr algn="r" rtl="1"/>
                      <a:r>
                        <a:rPr lang="ar-DZ" sz="3000" b="1" dirty="0" smtClean="0"/>
                        <a:t>3</a:t>
                      </a:r>
                      <a:endParaRPr lang="fr-FR" sz="3000" b="1" dirty="0"/>
                    </a:p>
                  </a:txBody>
                  <a:tcPr/>
                </a:tc>
                <a:tc>
                  <a:txBody>
                    <a:bodyPr/>
                    <a:lstStyle/>
                    <a:p>
                      <a:pPr algn="r" rtl="1"/>
                      <a:r>
                        <a:rPr lang="ar-DZ" sz="3000" b="1" dirty="0" smtClean="0"/>
                        <a:t>ثمن </a:t>
                      </a:r>
                      <a:r>
                        <a:rPr lang="ar-DZ" sz="3000" b="1" kern="1200" dirty="0" smtClean="0">
                          <a:solidFill>
                            <a:schemeClr val="dk1"/>
                          </a:solidFill>
                          <a:latin typeface="+mn-lt"/>
                          <a:ea typeface="+mn-ea"/>
                          <a:cs typeface="+mn-cs"/>
                        </a:rPr>
                        <a:t>شراء أثاث وتجهيزات</a:t>
                      </a:r>
                      <a:endParaRPr lang="fr-FR" sz="3000" b="1" kern="1200" dirty="0">
                        <a:solidFill>
                          <a:schemeClr val="dk1"/>
                        </a:solidFill>
                        <a:latin typeface="+mn-lt"/>
                        <a:ea typeface="+mn-ea"/>
                        <a:cs typeface="+mn-cs"/>
                      </a:endParaRPr>
                    </a:p>
                  </a:txBody>
                  <a:tcPr/>
                </a:tc>
              </a:tr>
              <a:tr h="777893">
                <a:tc>
                  <a:txBody>
                    <a:bodyPr/>
                    <a:lstStyle/>
                    <a:p>
                      <a:pPr algn="r" rtl="1"/>
                      <a:r>
                        <a:rPr lang="ar-DZ" sz="3000" b="1" dirty="0" smtClean="0"/>
                        <a:t>1</a:t>
                      </a:r>
                      <a:endParaRPr lang="fr-FR" sz="3000" b="1" dirty="0"/>
                    </a:p>
                  </a:txBody>
                  <a:tcPr>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3000" b="1" dirty="0" smtClean="0"/>
                        <a:t>+ تكاليف </a:t>
                      </a:r>
                      <a:r>
                        <a:rPr lang="ar-DZ" sz="3000" b="1" dirty="0" err="1" smtClean="0"/>
                        <a:t>ملحقة </a:t>
                      </a:r>
                      <a:r>
                        <a:rPr lang="ar-DZ" sz="3000" b="1" dirty="0" smtClean="0"/>
                        <a:t>(مصاريف نقل وتركيب، تدريب </a:t>
                      </a:r>
                      <a:r>
                        <a:rPr lang="ar-DZ" sz="3000" b="1" dirty="0" err="1" smtClean="0"/>
                        <a:t>عمال</a:t>
                      </a:r>
                      <a:r>
                        <a:rPr lang="ar-DZ" sz="3000" b="1" baseline="0" dirty="0" err="1" smtClean="0"/>
                        <a:t>...)</a:t>
                      </a:r>
                      <a:endParaRPr lang="fr-FR" sz="3000" b="1" dirty="0" smtClean="0"/>
                    </a:p>
                  </a:txBody>
                  <a:tcPr/>
                </a:tc>
              </a:tr>
              <a:tr h="777893">
                <a:tc>
                  <a:txBody>
                    <a:bodyPr/>
                    <a:lstStyle/>
                    <a:p>
                      <a:pPr algn="r" rtl="1"/>
                      <a:r>
                        <a:rPr lang="ar-DZ" sz="3000" b="1" dirty="0" smtClean="0"/>
                        <a:t>15</a:t>
                      </a:r>
                      <a:endParaRPr lang="fr-FR" sz="3000" b="1" dirty="0"/>
                    </a:p>
                  </a:txBody>
                  <a:tcPr>
                    <a:lnT w="12700" cap="flat" cmpd="sng" algn="ctr">
                      <a:solidFill>
                        <a:schemeClr val="tx1"/>
                      </a:solidFill>
                      <a:prstDash val="solid"/>
                      <a:round/>
                      <a:headEnd type="none" w="med" len="med"/>
                      <a:tailEnd type="none" w="med" len="med"/>
                    </a:lnT>
                  </a:tcPr>
                </a:tc>
                <a:tc>
                  <a:txBody>
                    <a:bodyPr/>
                    <a:lstStyle/>
                    <a:p>
                      <a:pPr algn="r" rtl="1"/>
                      <a:r>
                        <a:rPr lang="ar-DZ" sz="3000" b="1" dirty="0" smtClean="0">
                          <a:solidFill>
                            <a:srgbClr val="FF0000"/>
                          </a:solidFill>
                        </a:rPr>
                        <a:t>= تكاليف الأصول الثابتة</a:t>
                      </a:r>
                      <a:endParaRPr lang="fr-FR" sz="3000" b="1" dirty="0"/>
                    </a:p>
                  </a:txBody>
                  <a:tcPr/>
                </a:tc>
              </a:tr>
              <a:tr h="777893">
                <a:tc>
                  <a:txBody>
                    <a:bodyPr/>
                    <a:lstStyle/>
                    <a:p>
                      <a:pPr algn="r" rtl="1"/>
                      <a:r>
                        <a:rPr lang="ar-DZ" sz="3000" b="1" dirty="0" smtClean="0"/>
                        <a:t>5</a:t>
                      </a:r>
                      <a:endParaRPr lang="fr-FR" sz="3000" b="1" dirty="0"/>
                    </a:p>
                  </a:txBody>
                  <a:tcPr>
                    <a:lnB w="12700" cap="flat" cmpd="sng" algn="ctr">
                      <a:solidFill>
                        <a:schemeClr val="tx1"/>
                      </a:solidFill>
                      <a:prstDash val="solid"/>
                      <a:round/>
                      <a:headEnd type="none" w="med" len="med"/>
                      <a:tailEnd type="none" w="med" len="med"/>
                    </a:lnB>
                  </a:tcPr>
                </a:tc>
                <a:tc>
                  <a:txBody>
                    <a:bodyPr/>
                    <a:lstStyle/>
                    <a:p>
                      <a:pPr algn="r" rtl="1"/>
                      <a:r>
                        <a:rPr lang="ar-DZ" sz="3000" b="1" kern="1200" dirty="0" smtClean="0">
                          <a:solidFill>
                            <a:schemeClr val="dk1"/>
                          </a:solidFill>
                          <a:latin typeface="+mn-lt"/>
                          <a:ea typeface="+mn-ea"/>
                          <a:cs typeface="+mn-cs"/>
                        </a:rPr>
                        <a:t>+ ارتفاع احتياج تمويل </a:t>
                      </a:r>
                      <a:r>
                        <a:rPr lang="ar-DZ" sz="3000" b="1" kern="1200" dirty="0" err="1" smtClean="0">
                          <a:solidFill>
                            <a:schemeClr val="dk1"/>
                          </a:solidFill>
                          <a:latin typeface="+mn-lt"/>
                          <a:ea typeface="+mn-ea"/>
                          <a:cs typeface="+mn-cs"/>
                        </a:rPr>
                        <a:t>الإستغلال</a:t>
                      </a:r>
                      <a:r>
                        <a:rPr lang="ar-DZ" sz="3000" b="1" kern="1200" dirty="0" smtClean="0">
                          <a:solidFill>
                            <a:schemeClr val="dk1"/>
                          </a:solidFill>
                          <a:latin typeface="+mn-lt"/>
                          <a:ea typeface="+mn-ea"/>
                          <a:cs typeface="+mn-cs"/>
                        </a:rPr>
                        <a:t> </a:t>
                      </a:r>
                      <a:r>
                        <a:rPr lang="el-GR" sz="3000" b="1" kern="1200" dirty="0" smtClean="0">
                          <a:solidFill>
                            <a:schemeClr val="dk1"/>
                          </a:solidFill>
                          <a:latin typeface="+mn-lt"/>
                          <a:ea typeface="+mn-ea"/>
                          <a:cs typeface="+mn-cs"/>
                        </a:rPr>
                        <a:t>Δ</a:t>
                      </a:r>
                      <a:r>
                        <a:rPr lang="en-US" sz="3000" b="1" kern="1200" dirty="0" smtClean="0">
                          <a:solidFill>
                            <a:schemeClr val="dk1"/>
                          </a:solidFill>
                          <a:latin typeface="+mn-lt"/>
                          <a:ea typeface="+mn-ea"/>
                          <a:cs typeface="+mn-cs"/>
                        </a:rPr>
                        <a:t>BFE</a:t>
                      </a:r>
                      <a:r>
                        <a:rPr lang="ar-DZ" sz="3000" b="1" kern="1200" dirty="0" smtClean="0">
                          <a:solidFill>
                            <a:schemeClr val="dk1"/>
                          </a:solidFill>
                          <a:latin typeface="+mn-lt"/>
                          <a:ea typeface="+mn-ea"/>
                          <a:cs typeface="+mn-cs"/>
                        </a:rPr>
                        <a:t> </a:t>
                      </a:r>
                      <a:r>
                        <a:rPr lang="ar-DZ" sz="3000" b="1" kern="1200" dirty="0" err="1" smtClean="0">
                          <a:solidFill>
                            <a:schemeClr val="dk1"/>
                          </a:solidFill>
                          <a:latin typeface="+mn-lt"/>
                          <a:ea typeface="+mn-ea"/>
                          <a:cs typeface="+mn-cs"/>
                        </a:rPr>
                        <a:t>= </a:t>
                      </a:r>
                      <a:r>
                        <a:rPr lang="ar-DZ" sz="3000" b="1" kern="1200" dirty="0" smtClean="0">
                          <a:solidFill>
                            <a:schemeClr val="dk1"/>
                          </a:solidFill>
                          <a:latin typeface="+mn-lt"/>
                          <a:ea typeface="+mn-ea"/>
                          <a:cs typeface="+mn-cs"/>
                        </a:rPr>
                        <a:t>(180-120)/12</a:t>
                      </a:r>
                      <a:endParaRPr lang="fr-FR" sz="3000" b="1" kern="1200" dirty="0">
                        <a:solidFill>
                          <a:schemeClr val="dk1"/>
                        </a:solidFill>
                        <a:latin typeface="+mn-lt"/>
                        <a:ea typeface="+mn-ea"/>
                        <a:cs typeface="+mn-cs"/>
                      </a:endParaRPr>
                    </a:p>
                  </a:txBody>
                  <a:tcPr/>
                </a:tc>
              </a:tr>
              <a:tr h="777893">
                <a:tc>
                  <a:txBody>
                    <a:bodyPr/>
                    <a:lstStyle/>
                    <a:p>
                      <a:pPr algn="r" rtl="1"/>
                      <a:r>
                        <a:rPr lang="ar-DZ" sz="3000" b="1" dirty="0" smtClean="0">
                          <a:solidFill>
                            <a:srgbClr val="FF0000"/>
                          </a:solidFill>
                        </a:rPr>
                        <a:t>20</a:t>
                      </a:r>
                      <a:endParaRPr lang="fr-FR" sz="3000" b="1" dirty="0">
                        <a:solidFill>
                          <a:srgbClr val="FF0000"/>
                        </a:solidFill>
                      </a:endParaRPr>
                    </a:p>
                  </a:txBody>
                  <a:tcPr>
                    <a:lnT w="12700" cap="flat" cmpd="sng" algn="ctr">
                      <a:solidFill>
                        <a:schemeClr val="tx1"/>
                      </a:solidFill>
                      <a:prstDash val="solid"/>
                      <a:round/>
                      <a:headEnd type="none" w="med" len="med"/>
                      <a:tailEnd type="none" w="med" len="med"/>
                    </a:lnT>
                  </a:tcPr>
                </a:tc>
                <a:tc>
                  <a:txBody>
                    <a:bodyPr/>
                    <a:lstStyle/>
                    <a:p>
                      <a:pPr algn="r" rtl="1"/>
                      <a:r>
                        <a:rPr lang="ar-DZ" sz="3000" b="1" dirty="0" smtClean="0">
                          <a:solidFill>
                            <a:srgbClr val="FF0000"/>
                          </a:solidFill>
                        </a:rPr>
                        <a:t>= تكلفة </a:t>
                      </a:r>
                      <a:r>
                        <a:rPr lang="ar-DZ" sz="3000" b="1" dirty="0" err="1" smtClean="0">
                          <a:solidFill>
                            <a:srgbClr val="FF0000"/>
                          </a:solidFill>
                        </a:rPr>
                        <a:t>الإستثمار</a:t>
                      </a:r>
                      <a:r>
                        <a:rPr lang="ar-DZ" sz="3000" b="1" dirty="0" smtClean="0">
                          <a:solidFill>
                            <a:srgbClr val="FF0000"/>
                          </a:solidFill>
                        </a:rPr>
                        <a:t> المبدئي </a:t>
                      </a:r>
                      <a:r>
                        <a:rPr lang="en-US" sz="3000" b="1" i="1" dirty="0" smtClean="0">
                          <a:solidFill>
                            <a:srgbClr val="FF0000"/>
                          </a:solidFill>
                        </a:rPr>
                        <a:t>I</a:t>
                      </a:r>
                      <a:r>
                        <a:rPr lang="en-US" sz="3000" b="1" i="1" baseline="-25000" dirty="0" smtClean="0">
                          <a:solidFill>
                            <a:srgbClr val="FF0000"/>
                          </a:solidFill>
                        </a:rPr>
                        <a:t>0</a:t>
                      </a:r>
                      <a:r>
                        <a:rPr lang="ar-DZ" sz="3000" b="1" dirty="0" smtClean="0">
                          <a:solidFill>
                            <a:srgbClr val="FF0000"/>
                          </a:solidFill>
                        </a:rPr>
                        <a:t> </a:t>
                      </a:r>
                      <a:endParaRPr lang="fr-FR" sz="3000" b="1" dirty="0">
                        <a:solidFill>
                          <a:srgbClr val="FF0000"/>
                        </a:solidFill>
                      </a:endParaRPr>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rtl="1"/>
            <a:r>
              <a:rPr lang="ar-DZ" sz="3600" b="1" dirty="0" smtClean="0">
                <a:solidFill>
                  <a:srgbClr val="FF0000"/>
                </a:solidFill>
              </a:rPr>
              <a:t>1-2- التدفقات النقدية غير التشغيلية في نهاية مدة </a:t>
            </a:r>
            <a:r>
              <a:rPr lang="ar-DZ" sz="3600" b="1" dirty="0" err="1" smtClean="0">
                <a:solidFill>
                  <a:srgbClr val="FF0000"/>
                </a:solidFill>
              </a:rPr>
              <a:t>الإستثمار</a:t>
            </a:r>
            <a:endParaRPr lang="fr-FR" sz="3600" b="1" i="1" dirty="0">
              <a:solidFill>
                <a:srgbClr val="FF0000"/>
              </a:solidFill>
            </a:endParaRPr>
          </a:p>
        </p:txBody>
      </p:sp>
      <p:sp>
        <p:nvSpPr>
          <p:cNvPr id="3" name="Espace réservé du contenu 2"/>
          <p:cNvSpPr>
            <a:spLocks noGrp="1"/>
          </p:cNvSpPr>
          <p:nvPr>
            <p:ph idx="1"/>
          </p:nvPr>
        </p:nvSpPr>
        <p:spPr/>
        <p:txBody>
          <a:bodyPr>
            <a:normAutofit/>
          </a:bodyPr>
          <a:lstStyle/>
          <a:p>
            <a:pPr algn="r" rtl="1">
              <a:buNone/>
            </a:pPr>
            <a:r>
              <a:rPr lang="ar-DZ" b="1" dirty="0" smtClean="0"/>
              <a:t>ويقصد </a:t>
            </a:r>
            <a:r>
              <a:rPr lang="ar-DZ" b="1" dirty="0" err="1" smtClean="0"/>
              <a:t>بها</a:t>
            </a:r>
            <a:r>
              <a:rPr lang="ar-DZ" b="1" dirty="0" smtClean="0"/>
              <a:t> قيم </a:t>
            </a:r>
            <a:r>
              <a:rPr lang="ar-DZ" b="1" dirty="0" err="1" smtClean="0"/>
              <a:t>الإستثمار</a:t>
            </a:r>
            <a:r>
              <a:rPr lang="ar-DZ" b="1" dirty="0" smtClean="0"/>
              <a:t> في نهاية مدة </a:t>
            </a:r>
            <a:r>
              <a:rPr lang="ar-DZ" b="1" dirty="0" err="1" smtClean="0"/>
              <a:t>الإستثمار</a:t>
            </a:r>
            <a:r>
              <a:rPr lang="ar-DZ" b="1" dirty="0" smtClean="0"/>
              <a:t>، سواء المتعلقة بالأصل الثابت عند التنازل عنه في نهاية مدة عمر المشروع (القيمة المتبقية) أو المتعلقة بالأصول المتداولة عندما يتم استرجاع التغير في الاحتياج لرأس المال العامل.</a:t>
            </a:r>
          </a:p>
          <a:p>
            <a:pPr algn="r" rtl="1">
              <a:buNone/>
            </a:pPr>
            <a:endParaRPr lang="fr-FR"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3600" b="1" dirty="0" smtClean="0">
                <a:solidFill>
                  <a:srgbClr val="FF0000"/>
                </a:solidFill>
              </a:rPr>
              <a:t>أ) صافي القيمة </a:t>
            </a:r>
            <a:r>
              <a:rPr lang="ar-DZ" sz="3600" b="1" dirty="0" err="1" smtClean="0">
                <a:solidFill>
                  <a:srgbClr val="FF0000"/>
                </a:solidFill>
              </a:rPr>
              <a:t>البيعية</a:t>
            </a:r>
            <a:r>
              <a:rPr lang="ar-DZ" sz="3600" b="1" dirty="0" smtClean="0">
                <a:solidFill>
                  <a:srgbClr val="FF0000"/>
                </a:solidFill>
              </a:rPr>
              <a:t> </a:t>
            </a:r>
            <a:r>
              <a:rPr lang="en-US" sz="3600" b="1" i="1" dirty="0" smtClean="0">
                <a:solidFill>
                  <a:srgbClr val="FF0000"/>
                </a:solidFill>
              </a:rPr>
              <a:t>VR</a:t>
            </a:r>
            <a:endParaRPr lang="fr-FR" sz="3600" dirty="0"/>
          </a:p>
        </p:txBody>
      </p:sp>
      <p:sp>
        <p:nvSpPr>
          <p:cNvPr id="3" name="Espace réservé du contenu 2"/>
          <p:cNvSpPr>
            <a:spLocks noGrp="1"/>
          </p:cNvSpPr>
          <p:nvPr>
            <p:ph idx="1"/>
          </p:nvPr>
        </p:nvSpPr>
        <p:spPr/>
        <p:txBody>
          <a:bodyPr>
            <a:noAutofit/>
          </a:bodyPr>
          <a:lstStyle/>
          <a:p>
            <a:pPr algn="r" rtl="1">
              <a:buNone/>
            </a:pPr>
            <a:r>
              <a:rPr lang="ar-DZ" b="1" dirty="0" smtClean="0"/>
              <a:t>في معظم الحالات يمكن أن يباع الأصل الثابت  كخردة بعد انتهاء العمر الإنتاجي للمشروع، وفي هذه الحالة فإن صافي حصيلة البيع بعد الضريبة يمثل تدفقا نقديا موجبا يجب أخذه في الحسبان عند تقييم المشروع.</a:t>
            </a:r>
            <a:endParaRPr lang="fr-FR" b="1" dirty="0" smtClean="0"/>
          </a:p>
          <a:p>
            <a:pPr algn="r" rtl="1">
              <a:buNone/>
            </a:pPr>
            <a:r>
              <a:rPr lang="ar-DZ" b="1" dirty="0" smtClean="0"/>
              <a:t>وحيث أن القيمة </a:t>
            </a:r>
            <a:r>
              <a:rPr lang="ar-DZ" b="1" dirty="0" err="1" smtClean="0"/>
              <a:t>التخريدية</a:t>
            </a:r>
            <a:r>
              <a:rPr lang="ar-DZ" b="1" dirty="0" smtClean="0"/>
              <a:t> تعتبر عائدا رأسماليا وليس إيرادا عاديا فإنها لا تخضع للضريبة على الأرباح، وإنما الذي يخضع هو فائض قيمة التنازل إن تحقق (الفرق الموجب بين القيمة </a:t>
            </a:r>
            <a:r>
              <a:rPr lang="ar-DZ" b="1" dirty="0" err="1" smtClean="0"/>
              <a:t>البيعية</a:t>
            </a:r>
            <a:r>
              <a:rPr lang="ar-DZ" b="1" dirty="0" smtClean="0"/>
              <a:t> والقيمة المتبقية للأصل). أما إذا ترتب عن العملية خسارة تنازل فإن ذلك سوف يخفض من الضريبة المستحقة مما يعني تحقيق وفر ضريبي.</a:t>
            </a:r>
            <a:endParaRPr lang="fr-FR"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DZ" b="1" dirty="0" smtClean="0"/>
              <a:t>أي أنه في حالة المكاسب الرأسمالية تخصم الضريبة الرأسمالية (على فائض القيمة) من ثمن الأصل كخردة (القيمة </a:t>
            </a:r>
            <a:r>
              <a:rPr lang="ar-DZ" b="1" dirty="0" err="1" smtClean="0"/>
              <a:t>البيعية</a:t>
            </a:r>
            <a:r>
              <a:rPr lang="ar-DZ" b="1" dirty="0" smtClean="0"/>
              <a:t>) في السنة المعنية للتوصل للقيمة </a:t>
            </a:r>
            <a:r>
              <a:rPr lang="ar-DZ" b="1" dirty="0" err="1" smtClean="0"/>
              <a:t>البيعية</a:t>
            </a:r>
            <a:r>
              <a:rPr lang="ar-DZ" b="1" dirty="0" smtClean="0"/>
              <a:t> بعد الضريبة. أما في حالة الخسائر الرأسمالية فيضاف </a:t>
            </a:r>
            <a:r>
              <a:rPr lang="ar-DZ" b="1" dirty="0" err="1" smtClean="0"/>
              <a:t>الوفر</a:t>
            </a:r>
            <a:r>
              <a:rPr lang="ar-DZ" b="1" dirty="0" smtClean="0"/>
              <a:t> الضريبي إلى القيمة </a:t>
            </a:r>
            <a:r>
              <a:rPr lang="ar-DZ" b="1" dirty="0" err="1" smtClean="0"/>
              <a:t>البيعية</a:t>
            </a:r>
            <a:r>
              <a:rPr lang="ar-DZ" b="1" dirty="0" smtClean="0"/>
              <a:t> للأصل في السنة المعنية للتوصل للقيمة </a:t>
            </a:r>
            <a:r>
              <a:rPr lang="ar-DZ" b="1" dirty="0" err="1" smtClean="0"/>
              <a:t>البيعية</a:t>
            </a:r>
            <a:r>
              <a:rPr lang="ar-DZ" b="1" dirty="0" smtClean="0"/>
              <a:t> بعد الضريبة.</a:t>
            </a:r>
            <a:endParaRPr lang="fr-FR"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Espace réservé du contenu 3"/>
          <p:cNvGraphicFramePr>
            <a:graphicFrameLocks/>
          </p:cNvGraphicFramePr>
          <p:nvPr/>
        </p:nvGraphicFramePr>
        <p:xfrm>
          <a:off x="251521" y="332656"/>
          <a:ext cx="8568951" cy="6374472"/>
        </p:xfrm>
        <a:graphic>
          <a:graphicData uri="http://schemas.openxmlformats.org/drawingml/2006/table">
            <a:tbl>
              <a:tblPr firstRow="1" bandRow="1">
                <a:tableStyleId>{5C22544A-7EE6-4342-B048-85BDC9FD1C3A}</a:tableStyleId>
              </a:tblPr>
              <a:tblGrid>
                <a:gridCol w="504055"/>
                <a:gridCol w="5760641"/>
                <a:gridCol w="2304255"/>
              </a:tblGrid>
              <a:tr h="468052">
                <a:tc>
                  <a:txBody>
                    <a:bodyPr/>
                    <a:lstStyle/>
                    <a:p>
                      <a:pPr algn="ctr" rtl="1"/>
                      <a:endParaRPr lang="fr-FR" sz="2400" b="1" dirty="0">
                        <a:solidFill>
                          <a:schemeClr val="bg1"/>
                        </a:solidFill>
                      </a:endParaRPr>
                    </a:p>
                  </a:txBody>
                  <a:tcPr anchor="ctr"/>
                </a:tc>
                <a:tc>
                  <a:txBody>
                    <a:bodyPr/>
                    <a:lstStyle/>
                    <a:p>
                      <a:pPr algn="ctr" rtl="1"/>
                      <a:r>
                        <a:rPr lang="ar-DZ" sz="2400" b="1" dirty="0" smtClean="0">
                          <a:solidFill>
                            <a:schemeClr val="bg1"/>
                          </a:solidFill>
                        </a:rPr>
                        <a:t>المحاضرات</a:t>
                      </a:r>
                      <a:endParaRPr lang="fr-FR" sz="2400" b="1" dirty="0">
                        <a:solidFill>
                          <a:schemeClr val="bg1"/>
                        </a:solidFill>
                      </a:endParaRPr>
                    </a:p>
                  </a:txBody>
                  <a:tcPr anchor="ctr"/>
                </a:tc>
                <a:tc>
                  <a:txBody>
                    <a:bodyPr/>
                    <a:lstStyle/>
                    <a:p>
                      <a:pPr algn="ctr" rtl="1"/>
                      <a:r>
                        <a:rPr lang="ar-DZ" sz="2400" b="1" dirty="0" smtClean="0">
                          <a:solidFill>
                            <a:schemeClr val="bg1"/>
                          </a:solidFill>
                        </a:rPr>
                        <a:t>الفصول</a:t>
                      </a:r>
                      <a:endParaRPr lang="fr-FR" sz="2400" b="1" dirty="0">
                        <a:solidFill>
                          <a:schemeClr val="bg1"/>
                        </a:solidFill>
                      </a:endParaRPr>
                    </a:p>
                  </a:txBody>
                  <a:tcPr anchor="ctr"/>
                </a:tc>
              </a:tr>
              <a:tr h="468052">
                <a:tc>
                  <a:txBody>
                    <a:bodyPr/>
                    <a:lstStyle/>
                    <a:p>
                      <a:pPr algn="r" rtl="1"/>
                      <a:endParaRPr lang="fr-FR" b="1" dirty="0">
                        <a:solidFill>
                          <a:srgbClr val="FF0000"/>
                        </a:solidFill>
                      </a:endParaRPr>
                    </a:p>
                  </a:txBody>
                  <a:tcPr anchor="ctr">
                    <a:solidFill>
                      <a:schemeClr val="bg1">
                        <a:lumMod val="85000"/>
                      </a:schemeClr>
                    </a:solidFill>
                  </a:tcPr>
                </a:tc>
                <a:tc>
                  <a:txBody>
                    <a:bodyPr/>
                    <a:lstStyle/>
                    <a:p>
                      <a:pPr algn="r" rtl="1"/>
                      <a:r>
                        <a:rPr lang="ar-DZ" sz="2400" b="1" kern="1200" dirty="0" smtClean="0">
                          <a:solidFill>
                            <a:schemeClr val="tx1"/>
                          </a:solidFill>
                          <a:latin typeface="+mn-lt"/>
                          <a:ea typeface="+mn-ea"/>
                          <a:cs typeface="+mn-cs"/>
                        </a:rPr>
                        <a:t>مفهوم المشروع الاستثماري ودراسة الجدوى المبدئية</a:t>
                      </a:r>
                      <a:endParaRPr lang="fr-FR" sz="2400" b="1" kern="1200" dirty="0">
                        <a:solidFill>
                          <a:schemeClr val="tx1"/>
                        </a:solidFill>
                        <a:latin typeface="+mn-lt"/>
                        <a:ea typeface="+mn-ea"/>
                        <a:cs typeface="+mn-cs"/>
                      </a:endParaRPr>
                    </a:p>
                  </a:txBody>
                  <a:tcPr anchor="ctr">
                    <a:solidFill>
                      <a:schemeClr val="bg1">
                        <a:lumMod val="85000"/>
                      </a:schemeClr>
                    </a:solidFill>
                  </a:tcPr>
                </a:tc>
                <a:tc rowSpan="2">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DZ" sz="2400" b="1" kern="1200" dirty="0" smtClean="0">
                          <a:solidFill>
                            <a:schemeClr val="tx1"/>
                          </a:solidFill>
                          <a:latin typeface="+mn-lt"/>
                          <a:ea typeface="+mn-ea"/>
                          <a:cs typeface="+mn-cs"/>
                        </a:rPr>
                        <a:t>مدخل عام لدراسة الجدوى وتقييم المشاريع الاستثمارية</a:t>
                      </a:r>
                      <a:endParaRPr lang="fr-FR" sz="2400" b="1" kern="1200" dirty="0" smtClean="0">
                        <a:solidFill>
                          <a:schemeClr val="tx1"/>
                        </a:solidFill>
                        <a:latin typeface="+mn-lt"/>
                        <a:ea typeface="+mn-ea"/>
                        <a:cs typeface="+mn-cs"/>
                      </a:endParaRPr>
                    </a:p>
                  </a:txBody>
                  <a:tcPr anchor="ctr">
                    <a:solidFill>
                      <a:schemeClr val="bg1">
                        <a:lumMod val="85000"/>
                      </a:schemeClr>
                    </a:solidFill>
                  </a:tcPr>
                </a:tc>
              </a:tr>
              <a:tr h="468052">
                <a:tc>
                  <a:txBody>
                    <a:bodyPr/>
                    <a:lstStyle/>
                    <a:p>
                      <a:pPr algn="r" rtl="1"/>
                      <a:endParaRPr lang="fr-FR" b="1">
                        <a:solidFill>
                          <a:srgbClr val="FF0000"/>
                        </a:solidFill>
                      </a:endParaRPr>
                    </a:p>
                  </a:txBody>
                  <a:tcPr anchor="ctr"/>
                </a:tc>
                <a:tc>
                  <a:txBody>
                    <a:bodyPr/>
                    <a:lstStyle/>
                    <a:p>
                      <a:pPr algn="r" rtl="1"/>
                      <a:r>
                        <a:rPr lang="ar-DZ" sz="2400" b="1" kern="1200" dirty="0" smtClean="0">
                          <a:solidFill>
                            <a:schemeClr val="tx1"/>
                          </a:solidFill>
                          <a:latin typeface="+mn-lt"/>
                          <a:ea typeface="+mn-ea"/>
                          <a:cs typeface="+mn-cs"/>
                        </a:rPr>
                        <a:t>دراسة الجدوى </a:t>
                      </a:r>
                      <a:r>
                        <a:rPr lang="ar-DZ" sz="2400" b="1" dirty="0" smtClean="0">
                          <a:solidFill>
                            <a:schemeClr val="tx1"/>
                          </a:solidFill>
                        </a:rPr>
                        <a:t>التفصيلية</a:t>
                      </a:r>
                      <a:endParaRPr lang="fr-FR" sz="2400" b="1" dirty="0">
                        <a:solidFill>
                          <a:schemeClr val="tx1"/>
                        </a:solidFill>
                      </a:endParaRPr>
                    </a:p>
                  </a:txBody>
                  <a:tcPr anchor="ctr"/>
                </a:tc>
                <a:tc vMerge="1">
                  <a:txBody>
                    <a:bodyPr/>
                    <a:lstStyle/>
                    <a:p>
                      <a:pPr algn="r" rtl="1"/>
                      <a:endParaRPr lang="fr-FR" dirty="0"/>
                    </a:p>
                  </a:txBody>
                  <a:tcPr/>
                </a:tc>
              </a:tr>
              <a:tr h="468052">
                <a:tc>
                  <a:txBody>
                    <a:bodyPr/>
                    <a:lstStyle/>
                    <a:p>
                      <a:pPr algn="r" rtl="1"/>
                      <a:endParaRPr lang="fr-FR" b="1">
                        <a:solidFill>
                          <a:srgbClr val="FF0000"/>
                        </a:solidFill>
                      </a:endParaRPr>
                    </a:p>
                  </a:txBody>
                  <a:tcPr anchor="ctr"/>
                </a:tc>
                <a:tc>
                  <a:txBody>
                    <a:bodyPr/>
                    <a:lstStyle/>
                    <a:p>
                      <a:pPr algn="r" rtl="1"/>
                      <a:r>
                        <a:rPr lang="ar-DZ" sz="2400" b="1" dirty="0" smtClean="0">
                          <a:solidFill>
                            <a:schemeClr val="tx1"/>
                          </a:solidFill>
                        </a:rPr>
                        <a:t>تقدير التدفقات النقدية غير التشغيلية</a:t>
                      </a:r>
                      <a:endParaRPr lang="fr-FR" sz="2400" b="1" dirty="0">
                        <a:solidFill>
                          <a:schemeClr val="tx1"/>
                        </a:solidFill>
                      </a:endParaRPr>
                    </a:p>
                  </a:txBody>
                  <a:tcPr anchor="ctr">
                    <a:solidFill>
                      <a:srgbClr val="FFFF00"/>
                    </a:solidFill>
                  </a:tcPr>
                </a:tc>
                <a:tc rowSpan="3">
                  <a:txBody>
                    <a:bodyPr/>
                    <a:lstStyle/>
                    <a:p>
                      <a:pPr algn="r" rtl="1"/>
                      <a:r>
                        <a:rPr lang="ar-SA" sz="3200" b="1" dirty="0" smtClean="0">
                          <a:solidFill>
                            <a:schemeClr val="tx1"/>
                          </a:solidFill>
                        </a:rPr>
                        <a:t>تحديد </a:t>
                      </a:r>
                      <a:r>
                        <a:rPr lang="ar-DZ" sz="3200" b="1" dirty="0" smtClean="0">
                          <a:solidFill>
                            <a:schemeClr val="tx1"/>
                          </a:solidFill>
                        </a:rPr>
                        <a:t>(تقدير</a:t>
                      </a:r>
                      <a:r>
                        <a:rPr lang="ar-DZ" sz="3200" b="1" dirty="0" err="1" smtClean="0">
                          <a:solidFill>
                            <a:schemeClr val="tx1"/>
                          </a:solidFill>
                        </a:rPr>
                        <a:t>)</a:t>
                      </a:r>
                      <a:r>
                        <a:rPr lang="ar-DZ" sz="3200" b="1" dirty="0" smtClean="0">
                          <a:solidFill>
                            <a:schemeClr val="tx1"/>
                          </a:solidFill>
                        </a:rPr>
                        <a:t> </a:t>
                      </a:r>
                      <a:r>
                        <a:rPr lang="ar-SA" sz="3200" b="1" dirty="0" smtClean="0">
                          <a:solidFill>
                            <a:schemeClr val="tx1"/>
                          </a:solidFill>
                        </a:rPr>
                        <a:t>التدفقات النقدية</a:t>
                      </a:r>
                      <a:endParaRPr lang="fr-FR" sz="3200" b="1" dirty="0">
                        <a:solidFill>
                          <a:schemeClr val="tx1"/>
                        </a:solidFill>
                      </a:endParaRPr>
                    </a:p>
                  </a:txBody>
                  <a:tcPr anchor="ctr">
                    <a:solidFill>
                      <a:srgbClr val="FFFF00"/>
                    </a:solidFill>
                  </a:tcPr>
                </a:tc>
              </a:tr>
              <a:tr h="468052">
                <a:tc>
                  <a:txBody>
                    <a:bodyPr/>
                    <a:lstStyle/>
                    <a:p>
                      <a:pPr algn="r" rtl="1"/>
                      <a:endParaRPr lang="fr-FR" b="1">
                        <a:solidFill>
                          <a:srgbClr val="FF0000"/>
                        </a:solidFill>
                      </a:endParaRPr>
                    </a:p>
                  </a:txBody>
                  <a:tcPr anchor="ctr"/>
                </a:tc>
                <a:tc>
                  <a:txBody>
                    <a:bodyPr/>
                    <a:lstStyle/>
                    <a:p>
                      <a:pPr algn="r" rtl="1"/>
                      <a:r>
                        <a:rPr lang="ar-DZ" sz="2400" b="1" dirty="0" smtClean="0">
                          <a:solidFill>
                            <a:schemeClr val="tx1"/>
                          </a:solidFill>
                        </a:rPr>
                        <a:t>تقدير التدفقات النقدية التشغيلية</a:t>
                      </a:r>
                      <a:endParaRPr lang="fr-FR" sz="2400" b="1" dirty="0">
                        <a:solidFill>
                          <a:schemeClr val="tx1"/>
                        </a:solidFill>
                      </a:endParaRPr>
                    </a:p>
                  </a:txBody>
                  <a:tcPr anchor="ctr"/>
                </a:tc>
                <a:tc vMerge="1">
                  <a:txBody>
                    <a:bodyPr/>
                    <a:lstStyle/>
                    <a:p>
                      <a:pPr algn="r" rtl="1"/>
                      <a:endParaRPr lang="fr-FR" dirty="0"/>
                    </a:p>
                  </a:txBody>
                  <a:tcPr/>
                </a:tc>
              </a:tr>
              <a:tr h="468052">
                <a:tc>
                  <a:txBody>
                    <a:bodyPr/>
                    <a:lstStyle/>
                    <a:p>
                      <a:pPr algn="r" rtl="1"/>
                      <a:endParaRPr lang="fr-FR" b="1">
                        <a:solidFill>
                          <a:srgbClr val="FF0000"/>
                        </a:solidFill>
                      </a:endParaRPr>
                    </a:p>
                  </a:txBody>
                  <a:tcPr anchor="ctr"/>
                </a:tc>
                <a:tc>
                  <a:txBody>
                    <a:bodyPr/>
                    <a:lstStyle/>
                    <a:p>
                      <a:pPr algn="r" rtl="1"/>
                      <a:r>
                        <a:rPr lang="ar-DZ" sz="2400" b="1" dirty="0" smtClean="0">
                          <a:solidFill>
                            <a:schemeClr val="tx1"/>
                          </a:solidFill>
                        </a:rPr>
                        <a:t>تقدير التدفقات النقدية ل</a:t>
                      </a:r>
                      <a:r>
                        <a:rPr lang="ar-SA" sz="2400" b="1" dirty="0" smtClean="0">
                          <a:solidFill>
                            <a:schemeClr val="tx1"/>
                          </a:solidFill>
                        </a:rPr>
                        <a:t>مشاريع الاستبدال</a:t>
                      </a:r>
                      <a:endParaRPr lang="fr-FR" sz="2400" b="1" dirty="0">
                        <a:solidFill>
                          <a:schemeClr val="tx1"/>
                        </a:solidFill>
                      </a:endParaRPr>
                    </a:p>
                  </a:txBody>
                  <a:tcPr anchor="ctr"/>
                </a:tc>
                <a:tc vMerge="1">
                  <a:txBody>
                    <a:bodyPr/>
                    <a:lstStyle/>
                    <a:p>
                      <a:pPr algn="r" rtl="1"/>
                      <a:endParaRPr lang="fr-FR" dirty="0"/>
                    </a:p>
                  </a:txBody>
                  <a:tcPr/>
                </a:tc>
              </a:tr>
              <a:tr h="468052">
                <a:tc>
                  <a:txBody>
                    <a:bodyPr/>
                    <a:lstStyle/>
                    <a:p>
                      <a:pPr algn="r" rtl="1"/>
                      <a:endParaRPr lang="fr-FR" b="1">
                        <a:solidFill>
                          <a:srgbClr val="FF0000"/>
                        </a:solidFill>
                      </a:endParaRPr>
                    </a:p>
                  </a:txBody>
                  <a:tcPr anchor="ctr"/>
                </a:tc>
                <a:tc>
                  <a:txBody>
                    <a:bodyPr/>
                    <a:lstStyle/>
                    <a:p>
                      <a:pPr algn="r" rtl="1"/>
                      <a:r>
                        <a:rPr lang="ar-DZ" sz="2400" b="1" dirty="0" smtClean="0">
                          <a:solidFill>
                            <a:schemeClr val="tx1"/>
                          </a:solidFill>
                        </a:rPr>
                        <a:t>متوسط التكلفة المرجحة وتكلفة كل عنصر من رأس المال</a:t>
                      </a:r>
                      <a:endParaRPr lang="fr-FR" sz="2400" b="1" dirty="0">
                        <a:solidFill>
                          <a:schemeClr val="tx1"/>
                        </a:solidFill>
                      </a:endParaRPr>
                    </a:p>
                  </a:txBody>
                  <a:tcPr anchor="ctr"/>
                </a:tc>
                <a:tc rowSpan="2">
                  <a:txBody>
                    <a:bodyPr/>
                    <a:lstStyle/>
                    <a:p>
                      <a:pPr algn="r" rtl="1"/>
                      <a:r>
                        <a:rPr lang="ar-DZ" sz="2400" b="1" dirty="0" smtClean="0">
                          <a:solidFill>
                            <a:schemeClr val="tx1"/>
                          </a:solidFill>
                        </a:rPr>
                        <a:t>تقدير سعر </a:t>
                      </a:r>
                      <a:r>
                        <a:rPr lang="ar-DZ" sz="2400" b="1" dirty="0" err="1" smtClean="0">
                          <a:solidFill>
                            <a:schemeClr val="tx1"/>
                          </a:solidFill>
                        </a:rPr>
                        <a:t>الخصم </a:t>
                      </a:r>
                      <a:r>
                        <a:rPr lang="ar-DZ" sz="2400" b="1" dirty="0" smtClean="0">
                          <a:solidFill>
                            <a:schemeClr val="tx1"/>
                          </a:solidFill>
                        </a:rPr>
                        <a:t>(تكلفة رأس المال</a:t>
                      </a:r>
                      <a:r>
                        <a:rPr lang="ar-DZ" sz="2400" b="1" dirty="0" err="1" smtClean="0">
                          <a:solidFill>
                            <a:schemeClr val="tx1"/>
                          </a:solidFill>
                        </a:rPr>
                        <a:t>)</a:t>
                      </a:r>
                      <a:endParaRPr lang="fr-FR" sz="2400" b="1" dirty="0">
                        <a:solidFill>
                          <a:schemeClr val="tx1"/>
                        </a:solidFill>
                      </a:endParaRPr>
                    </a:p>
                  </a:txBody>
                  <a:tcPr anchor="ctr"/>
                </a:tc>
              </a:tr>
              <a:tr h="468052">
                <a:tc>
                  <a:txBody>
                    <a:bodyPr/>
                    <a:lstStyle/>
                    <a:p>
                      <a:pPr algn="r" rtl="1"/>
                      <a:endParaRPr lang="fr-FR" b="1">
                        <a:solidFill>
                          <a:srgbClr val="FF0000"/>
                        </a:solidFill>
                      </a:endParaRPr>
                    </a:p>
                  </a:txBody>
                  <a:tcPr anchor="ctr"/>
                </a:tc>
                <a:tc>
                  <a:txBody>
                    <a:bodyPr/>
                    <a:lstStyle/>
                    <a:p>
                      <a:pPr algn="r" rtl="1"/>
                      <a:r>
                        <a:rPr lang="ar-DZ" sz="2400" b="1" dirty="0" smtClean="0">
                          <a:solidFill>
                            <a:schemeClr val="tx1"/>
                          </a:solidFill>
                        </a:rPr>
                        <a:t>تقدير تكلفة رأس المال للمشروع</a:t>
                      </a:r>
                      <a:endParaRPr lang="fr-FR" sz="2400" b="1" dirty="0">
                        <a:solidFill>
                          <a:schemeClr val="tx1"/>
                        </a:solidFill>
                      </a:endParaRPr>
                    </a:p>
                  </a:txBody>
                  <a:tcPr anchor="ctr"/>
                </a:tc>
                <a:tc vMerge="1">
                  <a:txBody>
                    <a:bodyPr/>
                    <a:lstStyle/>
                    <a:p>
                      <a:pPr algn="r" rtl="1"/>
                      <a:endParaRPr lang="fr-FR" dirty="0"/>
                    </a:p>
                  </a:txBody>
                  <a:tcPr/>
                </a:tc>
              </a:tr>
              <a:tr h="468052">
                <a:tc>
                  <a:txBody>
                    <a:bodyPr/>
                    <a:lstStyle/>
                    <a:p>
                      <a:pPr algn="r" rtl="1"/>
                      <a:endParaRPr lang="fr-FR" b="1">
                        <a:solidFill>
                          <a:srgbClr val="FF0000"/>
                        </a:solidFill>
                      </a:endParaRPr>
                    </a:p>
                  </a:txBody>
                  <a:tcPr anchor="ctr"/>
                </a:tc>
                <a:tc>
                  <a:txBody>
                    <a:bodyPr/>
                    <a:lstStyle/>
                    <a:p>
                      <a:pPr algn="r" rtl="1"/>
                      <a:r>
                        <a:rPr lang="ar-DZ" sz="2400" b="1" dirty="0" smtClean="0">
                          <a:solidFill>
                            <a:schemeClr val="tx1"/>
                          </a:solidFill>
                        </a:rPr>
                        <a:t>معياري فترة الاسترداد وصافي القيمة الحالية</a:t>
                      </a:r>
                      <a:endParaRPr lang="fr-FR" sz="2400" b="1" dirty="0">
                        <a:solidFill>
                          <a:schemeClr val="tx1"/>
                        </a:solidFill>
                      </a:endParaRPr>
                    </a:p>
                  </a:txBody>
                  <a:tcPr anchor="ctr"/>
                </a:tc>
                <a:tc rowSpan="2">
                  <a:txBody>
                    <a:bodyPr/>
                    <a:lstStyle/>
                    <a:p>
                      <a:pPr algn="r" rtl="1"/>
                      <a:r>
                        <a:rPr lang="ar-DZ" sz="2400" b="1" dirty="0" smtClean="0">
                          <a:solidFill>
                            <a:schemeClr val="tx1"/>
                          </a:solidFill>
                        </a:rPr>
                        <a:t>طرق التقييم الشائعة للمشاريع  الاستثمارية </a:t>
                      </a:r>
                      <a:endParaRPr lang="fr-FR" sz="2400" b="1" dirty="0">
                        <a:solidFill>
                          <a:schemeClr val="tx1"/>
                        </a:solidFill>
                      </a:endParaRPr>
                    </a:p>
                  </a:txBody>
                  <a:tcPr anchor="ctr"/>
                </a:tc>
              </a:tr>
              <a:tr h="468052">
                <a:tc>
                  <a:txBody>
                    <a:bodyPr/>
                    <a:lstStyle/>
                    <a:p>
                      <a:pPr algn="r" rtl="1"/>
                      <a:endParaRPr lang="fr-FR" b="1">
                        <a:solidFill>
                          <a:srgbClr val="FF0000"/>
                        </a:solidFill>
                      </a:endParaRPr>
                    </a:p>
                  </a:txBody>
                  <a:tcPr anchor="ctr"/>
                </a:tc>
                <a:tc>
                  <a:txBody>
                    <a:bodyPr/>
                    <a:lstStyle/>
                    <a:p>
                      <a:pPr algn="r" rtl="1"/>
                      <a:r>
                        <a:rPr lang="ar-DZ" sz="2400" b="1" dirty="0" smtClean="0">
                          <a:solidFill>
                            <a:schemeClr val="tx1"/>
                          </a:solidFill>
                        </a:rPr>
                        <a:t>معياري معدل المردود الداخلي ومؤشر الربحية</a:t>
                      </a:r>
                      <a:endParaRPr lang="fr-FR" sz="2400" b="1" dirty="0">
                        <a:solidFill>
                          <a:schemeClr val="tx1"/>
                        </a:solidFill>
                      </a:endParaRPr>
                    </a:p>
                  </a:txBody>
                  <a:tcPr anchor="ctr"/>
                </a:tc>
                <a:tc vMerge="1">
                  <a:txBody>
                    <a:bodyPr/>
                    <a:lstStyle/>
                    <a:p>
                      <a:pPr algn="r" rtl="1"/>
                      <a:endParaRPr lang="fr-FR" dirty="0"/>
                    </a:p>
                  </a:txBody>
                  <a:tcPr/>
                </a:tc>
              </a:tr>
              <a:tr h="468052">
                <a:tc>
                  <a:txBody>
                    <a:bodyPr/>
                    <a:lstStyle/>
                    <a:p>
                      <a:pPr algn="r" rtl="1"/>
                      <a:endParaRPr lang="fr-FR" b="1">
                        <a:solidFill>
                          <a:srgbClr val="FF0000"/>
                        </a:solidFill>
                      </a:endParaRPr>
                    </a:p>
                  </a:txBody>
                  <a:tcPr anchor="ctr"/>
                </a:tc>
                <a:tc>
                  <a:txBody>
                    <a:bodyPr/>
                    <a:lstStyle/>
                    <a:p>
                      <a:pPr algn="r" rtl="1"/>
                      <a:r>
                        <a:rPr lang="ar-DZ" sz="2400" b="1" dirty="0" smtClean="0">
                          <a:solidFill>
                            <a:schemeClr val="tx1"/>
                          </a:solidFill>
                        </a:rPr>
                        <a:t>التضارب بين المؤشرات ومعدل المردود الداخلي المطور</a:t>
                      </a:r>
                      <a:endParaRPr lang="fr-FR" sz="2400" b="1" dirty="0">
                        <a:solidFill>
                          <a:schemeClr val="tx1"/>
                        </a:solidFill>
                      </a:endParaRPr>
                    </a:p>
                  </a:txBody>
                  <a:tcPr anchor="ctr"/>
                </a:tc>
                <a:tc rowSpan="2">
                  <a:txBody>
                    <a:bodyPr/>
                    <a:lstStyle/>
                    <a:p>
                      <a:pPr algn="r" rtl="1"/>
                      <a:r>
                        <a:rPr lang="ar-DZ" sz="2400" b="1" dirty="0" smtClean="0">
                          <a:solidFill>
                            <a:schemeClr val="tx1"/>
                          </a:solidFill>
                        </a:rPr>
                        <a:t>انتقادات وملاحظات حول مؤشرات التقييم المدروسة</a:t>
                      </a:r>
                      <a:endParaRPr lang="fr-FR" sz="2400" b="1" dirty="0">
                        <a:solidFill>
                          <a:schemeClr val="tx1"/>
                        </a:solidFill>
                      </a:endParaRPr>
                    </a:p>
                  </a:txBody>
                  <a:tcPr anchor="ctr"/>
                </a:tc>
              </a:tr>
              <a:tr h="468052">
                <a:tc>
                  <a:txBody>
                    <a:bodyPr/>
                    <a:lstStyle/>
                    <a:p>
                      <a:pPr algn="r" rtl="1"/>
                      <a:endParaRPr lang="fr-FR" b="1">
                        <a:solidFill>
                          <a:srgbClr val="FF0000"/>
                        </a:solidFill>
                      </a:endParaRPr>
                    </a:p>
                  </a:txBody>
                  <a:tcPr anchor="ctr"/>
                </a:tc>
                <a:tc>
                  <a:txBody>
                    <a:bodyPr/>
                    <a:lstStyle/>
                    <a:p>
                      <a:pPr algn="r" rtl="1"/>
                      <a:r>
                        <a:rPr lang="ar-DZ" sz="2400" b="1" dirty="0" smtClean="0">
                          <a:solidFill>
                            <a:schemeClr val="tx1"/>
                          </a:solidFill>
                        </a:rPr>
                        <a:t>المؤشرات البديلة في حالة اختلاف أعمار المشاريع</a:t>
                      </a:r>
                      <a:endParaRPr lang="fr-FR" sz="2400" b="1" dirty="0">
                        <a:solidFill>
                          <a:schemeClr val="tx1"/>
                        </a:solidFill>
                      </a:endParaRPr>
                    </a:p>
                  </a:txBody>
                  <a:tcPr anchor="ctr"/>
                </a:tc>
                <a:tc vMerge="1">
                  <a:txBody>
                    <a:bodyPr/>
                    <a:lstStyle/>
                    <a:p>
                      <a:pPr algn="r" rtl="1"/>
                      <a:endParaRPr lang="fr-FR" dirty="0"/>
                    </a:p>
                  </a:txBody>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4" name="Espace réservé du contenu 3"/>
          <p:cNvGraphicFramePr>
            <a:graphicFrameLocks noGrp="1"/>
          </p:cNvGraphicFramePr>
          <p:nvPr>
            <p:ph idx="1"/>
          </p:nvPr>
        </p:nvGraphicFramePr>
        <p:xfrm>
          <a:off x="457200" y="357166"/>
          <a:ext cx="8229600" cy="6286544"/>
        </p:xfrm>
        <a:graphic>
          <a:graphicData uri="http://schemas.openxmlformats.org/drawingml/2006/table">
            <a:tbl>
              <a:tblPr firstRow="1" bandRow="1">
                <a:tableStyleId>{5C22544A-7EE6-4342-B048-85BDC9FD1C3A}</a:tableStyleId>
              </a:tblPr>
              <a:tblGrid>
                <a:gridCol w="2743200"/>
                <a:gridCol w="2743200"/>
                <a:gridCol w="2743200"/>
              </a:tblGrid>
              <a:tr h="637513">
                <a:tc>
                  <a:txBody>
                    <a:bodyPr/>
                    <a:lstStyle/>
                    <a:p>
                      <a:pPr algn="ctr" rtl="1"/>
                      <a:r>
                        <a:rPr lang="ar-DZ" sz="2800" b="1" dirty="0" smtClean="0">
                          <a:solidFill>
                            <a:srgbClr val="0623FA"/>
                          </a:solidFill>
                        </a:rPr>
                        <a:t>الخسائر الرأسمالية </a:t>
                      </a:r>
                      <a:endParaRPr lang="fr-FR" sz="2800" b="1" dirty="0">
                        <a:solidFill>
                          <a:srgbClr val="0623FA"/>
                        </a:solidFill>
                      </a:endParaRPr>
                    </a:p>
                  </a:txBody>
                  <a:tcPr anchor="ctr">
                    <a:solidFill>
                      <a:srgbClr val="FFFF00"/>
                    </a:solidFill>
                  </a:tcPr>
                </a:tc>
                <a:tc>
                  <a:txBody>
                    <a:bodyPr/>
                    <a:lstStyle/>
                    <a:p>
                      <a:pPr algn="ctr" rtl="1"/>
                      <a:r>
                        <a:rPr lang="ar-DZ" sz="2800" b="1" dirty="0" smtClean="0">
                          <a:solidFill>
                            <a:srgbClr val="0623FA"/>
                          </a:solidFill>
                        </a:rPr>
                        <a:t>المكاسب الرأسمالية </a:t>
                      </a:r>
                      <a:endParaRPr lang="fr-FR" sz="2800" b="1" dirty="0">
                        <a:solidFill>
                          <a:srgbClr val="0623FA"/>
                        </a:solidFill>
                      </a:endParaRPr>
                    </a:p>
                  </a:txBody>
                  <a:tcPr anchor="ctr">
                    <a:solidFill>
                      <a:srgbClr val="FFFF00"/>
                    </a:solidFill>
                  </a:tcPr>
                </a:tc>
                <a:tc>
                  <a:txBody>
                    <a:bodyPr/>
                    <a:lstStyle/>
                    <a:p>
                      <a:pPr algn="ctr" rtl="1"/>
                      <a:endParaRPr lang="fr-FR" sz="2800" b="1" dirty="0"/>
                    </a:p>
                  </a:txBody>
                  <a:tcPr anchor="ctr">
                    <a:solidFill>
                      <a:srgbClr val="FFFF00"/>
                    </a:solidFill>
                  </a:tcPr>
                </a:tc>
              </a:tr>
              <a:tr h="1687534">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DZ" sz="2800" b="1" dirty="0" smtClean="0"/>
                        <a:t>القيمة </a:t>
                      </a:r>
                      <a:r>
                        <a:rPr lang="ar-DZ" sz="2800" b="1" dirty="0" err="1" smtClean="0"/>
                        <a:t>البيعية</a:t>
                      </a:r>
                      <a:r>
                        <a:rPr lang="ar-DZ" sz="2800" b="1" dirty="0" smtClean="0"/>
                        <a:t> للأصل &lt; القيمة المتبقية للأصل</a:t>
                      </a:r>
                      <a:endParaRPr lang="fr-FR" sz="2800" b="1" dirty="0" smtClean="0"/>
                    </a:p>
                  </a:txBody>
                  <a:tcPr anchor="ctr"/>
                </a:tc>
                <a:tc>
                  <a:txBody>
                    <a:bodyPr/>
                    <a:lstStyle/>
                    <a:p>
                      <a:pPr algn="ctr" rtl="1"/>
                      <a:r>
                        <a:rPr lang="ar-DZ" sz="2800" b="1" dirty="0" smtClean="0"/>
                        <a:t>القيمة </a:t>
                      </a:r>
                      <a:r>
                        <a:rPr lang="ar-DZ" sz="2800" b="1" dirty="0" err="1" smtClean="0"/>
                        <a:t>البيعية</a:t>
                      </a:r>
                      <a:r>
                        <a:rPr lang="ar-DZ" sz="2800" b="1" dirty="0" smtClean="0"/>
                        <a:t> للأصل &gt; القيمة المتبقية للأصل</a:t>
                      </a:r>
                      <a:endParaRPr lang="fr-FR" sz="2800" b="1" dirty="0"/>
                    </a:p>
                  </a:txBody>
                  <a:tcPr anchor="ctr"/>
                </a:tc>
                <a:tc>
                  <a:txBody>
                    <a:bodyPr/>
                    <a:lstStyle/>
                    <a:p>
                      <a:pPr algn="ctr" rtl="1"/>
                      <a:r>
                        <a:rPr lang="ar-DZ" sz="2800" b="1" dirty="0" smtClean="0"/>
                        <a:t>العلاقة بين قيمتي الأصل في نهاية مدة </a:t>
                      </a:r>
                      <a:r>
                        <a:rPr lang="ar-DZ" sz="2800" b="1" dirty="0" err="1" smtClean="0"/>
                        <a:t>الإستثمار</a:t>
                      </a:r>
                      <a:endParaRPr lang="fr-FR" sz="2800" b="1" dirty="0"/>
                    </a:p>
                  </a:txBody>
                  <a:tcPr anchor="ctr"/>
                </a:tc>
              </a:tr>
              <a:tr h="2273963">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DZ" sz="2800" b="1" dirty="0" smtClean="0">
                          <a:solidFill>
                            <a:srgbClr val="FF0000"/>
                          </a:solidFill>
                        </a:rPr>
                        <a:t>وفر ضريبي </a:t>
                      </a:r>
                      <a:r>
                        <a:rPr lang="ar-DZ" sz="2800" b="1" dirty="0" smtClean="0"/>
                        <a:t>= </a:t>
                      </a:r>
                      <a:r>
                        <a:rPr lang="ar-DZ" sz="2800" b="1" dirty="0" smtClean="0">
                          <a:solidFill>
                            <a:srgbClr val="0623FA"/>
                          </a:solidFill>
                        </a:rPr>
                        <a:t>الخسارة الرأسمالية </a:t>
                      </a:r>
                      <a:r>
                        <a:rPr lang="ar-DZ" sz="2800" b="1" baseline="0" dirty="0" smtClean="0">
                          <a:solidFill>
                            <a:srgbClr val="FF0000"/>
                          </a:solidFill>
                        </a:rPr>
                        <a:t>× </a:t>
                      </a:r>
                      <a:r>
                        <a:rPr lang="ar-DZ" sz="2800" b="1" kern="1200" dirty="0" smtClean="0">
                          <a:solidFill>
                            <a:schemeClr val="dk1"/>
                          </a:solidFill>
                          <a:latin typeface="+mn-lt"/>
                          <a:ea typeface="+mn-ea"/>
                          <a:cs typeface="+mn-cs"/>
                        </a:rPr>
                        <a:t>معدل الضريبة </a:t>
                      </a:r>
                      <a:r>
                        <a:rPr lang="ar-DZ" sz="2800" b="1" dirty="0" smtClean="0"/>
                        <a:t>على الأرباح</a:t>
                      </a:r>
                      <a:endParaRPr lang="fr-FR" sz="2800" b="1" dirty="0" smtClean="0">
                        <a:solidFill>
                          <a:srgbClr val="FF0000"/>
                        </a:solidFill>
                      </a:endParaRPr>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DZ" sz="2800" b="1" dirty="0" smtClean="0">
                          <a:solidFill>
                            <a:srgbClr val="FF0000"/>
                          </a:solidFill>
                        </a:rPr>
                        <a:t>ضريبة على فائض القيمة </a:t>
                      </a:r>
                      <a:r>
                        <a:rPr lang="ar-DZ" sz="2800" b="1" dirty="0" smtClean="0"/>
                        <a:t>= </a:t>
                      </a:r>
                      <a:r>
                        <a:rPr lang="ar-DZ" sz="2800" b="1" dirty="0" smtClean="0">
                          <a:solidFill>
                            <a:srgbClr val="0623FA"/>
                          </a:solidFill>
                        </a:rPr>
                        <a:t>المكسب الرأسمالي </a:t>
                      </a:r>
                      <a:r>
                        <a:rPr lang="ar-DZ" sz="2800" b="1" dirty="0" smtClean="0">
                          <a:solidFill>
                            <a:srgbClr val="FF0000"/>
                          </a:solidFill>
                        </a:rPr>
                        <a:t>× </a:t>
                      </a:r>
                      <a:r>
                        <a:rPr lang="ar-DZ" sz="2800" b="1" kern="1200" dirty="0" smtClean="0">
                          <a:solidFill>
                            <a:schemeClr val="dk1"/>
                          </a:solidFill>
                          <a:latin typeface="+mn-lt"/>
                          <a:ea typeface="+mn-ea"/>
                          <a:cs typeface="+mn-cs"/>
                        </a:rPr>
                        <a:t>معدل الضريبة على الأرباح</a:t>
                      </a:r>
                      <a:endParaRPr lang="fr-FR" sz="2800" b="1" kern="1200" dirty="0" smtClean="0">
                        <a:solidFill>
                          <a:schemeClr val="dk1"/>
                        </a:solidFill>
                        <a:latin typeface="+mn-lt"/>
                        <a:ea typeface="+mn-ea"/>
                        <a:cs typeface="+mn-cs"/>
                      </a:endParaRPr>
                    </a:p>
                  </a:txBody>
                  <a:tcPr anchor="ctr"/>
                </a:tc>
                <a:tc>
                  <a:txBody>
                    <a:bodyPr/>
                    <a:lstStyle/>
                    <a:p>
                      <a:pPr algn="ctr" rtl="1"/>
                      <a:r>
                        <a:rPr lang="ar-DZ" sz="2800" b="1" dirty="0" smtClean="0"/>
                        <a:t>الأثر الضريبي لعملية التنازل</a:t>
                      </a:r>
                      <a:endParaRPr lang="fr-FR" sz="2800" b="1" dirty="0"/>
                    </a:p>
                  </a:txBody>
                  <a:tcPr anchor="ctr"/>
                </a:tc>
              </a:tr>
              <a:tr h="1687534">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DZ" sz="2800" b="1" dirty="0" smtClean="0"/>
                        <a:t>القيمة </a:t>
                      </a:r>
                      <a:r>
                        <a:rPr lang="ar-DZ" sz="2800" b="1" dirty="0" err="1" smtClean="0"/>
                        <a:t>البيعية</a:t>
                      </a:r>
                      <a:r>
                        <a:rPr lang="ar-DZ" sz="2800" b="1" dirty="0" smtClean="0"/>
                        <a:t> للأصل + </a:t>
                      </a:r>
                      <a:r>
                        <a:rPr lang="ar-DZ" sz="2800" b="1" dirty="0" err="1" smtClean="0"/>
                        <a:t>الوفر</a:t>
                      </a:r>
                      <a:r>
                        <a:rPr lang="ar-DZ" sz="2800" b="1" dirty="0" smtClean="0"/>
                        <a:t> الضريبي</a:t>
                      </a:r>
                      <a:endParaRPr lang="fr-FR" sz="2800" b="1" dirty="0" smtClean="0"/>
                    </a:p>
                  </a:txBody>
                  <a:tcPr anchor="ctr"/>
                </a:tc>
                <a:tc>
                  <a:txBody>
                    <a:bodyPr/>
                    <a:lstStyle/>
                    <a:p>
                      <a:pPr algn="ctr" rtl="1"/>
                      <a:r>
                        <a:rPr lang="ar-DZ" sz="2800" b="1" dirty="0" smtClean="0"/>
                        <a:t>القيمة </a:t>
                      </a:r>
                      <a:r>
                        <a:rPr lang="ar-DZ" sz="2800" b="1" dirty="0" err="1" smtClean="0"/>
                        <a:t>البيعية</a:t>
                      </a:r>
                      <a:r>
                        <a:rPr lang="ar-DZ" sz="2800" b="1" dirty="0" smtClean="0"/>
                        <a:t> للأصل  - الضريبة على فائض القيمة</a:t>
                      </a:r>
                      <a:endParaRPr lang="fr-FR" sz="2800" b="1" dirty="0"/>
                    </a:p>
                  </a:txBody>
                  <a:tcPr anchor="ctr"/>
                </a:tc>
                <a:tc>
                  <a:txBody>
                    <a:bodyPr/>
                    <a:lstStyle/>
                    <a:p>
                      <a:pPr algn="ctr" rtl="1"/>
                      <a:r>
                        <a:rPr lang="ar-DZ" sz="2800" b="1" dirty="0" smtClean="0">
                          <a:solidFill>
                            <a:srgbClr val="FF0000"/>
                          </a:solidFill>
                        </a:rPr>
                        <a:t>القيمة </a:t>
                      </a:r>
                      <a:r>
                        <a:rPr lang="ar-DZ" sz="2800" b="1" dirty="0" err="1" smtClean="0">
                          <a:solidFill>
                            <a:srgbClr val="FF0000"/>
                          </a:solidFill>
                        </a:rPr>
                        <a:t>البيعية</a:t>
                      </a:r>
                      <a:r>
                        <a:rPr lang="ar-DZ" sz="2800" b="1" dirty="0" smtClean="0">
                          <a:solidFill>
                            <a:srgbClr val="FF0000"/>
                          </a:solidFill>
                        </a:rPr>
                        <a:t> بعد الضريبة</a:t>
                      </a:r>
                      <a:endParaRPr lang="fr-FR" sz="2800" b="1" dirty="0">
                        <a:solidFill>
                          <a:srgbClr val="FF0000"/>
                        </a:solidFill>
                      </a:endParaRPr>
                    </a:p>
                  </a:txBody>
                  <a:tcPr anchor="ct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b="1" dirty="0" smtClean="0">
                <a:solidFill>
                  <a:srgbClr val="FF0000"/>
                </a:solidFill>
              </a:rPr>
              <a:t>مثال تطبيقي</a:t>
            </a:r>
            <a:endParaRPr lang="fr-FR" sz="4000" b="1" dirty="0">
              <a:solidFill>
                <a:srgbClr val="FF0000"/>
              </a:solidFill>
            </a:endParaRPr>
          </a:p>
        </p:txBody>
      </p:sp>
      <p:sp>
        <p:nvSpPr>
          <p:cNvPr id="3" name="Espace réservé du contenu 2"/>
          <p:cNvSpPr>
            <a:spLocks noGrp="1"/>
          </p:cNvSpPr>
          <p:nvPr>
            <p:ph idx="1"/>
          </p:nvPr>
        </p:nvSpPr>
        <p:spPr>
          <a:xfrm>
            <a:off x="457200" y="1214422"/>
            <a:ext cx="8229600" cy="4525963"/>
          </a:xfrm>
        </p:spPr>
        <p:txBody>
          <a:bodyPr>
            <a:noAutofit/>
          </a:bodyPr>
          <a:lstStyle/>
          <a:p>
            <a:pPr algn="r" rtl="1">
              <a:buNone/>
            </a:pPr>
            <a:r>
              <a:rPr lang="ar-DZ" sz="3100" b="1" dirty="0" smtClean="0">
                <a:solidFill>
                  <a:srgbClr val="7030A0"/>
                </a:solidFill>
              </a:rPr>
              <a:t>كلفت بتقدير التدفقات النقدية غير التشغيلية لأحد المشاريع في نهاية مدة </a:t>
            </a:r>
            <a:r>
              <a:rPr lang="ar-DZ" sz="3100" b="1" dirty="0" err="1" smtClean="0">
                <a:solidFill>
                  <a:srgbClr val="7030A0"/>
                </a:solidFill>
              </a:rPr>
              <a:t>الإستثمار</a:t>
            </a:r>
            <a:r>
              <a:rPr lang="ar-DZ" sz="3100" b="1" dirty="0" smtClean="0">
                <a:solidFill>
                  <a:srgbClr val="7030A0"/>
                </a:solidFill>
              </a:rPr>
              <a:t> المقدرة بست (06) سنوات. وبالتحديد تقدير القيمة </a:t>
            </a:r>
            <a:r>
              <a:rPr lang="ar-DZ" sz="3100" b="1" dirty="0" err="1" smtClean="0">
                <a:solidFill>
                  <a:srgbClr val="7030A0"/>
                </a:solidFill>
              </a:rPr>
              <a:t>البيعية</a:t>
            </a:r>
            <a:r>
              <a:rPr lang="ar-DZ" sz="3100" b="1" dirty="0" smtClean="0">
                <a:solidFill>
                  <a:srgbClr val="7030A0"/>
                </a:solidFill>
              </a:rPr>
              <a:t> بعد الضريبة لآلة تبلغ تكلفتها التاريخية الأصلية: 420 مليون ون يتم </a:t>
            </a:r>
            <a:r>
              <a:rPr lang="ar-DZ" sz="3100" b="1" dirty="0" err="1" smtClean="0">
                <a:solidFill>
                  <a:srgbClr val="7030A0"/>
                </a:solidFill>
              </a:rPr>
              <a:t>اهتلاكها</a:t>
            </a:r>
            <a:r>
              <a:rPr lang="ar-DZ" sz="3100" b="1" dirty="0" smtClean="0">
                <a:solidFill>
                  <a:srgbClr val="7030A0"/>
                </a:solidFill>
              </a:rPr>
              <a:t> بطريقة القسط الثابت، ويتوقع بيعها في نهاية السنة السادسة بسعر تنازل يقدر </a:t>
            </a:r>
            <a:r>
              <a:rPr lang="ar-DZ" sz="3100" b="1" dirty="0" err="1" smtClean="0">
                <a:solidFill>
                  <a:srgbClr val="7030A0"/>
                </a:solidFill>
              </a:rPr>
              <a:t>بـ</a:t>
            </a:r>
            <a:r>
              <a:rPr lang="ar-DZ" sz="3100" b="1" dirty="0" smtClean="0">
                <a:solidFill>
                  <a:srgbClr val="7030A0"/>
                </a:solidFill>
              </a:rPr>
              <a:t>: 100 مليون ون.</a:t>
            </a:r>
          </a:p>
          <a:p>
            <a:pPr algn="r" rtl="1">
              <a:buNone/>
            </a:pPr>
            <a:r>
              <a:rPr lang="ar-DZ" sz="3100" b="1" dirty="0" smtClean="0">
                <a:solidFill>
                  <a:srgbClr val="7030A0"/>
                </a:solidFill>
              </a:rPr>
              <a:t>إذا كان معدل الضريبة على الأرباح 25% أحسب صافي القيمة </a:t>
            </a:r>
            <a:r>
              <a:rPr lang="ar-DZ" sz="3100" b="1" dirty="0" err="1" smtClean="0">
                <a:solidFill>
                  <a:srgbClr val="7030A0"/>
                </a:solidFill>
              </a:rPr>
              <a:t>البيعية</a:t>
            </a:r>
            <a:r>
              <a:rPr lang="ar-DZ" sz="3100" b="1" dirty="0" smtClean="0">
                <a:solidFill>
                  <a:srgbClr val="7030A0"/>
                </a:solidFill>
              </a:rPr>
              <a:t> في كل من الحالات التالية:</a:t>
            </a:r>
          </a:p>
          <a:p>
            <a:pPr algn="r" rtl="1">
              <a:buNone/>
            </a:pPr>
            <a:r>
              <a:rPr lang="ar-DZ" sz="3100" b="1" dirty="0" smtClean="0">
                <a:solidFill>
                  <a:srgbClr val="7030A0"/>
                </a:solidFill>
              </a:rPr>
              <a:t>العمر الإنتاجي للآلة هو 7 سنوات.</a:t>
            </a:r>
          </a:p>
          <a:p>
            <a:pPr algn="r" rtl="1">
              <a:buNone/>
            </a:pPr>
            <a:r>
              <a:rPr lang="ar-DZ" sz="3100" b="1" dirty="0" smtClean="0">
                <a:solidFill>
                  <a:srgbClr val="7030A0"/>
                </a:solidFill>
              </a:rPr>
              <a:t>العمر الإنتاجي للآلة هو 5 سنوات.</a:t>
            </a:r>
          </a:p>
          <a:p>
            <a:pPr algn="r" rtl="1">
              <a:buNone/>
            </a:pPr>
            <a:r>
              <a:rPr lang="ar-DZ" sz="3100" b="1" dirty="0" smtClean="0">
                <a:solidFill>
                  <a:srgbClr val="7030A0"/>
                </a:solidFill>
              </a:rPr>
              <a:t>العمر الإنتاجي للآلة هو 6 سنوات.</a:t>
            </a:r>
          </a:p>
          <a:p>
            <a:pPr algn="r" rtl="1">
              <a:buNone/>
            </a:pPr>
            <a:endParaRPr lang="fr-FR" sz="3100" b="1" dirty="0" smtClean="0">
              <a:solidFill>
                <a:srgbClr val="7030A0"/>
              </a:solidFill>
            </a:endParaRPr>
          </a:p>
        </p:txBody>
      </p:sp>
      <p:sp>
        <p:nvSpPr>
          <p:cNvPr id="4" name="Rectangle 3"/>
          <p:cNvSpPr/>
          <p:nvPr/>
        </p:nvSpPr>
        <p:spPr>
          <a:xfrm>
            <a:off x="110248" y="5263234"/>
            <a:ext cx="4176000" cy="523220"/>
          </a:xfrm>
          <a:prstGeom prst="rect">
            <a:avLst/>
          </a:prstGeom>
        </p:spPr>
        <p:txBody>
          <a:bodyPr wrap="square">
            <a:spAutoFit/>
          </a:bodyPr>
          <a:lstStyle/>
          <a:p>
            <a:pPr algn="ctr" rtl="1"/>
            <a:r>
              <a:rPr lang="ar-DZ" sz="2800" b="1" dirty="0" smtClean="0">
                <a:solidFill>
                  <a:srgbClr val="C00000"/>
                </a:solidFill>
              </a:rPr>
              <a:t>100</a:t>
            </a:r>
            <a:r>
              <a:rPr lang="ar-DZ" sz="1600" b="1" dirty="0" smtClean="0">
                <a:solidFill>
                  <a:srgbClr val="C00000"/>
                </a:solidFill>
              </a:rPr>
              <a:t> </a:t>
            </a:r>
            <a:r>
              <a:rPr lang="ar-DZ" sz="2800" b="1" dirty="0" smtClean="0">
                <a:solidFill>
                  <a:srgbClr val="C00000"/>
                </a:solidFill>
              </a:rPr>
              <a:t>–</a:t>
            </a:r>
            <a:r>
              <a:rPr lang="ar-DZ" b="1" dirty="0" smtClean="0">
                <a:solidFill>
                  <a:srgbClr val="C00000"/>
                </a:solidFill>
              </a:rPr>
              <a:t> </a:t>
            </a:r>
            <a:r>
              <a:rPr lang="ar-DZ" sz="2800" b="1" dirty="0" smtClean="0">
                <a:solidFill>
                  <a:srgbClr val="C00000"/>
                </a:solidFill>
              </a:rPr>
              <a:t>(100-</a:t>
            </a:r>
            <a:r>
              <a:rPr lang="ar-DZ" sz="1400" b="1" dirty="0" smtClean="0">
                <a:solidFill>
                  <a:srgbClr val="C00000"/>
                </a:solidFill>
              </a:rPr>
              <a:t> </a:t>
            </a:r>
            <a:r>
              <a:rPr lang="ar-DZ" sz="2800" b="1" dirty="0" smtClean="0">
                <a:solidFill>
                  <a:srgbClr val="C00000"/>
                </a:solidFill>
              </a:rPr>
              <a:t>60)×0,25=</a:t>
            </a:r>
            <a:r>
              <a:rPr lang="ar-DZ" sz="1600" b="1" dirty="0" smtClean="0">
                <a:solidFill>
                  <a:srgbClr val="C00000"/>
                </a:solidFill>
              </a:rPr>
              <a:t> </a:t>
            </a:r>
            <a:r>
              <a:rPr lang="ar-DZ" sz="2800" b="1" dirty="0" smtClean="0">
                <a:solidFill>
                  <a:srgbClr val="C00000"/>
                </a:solidFill>
              </a:rPr>
              <a:t>90 </a:t>
            </a:r>
            <a:endParaRPr lang="fr-FR" sz="2800" b="1" dirty="0">
              <a:solidFill>
                <a:srgbClr val="C00000"/>
              </a:solidFill>
            </a:endParaRPr>
          </a:p>
        </p:txBody>
      </p:sp>
      <p:sp>
        <p:nvSpPr>
          <p:cNvPr id="5" name="Rectangle 4"/>
          <p:cNvSpPr/>
          <p:nvPr/>
        </p:nvSpPr>
        <p:spPr>
          <a:xfrm>
            <a:off x="-104066" y="5834738"/>
            <a:ext cx="4428000" cy="504000"/>
          </a:xfrm>
          <a:prstGeom prst="rect">
            <a:avLst/>
          </a:prstGeom>
        </p:spPr>
        <p:txBody>
          <a:bodyPr wrap="square">
            <a:spAutoFit/>
          </a:bodyPr>
          <a:lstStyle/>
          <a:p>
            <a:pPr algn="ctr" rtl="1"/>
            <a:r>
              <a:rPr lang="ar-DZ" sz="2800" b="1" dirty="0" smtClean="0">
                <a:solidFill>
                  <a:srgbClr val="C00000"/>
                </a:solidFill>
              </a:rPr>
              <a:t>100</a:t>
            </a:r>
            <a:r>
              <a:rPr lang="ar-DZ" sz="1600" b="1" dirty="0" smtClean="0">
                <a:solidFill>
                  <a:srgbClr val="C00000"/>
                </a:solidFill>
              </a:rPr>
              <a:t> </a:t>
            </a:r>
            <a:r>
              <a:rPr lang="ar-DZ" sz="2800" b="1" dirty="0" smtClean="0">
                <a:solidFill>
                  <a:srgbClr val="C00000"/>
                </a:solidFill>
              </a:rPr>
              <a:t>–</a:t>
            </a:r>
            <a:r>
              <a:rPr lang="ar-DZ" b="1" dirty="0" smtClean="0">
                <a:solidFill>
                  <a:srgbClr val="C00000"/>
                </a:solidFill>
              </a:rPr>
              <a:t> </a:t>
            </a:r>
            <a:r>
              <a:rPr lang="ar-DZ" sz="2800" b="1" dirty="0" smtClean="0">
                <a:solidFill>
                  <a:srgbClr val="C00000"/>
                </a:solidFill>
              </a:rPr>
              <a:t>(100-</a:t>
            </a:r>
            <a:r>
              <a:rPr lang="ar-DZ" sz="1400" b="1" dirty="0" smtClean="0">
                <a:solidFill>
                  <a:srgbClr val="C00000"/>
                </a:solidFill>
              </a:rPr>
              <a:t> </a:t>
            </a:r>
            <a:r>
              <a:rPr lang="ar-DZ" sz="2800" b="1" dirty="0" smtClean="0">
                <a:solidFill>
                  <a:srgbClr val="C00000"/>
                </a:solidFill>
              </a:rPr>
              <a:t>168)×0,25=</a:t>
            </a:r>
            <a:r>
              <a:rPr lang="ar-DZ" sz="1600" b="1" dirty="0" smtClean="0">
                <a:solidFill>
                  <a:srgbClr val="C00000"/>
                </a:solidFill>
              </a:rPr>
              <a:t> </a:t>
            </a:r>
            <a:r>
              <a:rPr lang="ar-DZ" sz="2800" b="1" dirty="0" smtClean="0">
                <a:solidFill>
                  <a:srgbClr val="C00000"/>
                </a:solidFill>
              </a:rPr>
              <a:t>117 </a:t>
            </a:r>
            <a:endParaRPr lang="fr-FR" sz="2800" b="1" dirty="0">
              <a:solidFill>
                <a:srgbClr val="C00000"/>
              </a:solidFill>
            </a:endParaRPr>
          </a:p>
        </p:txBody>
      </p:sp>
      <p:sp>
        <p:nvSpPr>
          <p:cNvPr id="6" name="Rectangle 5"/>
          <p:cNvSpPr/>
          <p:nvPr/>
        </p:nvSpPr>
        <p:spPr>
          <a:xfrm>
            <a:off x="110248" y="6357958"/>
            <a:ext cx="4176000" cy="523220"/>
          </a:xfrm>
          <a:prstGeom prst="rect">
            <a:avLst/>
          </a:prstGeom>
        </p:spPr>
        <p:txBody>
          <a:bodyPr wrap="square">
            <a:spAutoFit/>
          </a:bodyPr>
          <a:lstStyle/>
          <a:p>
            <a:pPr algn="ctr" rtl="1"/>
            <a:r>
              <a:rPr lang="ar-DZ" sz="2800" b="1" dirty="0" smtClean="0">
                <a:solidFill>
                  <a:srgbClr val="C00000"/>
                </a:solidFill>
              </a:rPr>
              <a:t>100</a:t>
            </a:r>
            <a:r>
              <a:rPr lang="ar-DZ" sz="1600" b="1" dirty="0" smtClean="0">
                <a:solidFill>
                  <a:srgbClr val="C00000"/>
                </a:solidFill>
              </a:rPr>
              <a:t> </a:t>
            </a:r>
            <a:r>
              <a:rPr lang="ar-DZ" sz="2800" b="1" dirty="0" smtClean="0">
                <a:solidFill>
                  <a:srgbClr val="C00000"/>
                </a:solidFill>
              </a:rPr>
              <a:t>–</a:t>
            </a:r>
            <a:r>
              <a:rPr lang="ar-DZ" b="1" dirty="0" smtClean="0">
                <a:solidFill>
                  <a:srgbClr val="C00000"/>
                </a:solidFill>
              </a:rPr>
              <a:t> </a:t>
            </a:r>
            <a:r>
              <a:rPr lang="ar-DZ" sz="2800" b="1" dirty="0" smtClean="0">
                <a:solidFill>
                  <a:srgbClr val="C00000"/>
                </a:solidFill>
              </a:rPr>
              <a:t>(100-</a:t>
            </a:r>
            <a:r>
              <a:rPr lang="ar-DZ" sz="1400" b="1" dirty="0" smtClean="0">
                <a:solidFill>
                  <a:srgbClr val="C00000"/>
                </a:solidFill>
              </a:rPr>
              <a:t> </a:t>
            </a:r>
            <a:r>
              <a:rPr lang="ar-DZ" sz="2800" b="1" dirty="0" smtClean="0">
                <a:solidFill>
                  <a:srgbClr val="C00000"/>
                </a:solidFill>
              </a:rPr>
              <a:t>00)×0,25=</a:t>
            </a:r>
            <a:r>
              <a:rPr lang="ar-DZ" sz="1600" b="1" dirty="0" smtClean="0">
                <a:solidFill>
                  <a:srgbClr val="C00000"/>
                </a:solidFill>
              </a:rPr>
              <a:t> </a:t>
            </a:r>
            <a:r>
              <a:rPr lang="ar-DZ" sz="2800" b="1" dirty="0" smtClean="0">
                <a:solidFill>
                  <a:srgbClr val="C00000"/>
                </a:solidFill>
              </a:rPr>
              <a:t>75 </a:t>
            </a:r>
            <a:endParaRPr lang="fr-FR" sz="28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3600" b="1" dirty="0" smtClean="0">
                <a:solidFill>
                  <a:srgbClr val="FF0000"/>
                </a:solidFill>
              </a:rPr>
              <a:t>ب) استرجاع التغير في </a:t>
            </a:r>
            <a:r>
              <a:rPr lang="ar-DZ" sz="3600" b="1" dirty="0" err="1" smtClean="0">
                <a:solidFill>
                  <a:srgbClr val="FF0000"/>
                </a:solidFill>
              </a:rPr>
              <a:t>الإحتياجات</a:t>
            </a:r>
            <a:r>
              <a:rPr lang="ar-DZ" sz="3600" b="1" dirty="0" smtClean="0">
                <a:solidFill>
                  <a:srgbClr val="FF0000"/>
                </a:solidFill>
              </a:rPr>
              <a:t> التمويلية للتشغيل </a:t>
            </a:r>
            <a:endParaRPr lang="fr-FR" sz="3600" b="1" dirty="0">
              <a:solidFill>
                <a:srgbClr val="FF0000"/>
              </a:solidFill>
            </a:endParaRPr>
          </a:p>
        </p:txBody>
      </p:sp>
      <p:sp>
        <p:nvSpPr>
          <p:cNvPr id="3" name="Espace réservé du contenu 2"/>
          <p:cNvSpPr>
            <a:spLocks noGrp="1"/>
          </p:cNvSpPr>
          <p:nvPr>
            <p:ph idx="1"/>
          </p:nvPr>
        </p:nvSpPr>
        <p:spPr/>
        <p:txBody>
          <a:bodyPr/>
          <a:lstStyle/>
          <a:p>
            <a:pPr algn="r" rtl="1">
              <a:buNone/>
            </a:pPr>
            <a:r>
              <a:rPr lang="ar-DZ" b="1" dirty="0" err="1" smtClean="0"/>
              <a:t>الإستثمار</a:t>
            </a:r>
            <a:r>
              <a:rPr lang="ar-DZ" b="1" dirty="0" smtClean="0"/>
              <a:t> في عناصر الاستغلال (المخزون، الحسابات المدينة) </a:t>
            </a:r>
            <a:r>
              <a:rPr lang="ar-DZ" b="1" dirty="0" smtClean="0">
                <a:solidFill>
                  <a:srgbClr val="0623FA"/>
                </a:solidFill>
              </a:rPr>
              <a:t>ليست موضوعا </a:t>
            </a:r>
            <a:r>
              <a:rPr lang="ar-DZ" b="1" dirty="0" err="1" smtClean="0">
                <a:solidFill>
                  <a:srgbClr val="0623FA"/>
                </a:solidFill>
              </a:rPr>
              <a:t>للإهتلاك</a:t>
            </a:r>
            <a:r>
              <a:rPr lang="ar-DZ" b="1" dirty="0" smtClean="0">
                <a:solidFill>
                  <a:srgbClr val="0623FA"/>
                </a:solidFill>
              </a:rPr>
              <a:t> </a:t>
            </a:r>
            <a:r>
              <a:rPr lang="ar-DZ" b="1" dirty="0" smtClean="0"/>
              <a:t>كما هو الحال بالنسبة للأصول الثابتة، ولكن الأمر يتطلب استرجاعها في نهاية عمر المشروع. ففي هذا التاريخ تكون </a:t>
            </a:r>
            <a:r>
              <a:rPr lang="ar-DZ" b="1" dirty="0" err="1" smtClean="0"/>
              <a:t>المخزونات</a:t>
            </a:r>
            <a:r>
              <a:rPr lang="ar-DZ" b="1" dirty="0" smtClean="0"/>
              <a:t> قد تم تصريفها بالكامل، وحقوق المؤسسة في ذمة العملاء قد حصلت، وديونها اتجاه الموردين قد سددت. الأمر الذي يتطلب استرجاع التغير في احتياج تمويل </a:t>
            </a:r>
            <a:r>
              <a:rPr lang="ar-DZ" b="1" dirty="0" err="1" smtClean="0"/>
              <a:t>الإستغلال</a:t>
            </a:r>
            <a:r>
              <a:rPr lang="ar-DZ" b="1" dirty="0" smtClean="0"/>
              <a:t> </a:t>
            </a:r>
            <a:r>
              <a:rPr lang="el-GR" b="1" i="1" dirty="0" smtClean="0">
                <a:solidFill>
                  <a:srgbClr val="FF0000"/>
                </a:solidFill>
              </a:rPr>
              <a:t>Δ</a:t>
            </a:r>
            <a:r>
              <a:rPr lang="en-US" b="1" i="1" dirty="0" smtClean="0">
                <a:solidFill>
                  <a:srgbClr val="FF0000"/>
                </a:solidFill>
              </a:rPr>
              <a:t>BFE</a:t>
            </a:r>
            <a:r>
              <a:rPr lang="ar-DZ" b="1" i="1" dirty="0" smtClean="0">
                <a:solidFill>
                  <a:srgbClr val="FF0000"/>
                </a:solidFill>
              </a:rPr>
              <a:t> </a:t>
            </a:r>
            <a:r>
              <a:rPr lang="ar-DZ" b="1" dirty="0" smtClean="0"/>
              <a:t>سواء المبدئي أو الإضافي.</a:t>
            </a:r>
            <a:endParaRPr lang="fr-FR" b="1" dirty="0"/>
          </a:p>
          <a:p>
            <a:pPr algn="r" rtl="1">
              <a:buNone/>
            </a:pPr>
            <a:endParaRPr lang="fr-FR"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4" name="Espace réservé du contenu 3"/>
          <p:cNvGraphicFramePr>
            <a:graphicFrameLocks noGrp="1"/>
          </p:cNvGraphicFramePr>
          <p:nvPr>
            <p:ph idx="1"/>
          </p:nvPr>
        </p:nvGraphicFramePr>
        <p:xfrm>
          <a:off x="71406" y="285728"/>
          <a:ext cx="9011378" cy="6500832"/>
        </p:xfrm>
        <a:graphic>
          <a:graphicData uri="http://schemas.openxmlformats.org/drawingml/2006/table">
            <a:tbl>
              <a:tblPr firstRow="1" bandRow="1">
                <a:tableStyleId>{5C22544A-7EE6-4342-B048-85BDC9FD1C3A}</a:tableStyleId>
              </a:tblPr>
              <a:tblGrid>
                <a:gridCol w="2214578"/>
                <a:gridCol w="1476000"/>
                <a:gridCol w="1540800"/>
                <a:gridCol w="2340000"/>
                <a:gridCol w="1440000"/>
              </a:tblGrid>
              <a:tr h="914016">
                <a:tc>
                  <a:txBody>
                    <a:bodyPr/>
                    <a:lstStyle/>
                    <a:p>
                      <a:pPr algn="ctr" rtl="1"/>
                      <a:r>
                        <a:rPr lang="ar-DZ" sz="3200" b="1" dirty="0" smtClean="0">
                          <a:solidFill>
                            <a:schemeClr val="tx1"/>
                          </a:solidFill>
                        </a:rPr>
                        <a:t>ن</a:t>
                      </a:r>
                      <a:endParaRPr lang="fr-FR" sz="3200" b="1" dirty="0">
                        <a:solidFill>
                          <a:schemeClr val="tx1"/>
                        </a:solidFill>
                      </a:endParaRPr>
                    </a:p>
                  </a:txBody>
                  <a:tcPr anchor="ctr">
                    <a:solidFill>
                      <a:srgbClr val="FFFF00"/>
                    </a:solidFill>
                  </a:tcPr>
                </a:tc>
                <a:tc>
                  <a:txBody>
                    <a:bodyPr/>
                    <a:lstStyle/>
                    <a:p>
                      <a:pPr algn="ctr" rtl="1"/>
                      <a:r>
                        <a:rPr lang="ar-DZ" sz="2800" b="1" dirty="0" smtClean="0">
                          <a:solidFill>
                            <a:schemeClr val="tx1"/>
                          </a:solidFill>
                        </a:rPr>
                        <a:t>2</a:t>
                      </a:r>
                      <a:r>
                        <a:rPr lang="ar-DZ" sz="2800" b="1" baseline="0" dirty="0" smtClean="0">
                          <a:solidFill>
                            <a:schemeClr val="tx1"/>
                          </a:solidFill>
                        </a:rPr>
                        <a:t> ― </a:t>
                      </a:r>
                      <a:r>
                        <a:rPr lang="ar-DZ" sz="3200" b="1" baseline="0" dirty="0" err="1" smtClean="0">
                          <a:solidFill>
                            <a:schemeClr val="tx1"/>
                          </a:solidFill>
                        </a:rPr>
                        <a:t>ن</a:t>
                      </a:r>
                      <a:r>
                        <a:rPr lang="ar-DZ" sz="2800" b="1" baseline="0" dirty="0" smtClean="0">
                          <a:solidFill>
                            <a:schemeClr val="tx1"/>
                          </a:solidFill>
                        </a:rPr>
                        <a:t>-1</a:t>
                      </a:r>
                      <a:endParaRPr lang="fr-FR" sz="2800" b="1" dirty="0">
                        <a:solidFill>
                          <a:schemeClr val="tx1"/>
                        </a:solidFill>
                      </a:endParaRPr>
                    </a:p>
                  </a:txBody>
                  <a:tcPr anchor="ctr">
                    <a:solidFill>
                      <a:srgbClr val="FFFF00"/>
                    </a:solidFill>
                  </a:tcPr>
                </a:tc>
                <a:tc>
                  <a:txBody>
                    <a:bodyPr/>
                    <a:lstStyle/>
                    <a:p>
                      <a:pPr algn="ctr" rtl="1"/>
                      <a:r>
                        <a:rPr lang="ar-DZ" sz="2800" b="1" dirty="0" smtClean="0">
                          <a:solidFill>
                            <a:schemeClr val="tx1"/>
                          </a:solidFill>
                        </a:rPr>
                        <a:t>1</a:t>
                      </a:r>
                      <a:endParaRPr lang="fr-FR" sz="2800" b="1" dirty="0">
                        <a:solidFill>
                          <a:schemeClr val="tx1"/>
                        </a:solidFill>
                      </a:endParaRPr>
                    </a:p>
                  </a:txBody>
                  <a:tcPr anchor="ctr">
                    <a:solidFill>
                      <a:srgbClr val="FFFF00"/>
                    </a:solidFill>
                  </a:tcPr>
                </a:tc>
                <a:tc>
                  <a:txBody>
                    <a:bodyPr/>
                    <a:lstStyle/>
                    <a:p>
                      <a:pPr algn="ctr" rtl="1"/>
                      <a:r>
                        <a:rPr lang="ar-DZ" sz="2800" b="1" dirty="0" smtClean="0">
                          <a:solidFill>
                            <a:schemeClr val="tx1"/>
                          </a:solidFill>
                        </a:rPr>
                        <a:t>0</a:t>
                      </a:r>
                      <a:endParaRPr lang="fr-FR" sz="2800" b="1" dirty="0">
                        <a:solidFill>
                          <a:schemeClr val="tx1"/>
                        </a:solidFill>
                      </a:endParaRPr>
                    </a:p>
                  </a:txBody>
                  <a:tcPr anchor="ctr">
                    <a:solidFill>
                      <a:srgbClr val="FFFF00"/>
                    </a:solidFill>
                  </a:tcPr>
                </a:tc>
                <a:tc>
                  <a:txBody>
                    <a:bodyPr/>
                    <a:lstStyle/>
                    <a:p>
                      <a:pPr algn="ctr" rtl="1"/>
                      <a:endParaRPr lang="fr-FR" sz="2800" b="1" dirty="0">
                        <a:solidFill>
                          <a:schemeClr val="tx1"/>
                        </a:solidFill>
                      </a:endParaRPr>
                    </a:p>
                  </a:txBody>
                  <a:tcPr anchor="ctr">
                    <a:solidFill>
                      <a:srgbClr val="FFFF00"/>
                    </a:solidFill>
                  </a:tcPr>
                </a:tc>
              </a:tr>
              <a:tr h="914016">
                <a:tc>
                  <a:txBody>
                    <a:bodyPr/>
                    <a:lstStyle/>
                    <a:p>
                      <a:pPr algn="ctr" rtl="1"/>
                      <a:r>
                        <a:rPr lang="ar-DZ" sz="2800" b="1" dirty="0" smtClean="0"/>
                        <a:t>650</a:t>
                      </a:r>
                      <a:endParaRPr lang="fr-FR" sz="2800" b="1" dirty="0"/>
                    </a:p>
                  </a:txBody>
                  <a:tcPr anchor="ctr"/>
                </a:tc>
                <a:tc>
                  <a:txBody>
                    <a:bodyPr/>
                    <a:lstStyle/>
                    <a:p>
                      <a:pPr algn="ctr" rtl="1"/>
                      <a:r>
                        <a:rPr lang="ar-DZ" sz="2800" b="1" dirty="0" smtClean="0"/>
                        <a:t>650</a:t>
                      </a:r>
                      <a:endParaRPr lang="fr-FR" sz="2800" b="1" dirty="0"/>
                    </a:p>
                  </a:txBody>
                  <a:tcPr anchor="ctr"/>
                </a:tc>
                <a:tc>
                  <a:txBody>
                    <a:bodyPr/>
                    <a:lstStyle/>
                    <a:p>
                      <a:pPr algn="ctr" rtl="1"/>
                      <a:r>
                        <a:rPr lang="ar-DZ" sz="2800" b="1" dirty="0" smtClean="0"/>
                        <a:t>650</a:t>
                      </a:r>
                      <a:endParaRPr lang="fr-FR" sz="2800" b="1" dirty="0"/>
                    </a:p>
                  </a:txBody>
                  <a:tcPr anchor="ctr"/>
                </a:tc>
                <a:tc>
                  <a:txBody>
                    <a:bodyPr/>
                    <a:lstStyle/>
                    <a:p>
                      <a:pPr algn="ctr" rtl="1"/>
                      <a:r>
                        <a:rPr lang="ar-DZ" sz="2800" b="1" dirty="0" smtClean="0"/>
                        <a:t>500</a:t>
                      </a:r>
                      <a:endParaRPr lang="fr-FR" sz="2800" b="1" dirty="0"/>
                    </a:p>
                  </a:txBody>
                  <a:tcPr anchor="ctr"/>
                </a:tc>
                <a:tc>
                  <a:txBody>
                    <a:bodyPr/>
                    <a:lstStyle/>
                    <a:p>
                      <a:pPr algn="ctr" rtl="1"/>
                      <a:r>
                        <a:rPr kumimoji="0" lang="en-US" sz="3200" b="1" i="1" u="none" strike="noStrike" kern="1200" cap="none" spc="0" normalizeH="0" baseline="0" noProof="0" dirty="0" smtClean="0">
                          <a:ln>
                            <a:noFill/>
                          </a:ln>
                          <a:solidFill>
                            <a:srgbClr val="FF0000"/>
                          </a:solidFill>
                          <a:effectLst/>
                          <a:uLnTx/>
                          <a:uFillTx/>
                          <a:latin typeface="+mn-lt"/>
                          <a:ea typeface="+mn-ea"/>
                          <a:cs typeface="+mn-cs"/>
                        </a:rPr>
                        <a:t>BFE</a:t>
                      </a:r>
                      <a:endParaRPr lang="fr-FR" sz="3200" b="1" dirty="0"/>
                    </a:p>
                  </a:txBody>
                  <a:tcPr anchor="ctr"/>
                </a:tc>
              </a:tr>
              <a:tr h="914016">
                <a:tc>
                  <a:txBody>
                    <a:bodyPr/>
                    <a:lstStyle/>
                    <a:p>
                      <a:pPr algn="ctr" rtl="1"/>
                      <a:r>
                        <a:rPr lang="ar-DZ" sz="2800" b="1" dirty="0" smtClean="0"/>
                        <a:t>-650</a:t>
                      </a:r>
                      <a:endParaRPr lang="fr-FR" sz="2800" b="1" dirty="0"/>
                    </a:p>
                  </a:txBody>
                  <a:tcPr anchor="ctr"/>
                </a:tc>
                <a:tc>
                  <a:txBody>
                    <a:bodyPr/>
                    <a:lstStyle/>
                    <a:p>
                      <a:pPr algn="ctr" rtl="1"/>
                      <a:r>
                        <a:rPr lang="ar-DZ" sz="2800" b="1" dirty="0" smtClean="0"/>
                        <a:t>0</a:t>
                      </a:r>
                      <a:endParaRPr lang="fr-FR" sz="2800" b="1" dirty="0"/>
                    </a:p>
                  </a:txBody>
                  <a:tcPr anchor="ctr"/>
                </a:tc>
                <a:tc>
                  <a:txBody>
                    <a:bodyPr/>
                    <a:lstStyle/>
                    <a:p>
                      <a:pPr algn="ctr" rtl="1"/>
                      <a:r>
                        <a:rPr lang="ar-DZ" sz="2800" b="1" dirty="0" smtClean="0"/>
                        <a:t>150</a:t>
                      </a:r>
                      <a:endParaRPr lang="fr-FR" sz="2800" b="1" dirty="0"/>
                    </a:p>
                  </a:txBody>
                  <a:tcPr anchor="ctr"/>
                </a:tc>
                <a:tc>
                  <a:txBody>
                    <a:bodyPr/>
                    <a:lstStyle/>
                    <a:p>
                      <a:pPr algn="ctr" rtl="1"/>
                      <a:r>
                        <a:rPr lang="ar-DZ" sz="2800" b="1" dirty="0" smtClean="0"/>
                        <a:t>500</a:t>
                      </a:r>
                      <a:endParaRPr lang="fr-FR" sz="2800" b="1" dirty="0"/>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el-GR" sz="3200" b="1" i="1" u="none" strike="noStrike" kern="1200" cap="none" spc="0" normalizeH="0" baseline="0" noProof="0" dirty="0" smtClean="0">
                          <a:ln>
                            <a:noFill/>
                          </a:ln>
                          <a:solidFill>
                            <a:srgbClr val="FF0000"/>
                          </a:solidFill>
                          <a:effectLst/>
                          <a:uLnTx/>
                          <a:uFillTx/>
                          <a:latin typeface="+mn-lt"/>
                          <a:ea typeface="+mn-ea"/>
                          <a:cs typeface="+mn-cs"/>
                        </a:rPr>
                        <a:t>Δ</a:t>
                      </a:r>
                      <a:r>
                        <a:rPr kumimoji="0" lang="en-US" sz="3200" b="1" i="1" u="none" strike="noStrike" kern="1200" cap="none" spc="0" normalizeH="0" baseline="0" noProof="0" dirty="0" smtClean="0">
                          <a:ln>
                            <a:noFill/>
                          </a:ln>
                          <a:solidFill>
                            <a:srgbClr val="FF0000"/>
                          </a:solidFill>
                          <a:effectLst/>
                          <a:uLnTx/>
                          <a:uFillTx/>
                          <a:latin typeface="+mn-lt"/>
                          <a:ea typeface="+mn-ea"/>
                          <a:cs typeface="+mn-cs"/>
                        </a:rPr>
                        <a:t>BFE</a:t>
                      </a:r>
                      <a:endParaRPr lang="fr-FR" sz="3200" b="1" dirty="0" smtClean="0"/>
                    </a:p>
                  </a:txBody>
                  <a:tcPr anchor="ctr"/>
                </a:tc>
              </a:tr>
              <a:tr h="1879392">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DZ" sz="3200" b="1" dirty="0" smtClean="0"/>
                        <a:t>مجموع </a:t>
                      </a:r>
                      <a:r>
                        <a:rPr kumimoji="0" lang="el-GR" sz="3200" b="1" i="1" u="none" strike="noStrike" kern="1200" cap="none" spc="0" normalizeH="0" baseline="0" noProof="0" dirty="0" smtClean="0">
                          <a:ln>
                            <a:noFill/>
                          </a:ln>
                          <a:solidFill>
                            <a:srgbClr val="FF0000"/>
                          </a:solidFill>
                          <a:effectLst/>
                          <a:uLnTx/>
                          <a:uFillTx/>
                          <a:latin typeface="+mn-lt"/>
                          <a:ea typeface="+mn-ea"/>
                          <a:cs typeface="+mn-cs"/>
                        </a:rPr>
                        <a:t>Δ</a:t>
                      </a:r>
                      <a:r>
                        <a:rPr kumimoji="0" lang="en-US" sz="3200" b="1" i="1" u="none" strike="noStrike" kern="1200" cap="none" spc="0" normalizeH="0" baseline="0" noProof="0" dirty="0" smtClean="0">
                          <a:ln>
                            <a:noFill/>
                          </a:ln>
                          <a:solidFill>
                            <a:srgbClr val="FF0000"/>
                          </a:solidFill>
                          <a:effectLst/>
                          <a:uLnTx/>
                          <a:uFillTx/>
                          <a:latin typeface="+mn-lt"/>
                          <a:ea typeface="+mn-ea"/>
                          <a:cs typeface="+mn-cs"/>
                        </a:rPr>
                        <a:t>BFE</a:t>
                      </a:r>
                      <a:r>
                        <a:rPr kumimoji="0" lang="ar-DZ" sz="3200" b="1" i="1" u="none" strike="noStrike" kern="1200" cap="none" spc="0" normalizeH="0" baseline="0" noProof="0" dirty="0" smtClean="0">
                          <a:ln>
                            <a:noFill/>
                          </a:ln>
                          <a:solidFill>
                            <a:srgbClr val="FF0000"/>
                          </a:solidFill>
                          <a:effectLst/>
                          <a:uLnTx/>
                          <a:uFillTx/>
                          <a:latin typeface="+mn-lt"/>
                          <a:ea typeface="+mn-ea"/>
                          <a:cs typeface="+mn-cs"/>
                        </a:rPr>
                        <a:t> </a:t>
                      </a:r>
                      <a:r>
                        <a:rPr lang="ar-DZ" sz="3200" b="1" dirty="0" smtClean="0"/>
                        <a:t>المبدئي والإضافي</a:t>
                      </a:r>
                      <a:endParaRPr lang="fr-FR" sz="3200" b="1" dirty="0" smtClean="0"/>
                    </a:p>
                  </a:txBody>
                  <a:tcPr anchor="ctr"/>
                </a:tc>
                <a:tc>
                  <a:txBody>
                    <a:bodyPr/>
                    <a:lstStyle/>
                    <a:p>
                      <a:pPr algn="ctr" rtl="1"/>
                      <a:endParaRPr lang="fr-FR" sz="3200" b="1"/>
                    </a:p>
                  </a:txBody>
                  <a:tcPr anchor="ctr"/>
                </a:tc>
                <a:tc>
                  <a:txBody>
                    <a:bodyPr/>
                    <a:lstStyle/>
                    <a:p>
                      <a:pPr algn="ctr" rtl="1"/>
                      <a:r>
                        <a:rPr kumimoji="0" lang="el-GR" sz="3200" b="1" i="1" u="none" strike="noStrike" kern="1200" cap="none" spc="0" normalizeH="0" baseline="0" noProof="0" dirty="0" smtClean="0">
                          <a:ln>
                            <a:noFill/>
                          </a:ln>
                          <a:solidFill>
                            <a:srgbClr val="FF0000"/>
                          </a:solidFill>
                          <a:effectLst/>
                          <a:uLnTx/>
                          <a:uFillTx/>
                          <a:latin typeface="+mn-lt"/>
                          <a:ea typeface="+mn-ea"/>
                          <a:cs typeface="+mn-cs"/>
                        </a:rPr>
                        <a:t>Δ</a:t>
                      </a:r>
                      <a:r>
                        <a:rPr kumimoji="0" lang="en-US" sz="3200" b="1" i="1" u="none" strike="noStrike" kern="1200" cap="none" spc="0" normalizeH="0" baseline="0" noProof="0" dirty="0" smtClean="0">
                          <a:ln>
                            <a:noFill/>
                          </a:ln>
                          <a:solidFill>
                            <a:srgbClr val="FF0000"/>
                          </a:solidFill>
                          <a:effectLst/>
                          <a:uLnTx/>
                          <a:uFillTx/>
                          <a:latin typeface="+mn-lt"/>
                          <a:ea typeface="+mn-ea"/>
                          <a:cs typeface="+mn-cs"/>
                        </a:rPr>
                        <a:t>BFE</a:t>
                      </a:r>
                      <a:r>
                        <a:rPr kumimoji="0" lang="ar-DZ" sz="3200" b="1" i="1" u="none" strike="noStrike" kern="1200" cap="none" spc="0" normalizeH="0" baseline="0" noProof="0" dirty="0" smtClean="0">
                          <a:ln>
                            <a:noFill/>
                          </a:ln>
                          <a:solidFill>
                            <a:srgbClr val="FF0000"/>
                          </a:solidFill>
                          <a:effectLst/>
                          <a:uLnTx/>
                          <a:uFillTx/>
                          <a:latin typeface="+mn-lt"/>
                          <a:ea typeface="+mn-ea"/>
                          <a:cs typeface="+mn-cs"/>
                        </a:rPr>
                        <a:t> </a:t>
                      </a:r>
                      <a:r>
                        <a:rPr lang="ar-DZ" sz="3200" b="1" dirty="0" smtClean="0"/>
                        <a:t>الإضافي</a:t>
                      </a:r>
                      <a:endParaRPr lang="fr-FR" sz="3200" b="1" dirty="0"/>
                    </a:p>
                  </a:txBody>
                  <a:tcPr anchor="ctr"/>
                </a:tc>
                <a:tc>
                  <a:txBody>
                    <a:bodyPr/>
                    <a:lstStyle/>
                    <a:p>
                      <a:pPr algn="ctr" rtl="1"/>
                      <a:r>
                        <a:rPr kumimoji="0" lang="el-GR" sz="3200" b="1" i="1" u="none" strike="noStrike" kern="1200" cap="none" spc="0" normalizeH="0" baseline="0" noProof="0" dirty="0" smtClean="0">
                          <a:ln>
                            <a:noFill/>
                          </a:ln>
                          <a:solidFill>
                            <a:srgbClr val="FF0000"/>
                          </a:solidFill>
                          <a:effectLst/>
                          <a:uLnTx/>
                          <a:uFillTx/>
                          <a:latin typeface="+mn-lt"/>
                          <a:ea typeface="+mn-ea"/>
                          <a:cs typeface="+mn-cs"/>
                        </a:rPr>
                        <a:t>Δ</a:t>
                      </a:r>
                      <a:r>
                        <a:rPr kumimoji="0" lang="en-US" sz="3200" b="1" i="1" u="none" strike="noStrike" kern="1200" cap="none" spc="0" normalizeH="0" baseline="0" noProof="0" dirty="0" smtClean="0">
                          <a:ln>
                            <a:noFill/>
                          </a:ln>
                          <a:solidFill>
                            <a:srgbClr val="FF0000"/>
                          </a:solidFill>
                          <a:effectLst/>
                          <a:uLnTx/>
                          <a:uFillTx/>
                          <a:latin typeface="+mn-lt"/>
                          <a:ea typeface="+mn-ea"/>
                          <a:cs typeface="+mn-cs"/>
                        </a:rPr>
                        <a:t>BFE</a:t>
                      </a:r>
                      <a:r>
                        <a:rPr kumimoji="0" lang="ar-DZ" sz="3200" b="1" i="1" u="none" strike="noStrike" kern="1200" cap="none" spc="0" normalizeH="0" baseline="0" noProof="0" dirty="0" smtClean="0">
                          <a:ln>
                            <a:noFill/>
                          </a:ln>
                          <a:solidFill>
                            <a:srgbClr val="FF0000"/>
                          </a:solidFill>
                          <a:effectLst/>
                          <a:uLnTx/>
                          <a:uFillTx/>
                          <a:latin typeface="+mn-lt"/>
                          <a:ea typeface="+mn-ea"/>
                          <a:cs typeface="+mn-cs"/>
                        </a:rPr>
                        <a:t> </a:t>
                      </a:r>
                      <a:r>
                        <a:rPr lang="ar-DZ" sz="3200" b="1" dirty="0" smtClean="0"/>
                        <a:t>المبدئي</a:t>
                      </a:r>
                      <a:endParaRPr lang="fr-FR" sz="3200" b="1" dirty="0"/>
                    </a:p>
                  </a:txBody>
                  <a:tcPr anchor="ctr"/>
                </a:tc>
                <a:tc>
                  <a:txBody>
                    <a:bodyPr/>
                    <a:lstStyle/>
                    <a:p>
                      <a:pPr algn="ctr" rtl="1"/>
                      <a:endParaRPr lang="fr-FR" sz="3200" b="1" dirty="0"/>
                    </a:p>
                  </a:txBody>
                  <a:tcPr anchor="ctr"/>
                </a:tc>
              </a:tr>
              <a:tr h="1879392">
                <a:tc>
                  <a:txBody>
                    <a:bodyPr/>
                    <a:lstStyle/>
                    <a:p>
                      <a:pPr algn="ctr" rtl="1"/>
                      <a:endParaRPr lang="fr-FR" sz="3200" b="1" dirty="0"/>
                    </a:p>
                  </a:txBody>
                  <a:tcPr anchor="ctr"/>
                </a:tc>
                <a:tc>
                  <a:txBody>
                    <a:bodyPr/>
                    <a:lstStyle/>
                    <a:p>
                      <a:pPr algn="ctr" rtl="1"/>
                      <a:endParaRPr lang="fr-FR" sz="3200" b="1" dirty="0"/>
                    </a:p>
                  </a:txBody>
                  <a:tcPr anchor="ctr"/>
                </a:tc>
                <a:tc>
                  <a:txBody>
                    <a:bodyPr/>
                    <a:lstStyle/>
                    <a:p>
                      <a:pPr algn="ctr" rtl="1"/>
                      <a:endParaRPr lang="fr-FR" sz="3200" b="1" dirty="0"/>
                    </a:p>
                  </a:txBody>
                  <a:tcPr anchor="ctr"/>
                </a:tc>
                <a:tc>
                  <a:txBody>
                    <a:bodyPr/>
                    <a:lstStyle/>
                    <a:p>
                      <a:pPr algn="ctr" rtl="1"/>
                      <a:endParaRPr lang="fr-FR" sz="3200" b="1" dirty="0"/>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DZ" sz="3200" b="1" dirty="0" smtClean="0"/>
                        <a:t>كيفية معاملة </a:t>
                      </a:r>
                      <a:r>
                        <a:rPr kumimoji="0" lang="el-GR" sz="3200" b="1" i="1" u="none" strike="noStrike" kern="1200" cap="none" spc="0" normalizeH="0" baseline="0" noProof="0" dirty="0" smtClean="0">
                          <a:ln>
                            <a:noFill/>
                          </a:ln>
                          <a:solidFill>
                            <a:srgbClr val="FF0000"/>
                          </a:solidFill>
                          <a:effectLst/>
                          <a:uLnTx/>
                          <a:uFillTx/>
                          <a:latin typeface="+mn-lt"/>
                          <a:ea typeface="+mn-ea"/>
                          <a:cs typeface="+mn-cs"/>
                        </a:rPr>
                        <a:t>Δ</a:t>
                      </a:r>
                      <a:r>
                        <a:rPr kumimoji="0" lang="en-US" sz="3200" b="1" i="1" u="none" strike="noStrike" kern="1200" cap="none" spc="0" normalizeH="0" baseline="0" noProof="0" dirty="0" smtClean="0">
                          <a:ln>
                            <a:noFill/>
                          </a:ln>
                          <a:solidFill>
                            <a:srgbClr val="FF0000"/>
                          </a:solidFill>
                          <a:effectLst/>
                          <a:uLnTx/>
                          <a:uFillTx/>
                          <a:latin typeface="+mn-lt"/>
                          <a:ea typeface="+mn-ea"/>
                          <a:cs typeface="+mn-cs"/>
                        </a:rPr>
                        <a:t>BFE</a:t>
                      </a:r>
                      <a:endParaRPr lang="fr-FR" sz="3200" b="1" dirty="0" smtClean="0"/>
                    </a:p>
                  </a:txBody>
                  <a:tcPr anchor="ctr"/>
                </a:tc>
              </a:tr>
            </a:tbl>
          </a:graphicData>
        </a:graphic>
      </p:graphicFrame>
      <p:sp>
        <p:nvSpPr>
          <p:cNvPr id="5" name="Légende encadrée 3 4"/>
          <p:cNvSpPr/>
          <p:nvPr/>
        </p:nvSpPr>
        <p:spPr>
          <a:xfrm>
            <a:off x="6072198" y="2285992"/>
            <a:ext cx="785818" cy="571504"/>
          </a:xfrm>
          <a:prstGeom prst="borderCallout3">
            <a:avLst>
              <a:gd name="adj1" fmla="val 18750"/>
              <a:gd name="adj2" fmla="val -8333"/>
              <a:gd name="adj3" fmla="val 18750"/>
              <a:gd name="adj4" fmla="val -16667"/>
              <a:gd name="adj5" fmla="val 100000"/>
              <a:gd name="adj6" fmla="val -16667"/>
              <a:gd name="adj7" fmla="val 251979"/>
              <a:gd name="adj8" fmla="val 50802"/>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noFill/>
            </a:endParaRPr>
          </a:p>
        </p:txBody>
      </p:sp>
      <p:sp>
        <p:nvSpPr>
          <p:cNvPr id="6" name="Légende encadrée 3 5"/>
          <p:cNvSpPr/>
          <p:nvPr/>
        </p:nvSpPr>
        <p:spPr>
          <a:xfrm>
            <a:off x="4214810" y="2285992"/>
            <a:ext cx="785818" cy="571504"/>
          </a:xfrm>
          <a:prstGeom prst="borderCallout3">
            <a:avLst>
              <a:gd name="adj1" fmla="val 18750"/>
              <a:gd name="adj2" fmla="val -8333"/>
              <a:gd name="adj3" fmla="val 18750"/>
              <a:gd name="adj4" fmla="val -16667"/>
              <a:gd name="adj5" fmla="val 100000"/>
              <a:gd name="adj6" fmla="val -16667"/>
              <a:gd name="adj7" fmla="val 220504"/>
              <a:gd name="adj8" fmla="val 43172"/>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noFill/>
            </a:endParaRPr>
          </a:p>
        </p:txBody>
      </p:sp>
      <p:sp>
        <p:nvSpPr>
          <p:cNvPr id="7" name="Légende encadrée 3 6"/>
          <p:cNvSpPr/>
          <p:nvPr/>
        </p:nvSpPr>
        <p:spPr>
          <a:xfrm>
            <a:off x="755806" y="2285992"/>
            <a:ext cx="898714" cy="571504"/>
          </a:xfrm>
          <a:prstGeom prst="borderCallout3">
            <a:avLst>
              <a:gd name="adj1" fmla="val 18750"/>
              <a:gd name="adj2" fmla="val -8333"/>
              <a:gd name="adj3" fmla="val 18750"/>
              <a:gd name="adj4" fmla="val -16667"/>
              <a:gd name="adj5" fmla="val 100000"/>
              <a:gd name="adj6" fmla="val -16667"/>
              <a:gd name="adj7" fmla="val 178537"/>
              <a:gd name="adj8" fmla="val 37449"/>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noFill/>
            </a:endParaRPr>
          </a:p>
        </p:txBody>
      </p:sp>
      <p:sp>
        <p:nvSpPr>
          <p:cNvPr id="8" name="Ellipse 7"/>
          <p:cNvSpPr/>
          <p:nvPr/>
        </p:nvSpPr>
        <p:spPr>
          <a:xfrm>
            <a:off x="6143636" y="2357430"/>
            <a:ext cx="684000" cy="39600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p:cNvSpPr/>
          <p:nvPr/>
        </p:nvSpPr>
        <p:spPr>
          <a:xfrm>
            <a:off x="4260180" y="2357430"/>
            <a:ext cx="684000" cy="39600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p:cNvSpPr/>
          <p:nvPr/>
        </p:nvSpPr>
        <p:spPr>
          <a:xfrm>
            <a:off x="815766" y="2357430"/>
            <a:ext cx="720000" cy="39600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p:cNvSpPr/>
          <p:nvPr/>
        </p:nvSpPr>
        <p:spPr>
          <a:xfrm>
            <a:off x="2688544" y="2357430"/>
            <a:ext cx="684000" cy="39600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p:cNvSpPr/>
          <p:nvPr/>
        </p:nvSpPr>
        <p:spPr>
          <a:xfrm>
            <a:off x="5357818" y="3643314"/>
            <a:ext cx="2214578" cy="714380"/>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Ellipse 13"/>
          <p:cNvSpPr/>
          <p:nvPr/>
        </p:nvSpPr>
        <p:spPr>
          <a:xfrm>
            <a:off x="3837410" y="3500438"/>
            <a:ext cx="1404000" cy="1080000"/>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15"/>
          <p:cNvSpPr/>
          <p:nvPr/>
        </p:nvSpPr>
        <p:spPr>
          <a:xfrm>
            <a:off x="140974" y="3352904"/>
            <a:ext cx="2088000" cy="1332000"/>
          </a:xfrm>
          <a:prstGeom prst="rect">
            <a:avLst/>
          </a:prstGeom>
          <a:solidFill>
            <a:srgbClr val="CC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16"/>
          <p:cNvSpPr/>
          <p:nvPr/>
        </p:nvSpPr>
        <p:spPr>
          <a:xfrm>
            <a:off x="5342578" y="5074050"/>
            <a:ext cx="2286000" cy="1569660"/>
          </a:xfrm>
          <a:prstGeom prst="rect">
            <a:avLst/>
          </a:prstGeom>
        </p:spPr>
        <p:txBody>
          <a:bodyPr>
            <a:spAutoFit/>
          </a:bodyPr>
          <a:lstStyle/>
          <a:p>
            <a:pPr lvl="0" algn="ctr" rtl="1"/>
            <a:r>
              <a:rPr lang="ar-DZ" sz="3200" b="1" dirty="0" smtClean="0">
                <a:solidFill>
                  <a:prstClr val="black"/>
                </a:solidFill>
              </a:rPr>
              <a:t>يضاف إلى الإنفاق الاستثماري</a:t>
            </a:r>
            <a:endParaRPr lang="fr-FR" sz="3200" b="1" dirty="0">
              <a:solidFill>
                <a:prstClr val="black"/>
              </a:solidFill>
            </a:endParaRPr>
          </a:p>
        </p:txBody>
      </p:sp>
      <p:sp>
        <p:nvSpPr>
          <p:cNvPr id="18" name="Rectangle 17"/>
          <p:cNvSpPr/>
          <p:nvPr/>
        </p:nvSpPr>
        <p:spPr>
          <a:xfrm>
            <a:off x="3774380" y="5072074"/>
            <a:ext cx="1512000" cy="1077218"/>
          </a:xfrm>
          <a:prstGeom prst="rect">
            <a:avLst/>
          </a:prstGeom>
        </p:spPr>
        <p:txBody>
          <a:bodyPr>
            <a:spAutoFit/>
          </a:bodyPr>
          <a:lstStyle/>
          <a:p>
            <a:pPr algn="ctr" rtl="1"/>
            <a:r>
              <a:rPr lang="ar-DZ" sz="3200" b="1" dirty="0" smtClean="0">
                <a:solidFill>
                  <a:prstClr val="black"/>
                </a:solidFill>
              </a:rPr>
              <a:t>يطرح من </a:t>
            </a:r>
            <a:r>
              <a:rPr lang="en-US" sz="3200" b="1" i="1" dirty="0" smtClean="0">
                <a:solidFill>
                  <a:srgbClr val="FF0000"/>
                </a:solidFill>
              </a:rPr>
              <a:t>CFN</a:t>
            </a:r>
            <a:r>
              <a:rPr lang="ar-DZ" sz="3200" b="1" i="1" dirty="0" smtClean="0">
                <a:solidFill>
                  <a:srgbClr val="FF0000"/>
                </a:solidFill>
              </a:rPr>
              <a:t> </a:t>
            </a:r>
            <a:r>
              <a:rPr lang="ar-DZ" sz="3200" b="1" dirty="0" smtClean="0">
                <a:solidFill>
                  <a:prstClr val="black"/>
                </a:solidFill>
              </a:rPr>
              <a:t>الأول</a:t>
            </a:r>
            <a:endParaRPr lang="fr-FR" dirty="0"/>
          </a:p>
        </p:txBody>
      </p:sp>
      <p:sp>
        <p:nvSpPr>
          <p:cNvPr id="19" name="Rectangle 18"/>
          <p:cNvSpPr/>
          <p:nvPr/>
        </p:nvSpPr>
        <p:spPr>
          <a:xfrm>
            <a:off x="2383306" y="5286388"/>
            <a:ext cx="1260000" cy="1077218"/>
          </a:xfrm>
          <a:prstGeom prst="rect">
            <a:avLst/>
          </a:prstGeom>
        </p:spPr>
        <p:txBody>
          <a:bodyPr>
            <a:spAutoFit/>
          </a:bodyPr>
          <a:lstStyle/>
          <a:p>
            <a:pPr algn="ctr" rtl="1"/>
            <a:r>
              <a:rPr lang="ar-DZ" sz="3200" b="1" dirty="0" smtClean="0"/>
              <a:t>لا نفعل شيء</a:t>
            </a:r>
            <a:endParaRPr lang="fr-FR" sz="3200" b="1" dirty="0"/>
          </a:p>
        </p:txBody>
      </p:sp>
      <p:sp>
        <p:nvSpPr>
          <p:cNvPr id="21" name="Rectangle 20"/>
          <p:cNvSpPr/>
          <p:nvPr/>
        </p:nvSpPr>
        <p:spPr>
          <a:xfrm>
            <a:off x="443586" y="5066683"/>
            <a:ext cx="1440000" cy="1584000"/>
          </a:xfrm>
          <a:prstGeom prst="rect">
            <a:avLst/>
          </a:prstGeom>
        </p:spPr>
        <p:txBody>
          <a:bodyPr>
            <a:spAutoFit/>
          </a:bodyPr>
          <a:lstStyle/>
          <a:p>
            <a:pPr algn="ctr" rtl="1"/>
            <a:r>
              <a:rPr lang="ar-DZ" sz="3200" b="1" dirty="0" smtClean="0"/>
              <a:t>يضاف إلى </a:t>
            </a:r>
            <a:r>
              <a:rPr lang="en-US" sz="3200" b="1" i="1" dirty="0" smtClean="0">
                <a:solidFill>
                  <a:srgbClr val="FF0000"/>
                </a:solidFill>
              </a:rPr>
              <a:t>CFN</a:t>
            </a:r>
            <a:r>
              <a:rPr lang="ar-DZ" sz="3200" b="1" i="1" dirty="0" smtClean="0">
                <a:solidFill>
                  <a:srgbClr val="FF0000"/>
                </a:solidFill>
              </a:rPr>
              <a:t> </a:t>
            </a:r>
            <a:r>
              <a:rPr lang="ar-DZ" sz="3200" b="1" dirty="0" smtClean="0"/>
              <a:t>الأخير</a:t>
            </a:r>
            <a:endParaRPr lang="fr-FR" sz="3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xit" presetSubtype="10" fill="hold" grpId="0" nodeType="clickEffect">
                                  <p:stCondLst>
                                    <p:cond delay="0"/>
                                  </p:stCondLst>
                                  <p:childTnLst>
                                    <p:animEffect transition="out" filter="checkerboard(across)">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5" presetClass="exit" presetSubtype="10" fill="hold" grpId="0" nodeType="clickEffect">
                                  <p:stCondLst>
                                    <p:cond delay="0"/>
                                  </p:stCondLst>
                                  <p:childTnLst>
                                    <p:animEffect transition="out" filter="checkerboard(across)">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8" presetClass="exit" presetSubtype="12" fill="hold" grpId="0" nodeType="clickEffect">
                                  <p:stCondLst>
                                    <p:cond delay="0"/>
                                  </p:stCondLst>
                                  <p:childTnLst>
                                    <p:animEffect transition="out" filter="strips(downLeft)">
                                      <p:cBhvr>
                                        <p:cTn id="16" dur="500"/>
                                        <p:tgtEl>
                                          <p:spTgt spid="11"/>
                                        </p:tgtEl>
                                      </p:cBhvr>
                                    </p:animEffect>
                                    <p:set>
                                      <p:cBhvr>
                                        <p:cTn id="17" dur="1" fill="hold">
                                          <p:stCondLst>
                                            <p:cond delay="499"/>
                                          </p:stCondLst>
                                        </p:cTn>
                                        <p:tgtEl>
                                          <p:spTgt spid="11"/>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5" presetClass="exit" presetSubtype="10" fill="hold" grpId="0" nodeType="clickEffect">
                                  <p:stCondLst>
                                    <p:cond delay="0"/>
                                  </p:stCondLst>
                                  <p:childTnLst>
                                    <p:animEffect transition="out" filter="checkerboard(across)">
                                      <p:cBhvr>
                                        <p:cTn id="21" dur="500"/>
                                        <p:tgtEl>
                                          <p:spTgt spid="10"/>
                                        </p:tgtEl>
                                      </p:cBhvr>
                                    </p:animEffect>
                                    <p:set>
                                      <p:cBhvr>
                                        <p:cTn id="22" dur="1" fill="hold">
                                          <p:stCondLst>
                                            <p:cond delay="499"/>
                                          </p:stCondLst>
                                        </p:cTn>
                                        <p:tgtEl>
                                          <p:spTgt spid="10"/>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edge">
                                      <p:cBhvr>
                                        <p:cTn id="27" dur="2000"/>
                                        <p:tgtEl>
                                          <p:spTgt spid="5"/>
                                        </p:tgtEl>
                                      </p:cBhvr>
                                    </p:animEffect>
                                  </p:childTnLst>
                                </p:cTn>
                              </p:par>
                            </p:childTnLst>
                          </p:cTn>
                        </p:par>
                        <p:par>
                          <p:cTn id="28" fill="hold">
                            <p:stCondLst>
                              <p:cond delay="2000"/>
                            </p:stCondLst>
                            <p:childTnLst>
                              <p:par>
                                <p:cTn id="29" presetID="5" presetClass="exit" presetSubtype="10" fill="hold" grpId="0" nodeType="afterEffect">
                                  <p:stCondLst>
                                    <p:cond delay="0"/>
                                  </p:stCondLst>
                                  <p:childTnLst>
                                    <p:animEffect transition="out" filter="checkerboard(across)">
                                      <p:cBhvr>
                                        <p:cTn id="30" dur="500"/>
                                        <p:tgtEl>
                                          <p:spTgt spid="13"/>
                                        </p:tgtEl>
                                      </p:cBhvr>
                                    </p:animEffect>
                                    <p:set>
                                      <p:cBhvr>
                                        <p:cTn id="31" dur="1" fill="hold">
                                          <p:stCondLst>
                                            <p:cond delay="499"/>
                                          </p:stCondLst>
                                        </p:cTn>
                                        <p:tgtEl>
                                          <p:spTgt spid="13"/>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20" presetClass="entr" presetSubtype="0"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wedge">
                                      <p:cBhvr>
                                        <p:cTn id="36" dur="2000"/>
                                        <p:tgtEl>
                                          <p:spTgt spid="6"/>
                                        </p:tgtEl>
                                      </p:cBhvr>
                                    </p:animEffect>
                                  </p:childTnLst>
                                </p:cTn>
                              </p:par>
                            </p:childTnLst>
                          </p:cTn>
                        </p:par>
                        <p:par>
                          <p:cTn id="37" fill="hold">
                            <p:stCondLst>
                              <p:cond delay="2000"/>
                            </p:stCondLst>
                            <p:childTnLst>
                              <p:par>
                                <p:cTn id="38" presetID="5" presetClass="exit" presetSubtype="10" fill="hold" grpId="0" nodeType="afterEffect">
                                  <p:stCondLst>
                                    <p:cond delay="0"/>
                                  </p:stCondLst>
                                  <p:childTnLst>
                                    <p:animEffect transition="out" filter="checkerboard(across)">
                                      <p:cBhvr>
                                        <p:cTn id="39" dur="500"/>
                                        <p:tgtEl>
                                          <p:spTgt spid="14"/>
                                        </p:tgtEl>
                                      </p:cBhvr>
                                    </p:animEffect>
                                    <p:set>
                                      <p:cBhvr>
                                        <p:cTn id="40" dur="1" fill="hold">
                                          <p:stCondLst>
                                            <p:cond delay="499"/>
                                          </p:stCondLst>
                                        </p:cTn>
                                        <p:tgtEl>
                                          <p:spTgt spid="14"/>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20" presetClass="entr" presetSubtype="0"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animEffect transition="in" filter="wedge">
                                      <p:cBhvr>
                                        <p:cTn id="45" dur="2000"/>
                                        <p:tgtEl>
                                          <p:spTgt spid="7"/>
                                        </p:tgtEl>
                                      </p:cBhvr>
                                    </p:animEffect>
                                  </p:childTnLst>
                                </p:cTn>
                              </p:par>
                            </p:childTnLst>
                          </p:cTn>
                        </p:par>
                        <p:par>
                          <p:cTn id="46" fill="hold">
                            <p:stCondLst>
                              <p:cond delay="2000"/>
                            </p:stCondLst>
                            <p:childTnLst>
                              <p:par>
                                <p:cTn id="47" presetID="4" presetClass="exit" presetSubtype="16" fill="hold" grpId="0" nodeType="afterEffect">
                                  <p:stCondLst>
                                    <p:cond delay="0"/>
                                  </p:stCondLst>
                                  <p:childTnLst>
                                    <p:animEffect transition="out" filter="box(in)">
                                      <p:cBhvr>
                                        <p:cTn id="48" dur="500"/>
                                        <p:tgtEl>
                                          <p:spTgt spid="16"/>
                                        </p:tgtEl>
                                      </p:cBhvr>
                                    </p:animEffect>
                                    <p:set>
                                      <p:cBhvr>
                                        <p:cTn id="49" dur="1" fill="hold">
                                          <p:stCondLst>
                                            <p:cond delay="499"/>
                                          </p:stCondLst>
                                        </p:cTn>
                                        <p:tgtEl>
                                          <p:spTgt spid="16"/>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47" presetClass="entr" presetSubtype="0" fill="hold" grpId="0" nodeType="click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fade">
                                      <p:cBhvr>
                                        <p:cTn id="54" dur="1000"/>
                                        <p:tgtEl>
                                          <p:spTgt spid="17"/>
                                        </p:tgtEl>
                                      </p:cBhvr>
                                    </p:animEffect>
                                    <p:anim calcmode="lin" valueType="num">
                                      <p:cBhvr>
                                        <p:cTn id="55" dur="1000" fill="hold"/>
                                        <p:tgtEl>
                                          <p:spTgt spid="17"/>
                                        </p:tgtEl>
                                        <p:attrNameLst>
                                          <p:attrName>ppt_x</p:attrName>
                                        </p:attrNameLst>
                                      </p:cBhvr>
                                      <p:tavLst>
                                        <p:tav tm="0">
                                          <p:val>
                                            <p:strVal val="#ppt_x"/>
                                          </p:val>
                                        </p:tav>
                                        <p:tav tm="100000">
                                          <p:val>
                                            <p:strVal val="#ppt_x"/>
                                          </p:val>
                                        </p:tav>
                                      </p:tavLst>
                                    </p:anim>
                                    <p:anim calcmode="lin" valueType="num">
                                      <p:cBhvr>
                                        <p:cTn id="56"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7" presetClass="entr" presetSubtype="0" fill="hold" grpId="0" nodeType="clickEffect">
                                  <p:stCondLst>
                                    <p:cond delay="0"/>
                                  </p:stCondLst>
                                  <p:childTnLst>
                                    <p:set>
                                      <p:cBhvr>
                                        <p:cTn id="60" dur="1" fill="hold">
                                          <p:stCondLst>
                                            <p:cond delay="0"/>
                                          </p:stCondLst>
                                        </p:cTn>
                                        <p:tgtEl>
                                          <p:spTgt spid="18"/>
                                        </p:tgtEl>
                                        <p:attrNameLst>
                                          <p:attrName>style.visibility</p:attrName>
                                        </p:attrNameLst>
                                      </p:cBhvr>
                                      <p:to>
                                        <p:strVal val="visible"/>
                                      </p:to>
                                    </p:set>
                                    <p:animEffect transition="in" filter="fade">
                                      <p:cBhvr>
                                        <p:cTn id="61" dur="1000"/>
                                        <p:tgtEl>
                                          <p:spTgt spid="18"/>
                                        </p:tgtEl>
                                      </p:cBhvr>
                                    </p:animEffect>
                                    <p:anim calcmode="lin" valueType="num">
                                      <p:cBhvr>
                                        <p:cTn id="62" dur="1000" fill="hold"/>
                                        <p:tgtEl>
                                          <p:spTgt spid="18"/>
                                        </p:tgtEl>
                                        <p:attrNameLst>
                                          <p:attrName>ppt_x</p:attrName>
                                        </p:attrNameLst>
                                      </p:cBhvr>
                                      <p:tavLst>
                                        <p:tav tm="0">
                                          <p:val>
                                            <p:strVal val="#ppt_x"/>
                                          </p:val>
                                        </p:tav>
                                        <p:tav tm="100000">
                                          <p:val>
                                            <p:strVal val="#ppt_x"/>
                                          </p:val>
                                        </p:tav>
                                      </p:tavLst>
                                    </p:anim>
                                    <p:anim calcmode="lin" valueType="num">
                                      <p:cBhvr>
                                        <p:cTn id="63"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7" presetClass="entr" presetSubtype="0" fill="hold" grpId="0" nodeType="clickEffect">
                                  <p:stCondLst>
                                    <p:cond delay="0"/>
                                  </p:stCondLst>
                                  <p:childTnLst>
                                    <p:set>
                                      <p:cBhvr>
                                        <p:cTn id="67" dur="1" fill="hold">
                                          <p:stCondLst>
                                            <p:cond delay="0"/>
                                          </p:stCondLst>
                                        </p:cTn>
                                        <p:tgtEl>
                                          <p:spTgt spid="19"/>
                                        </p:tgtEl>
                                        <p:attrNameLst>
                                          <p:attrName>style.visibility</p:attrName>
                                        </p:attrNameLst>
                                      </p:cBhvr>
                                      <p:to>
                                        <p:strVal val="visible"/>
                                      </p:to>
                                    </p:set>
                                    <p:animEffect transition="in" filter="fade">
                                      <p:cBhvr>
                                        <p:cTn id="68" dur="1000"/>
                                        <p:tgtEl>
                                          <p:spTgt spid="19"/>
                                        </p:tgtEl>
                                      </p:cBhvr>
                                    </p:animEffect>
                                    <p:anim calcmode="lin" valueType="num">
                                      <p:cBhvr>
                                        <p:cTn id="69" dur="1000" fill="hold"/>
                                        <p:tgtEl>
                                          <p:spTgt spid="19"/>
                                        </p:tgtEl>
                                        <p:attrNameLst>
                                          <p:attrName>ppt_x</p:attrName>
                                        </p:attrNameLst>
                                      </p:cBhvr>
                                      <p:tavLst>
                                        <p:tav tm="0">
                                          <p:val>
                                            <p:strVal val="#ppt_x"/>
                                          </p:val>
                                        </p:tav>
                                        <p:tav tm="100000">
                                          <p:val>
                                            <p:strVal val="#ppt_x"/>
                                          </p:val>
                                        </p:tav>
                                      </p:tavLst>
                                    </p:anim>
                                    <p:anim calcmode="lin" valueType="num">
                                      <p:cBhvr>
                                        <p:cTn id="70"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7" presetClass="entr" presetSubtype="0" fill="hold" grpId="0" nodeType="clickEffect">
                                  <p:stCondLst>
                                    <p:cond delay="0"/>
                                  </p:stCondLst>
                                  <p:childTnLst>
                                    <p:set>
                                      <p:cBhvr>
                                        <p:cTn id="74" dur="1" fill="hold">
                                          <p:stCondLst>
                                            <p:cond delay="0"/>
                                          </p:stCondLst>
                                        </p:cTn>
                                        <p:tgtEl>
                                          <p:spTgt spid="21"/>
                                        </p:tgtEl>
                                        <p:attrNameLst>
                                          <p:attrName>style.visibility</p:attrName>
                                        </p:attrNameLst>
                                      </p:cBhvr>
                                      <p:to>
                                        <p:strVal val="visible"/>
                                      </p:to>
                                    </p:set>
                                    <p:animEffect transition="in" filter="fade">
                                      <p:cBhvr>
                                        <p:cTn id="75" dur="1000"/>
                                        <p:tgtEl>
                                          <p:spTgt spid="21"/>
                                        </p:tgtEl>
                                      </p:cBhvr>
                                    </p:animEffect>
                                    <p:anim calcmode="lin" valueType="num">
                                      <p:cBhvr>
                                        <p:cTn id="76" dur="1000" fill="hold"/>
                                        <p:tgtEl>
                                          <p:spTgt spid="21"/>
                                        </p:tgtEl>
                                        <p:attrNameLst>
                                          <p:attrName>ppt_x</p:attrName>
                                        </p:attrNameLst>
                                      </p:cBhvr>
                                      <p:tavLst>
                                        <p:tav tm="0">
                                          <p:val>
                                            <p:strVal val="#ppt_x"/>
                                          </p:val>
                                        </p:tav>
                                        <p:tav tm="100000">
                                          <p:val>
                                            <p:strVal val="#ppt_x"/>
                                          </p:val>
                                        </p:tav>
                                      </p:tavLst>
                                    </p:anim>
                                    <p:anim calcmode="lin" valueType="num">
                                      <p:cBhvr>
                                        <p:cTn id="77"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3" grpId="0" animBg="1"/>
      <p:bldP spid="14" grpId="0" animBg="1"/>
      <p:bldP spid="16" grpId="0" animBg="1"/>
      <p:bldP spid="17" grpId="0"/>
      <p:bldP spid="18" grpId="0"/>
      <p:bldP spid="19" grpId="0"/>
      <p:bldP spid="2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dirty="0" smtClean="0">
                <a:solidFill>
                  <a:srgbClr val="FF0000"/>
                </a:solidFill>
              </a:rPr>
              <a:t>2) التدفقات النقدية التشغيلية</a:t>
            </a:r>
            <a:endParaRPr lang="fr-FR" dirty="0"/>
          </a:p>
        </p:txBody>
      </p:sp>
      <p:sp>
        <p:nvSpPr>
          <p:cNvPr id="3" name="Espace réservé du contenu 2"/>
          <p:cNvSpPr>
            <a:spLocks noGrp="1"/>
          </p:cNvSpPr>
          <p:nvPr>
            <p:ph idx="1"/>
          </p:nvPr>
        </p:nvSpPr>
        <p:spPr/>
        <p:txBody>
          <a:bodyPr>
            <a:normAutofit lnSpcReduction="10000"/>
          </a:bodyPr>
          <a:lstStyle/>
          <a:p>
            <a:pPr algn="r" rtl="1">
              <a:buNone/>
            </a:pPr>
            <a:r>
              <a:rPr lang="ar-DZ" b="1" dirty="0" smtClean="0"/>
              <a:t>نعود الآن للكلام على القاعدة الرئيسية الأولى التي تستند إليها قرارات الاستثمار وهي أن التدفقات النقدية </a:t>
            </a:r>
            <a:r>
              <a:rPr lang="ar-SA" b="1" dirty="0" smtClean="0"/>
              <a:t>الإضافية </a:t>
            </a:r>
            <a:r>
              <a:rPr lang="ar-DZ" b="1" dirty="0" smtClean="0"/>
              <a:t>هي التي يجب أخذها بعين </a:t>
            </a:r>
            <a:r>
              <a:rPr lang="ar-DZ" b="1" dirty="0" err="1" smtClean="0"/>
              <a:t>الإعتبار</a:t>
            </a:r>
            <a:r>
              <a:rPr lang="ar-DZ" b="1" dirty="0" smtClean="0"/>
              <a:t> وليس النتائج المحاسبية المتحصل عليها. وخاصة عند تقدير </a:t>
            </a:r>
            <a:r>
              <a:rPr lang="ar-SA" b="1" dirty="0" smtClean="0"/>
              <a:t>التدفقات النقدية التشغيلية السنوية للمشروع</a:t>
            </a:r>
            <a:r>
              <a:rPr lang="ar-DZ" b="1" dirty="0" smtClean="0"/>
              <a:t>، لأن تقدير</a:t>
            </a:r>
            <a:r>
              <a:rPr lang="ar-SA" b="1" dirty="0" smtClean="0"/>
              <a:t> تكلفة الاستثمار المبدئي </a:t>
            </a:r>
            <a:r>
              <a:rPr lang="ar-DZ" b="1" dirty="0" smtClean="0"/>
              <a:t>في بداية المشروع </a:t>
            </a:r>
            <a:r>
              <a:rPr lang="ar-SA" b="1" dirty="0" smtClean="0"/>
              <a:t>و</a:t>
            </a:r>
            <a:r>
              <a:rPr lang="ar-DZ" b="1" dirty="0" smtClean="0"/>
              <a:t>تقدير </a:t>
            </a:r>
            <a:r>
              <a:rPr lang="ar-SA" b="1" dirty="0" smtClean="0"/>
              <a:t>التدفقات النقدية </a:t>
            </a:r>
            <a:r>
              <a:rPr lang="ar-DZ" b="1" dirty="0" smtClean="0"/>
              <a:t>غير </a:t>
            </a:r>
            <a:r>
              <a:rPr lang="ar-SA" b="1" dirty="0" smtClean="0"/>
              <a:t>التشغيلية في السنة الأخيرة من عمر المشروع</a:t>
            </a:r>
            <a:r>
              <a:rPr lang="ar-DZ" b="1" dirty="0" smtClean="0"/>
              <a:t>، لا يعنيها هذا الإجراء</a:t>
            </a:r>
            <a:r>
              <a:rPr lang="ar-SA" b="1" dirty="0" smtClean="0"/>
              <a:t>.</a:t>
            </a:r>
            <a:endParaRPr lang="ar-DZ" b="1" dirty="0" smtClean="0"/>
          </a:p>
          <a:p>
            <a:pPr algn="r" rtl="1">
              <a:buNone/>
            </a:pPr>
            <a:r>
              <a:rPr lang="ar-DZ" sz="3600" b="1" dirty="0" smtClean="0">
                <a:solidFill>
                  <a:srgbClr val="FF0000"/>
                </a:solidFill>
              </a:rPr>
              <a:t>2-1- بعض </a:t>
            </a:r>
            <a:r>
              <a:rPr lang="ar-DZ" sz="3600" b="1" dirty="0" err="1" smtClean="0">
                <a:solidFill>
                  <a:srgbClr val="FF0000"/>
                </a:solidFill>
              </a:rPr>
              <a:t>الإعتبارات</a:t>
            </a:r>
            <a:endParaRPr lang="fr-FR" sz="3600" b="1" dirty="0" smtClean="0">
              <a:solidFill>
                <a:srgbClr val="FF0000"/>
              </a:solidFill>
            </a:endParaRPr>
          </a:p>
          <a:p>
            <a:pPr algn="r" rtl="1">
              <a:buNone/>
            </a:pPr>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ar-DZ" sz="4000" b="1" dirty="0" smtClean="0">
                <a:solidFill>
                  <a:srgbClr val="FF0000"/>
                </a:solidFill>
              </a:rPr>
              <a:t>أ) مدة تقدير التدفقات النقدية التشغيلية</a:t>
            </a:r>
            <a:endParaRPr lang="fr-FR" sz="4000" dirty="0"/>
          </a:p>
        </p:txBody>
      </p:sp>
      <p:sp>
        <p:nvSpPr>
          <p:cNvPr id="3" name="Espace réservé du contenu 2"/>
          <p:cNvSpPr>
            <a:spLocks noGrp="1"/>
          </p:cNvSpPr>
          <p:nvPr>
            <p:ph idx="1"/>
          </p:nvPr>
        </p:nvSpPr>
        <p:spPr/>
        <p:txBody>
          <a:bodyPr/>
          <a:lstStyle/>
          <a:p>
            <a:pPr algn="r" rtl="1">
              <a:buNone/>
            </a:pPr>
            <a:r>
              <a:rPr lang="ar-SA" b="1" dirty="0" smtClean="0"/>
              <a:t>يتميز كل مشروع استثماري بأفق زمني يعبر عن مدة حياته الاقتصادية، والتي من الواجب تقديرها لما </a:t>
            </a:r>
            <a:r>
              <a:rPr lang="ar-SA" b="1" dirty="0" err="1" smtClean="0"/>
              <a:t>تكتسيه</a:t>
            </a:r>
            <a:r>
              <a:rPr lang="ar-SA" b="1" dirty="0" smtClean="0"/>
              <a:t> من أهمية كبرى في عملية التقييم للمشروع محل الدراسة، خاصة عند تقدير التـدفقات النقدية وأثناء تطبيق معايير التقييم، وأيضا عند حساب العائد الاقتصادي المتوقع تحقيقه. ويمكن التمييز بين أعمار مختلفة لأي مشروع استثماري كما يلي</a:t>
            </a:r>
            <a:r>
              <a:rPr lang="ar-DZ" b="1" dirty="0" smtClean="0"/>
              <a:t>:</a:t>
            </a:r>
            <a:endParaRPr lang="fr-FR" b="1" dirty="0" smtClean="0"/>
          </a:p>
          <a:p>
            <a:pPr algn="r" rtl="1">
              <a:buNone/>
            </a:pPr>
            <a:endParaRPr lang="fr-F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274638"/>
            <a:ext cx="8229600" cy="1143000"/>
          </a:xfrm>
          <a:prstGeom prst="rect">
            <a:avLst/>
          </a:prstGeom>
        </p:spPr>
        <p:txBody>
          <a:bodyPr anchor="ctr"/>
          <a:lstStyle/>
          <a:p>
            <a:pPr lvl="0" algn="ctr" rtl="1">
              <a:spcBef>
                <a:spcPct val="0"/>
              </a:spcBef>
            </a:pPr>
            <a:endParaRPr kumimoji="0" lang="fr-FR" sz="3600" b="1" i="0" u="none" strike="noStrike" kern="1200" cap="none" spc="0" normalizeH="0" baseline="0" noProof="0" dirty="0">
              <a:ln>
                <a:noFill/>
              </a:ln>
              <a:solidFill>
                <a:srgbClr val="FF0000"/>
              </a:solidFill>
              <a:effectLst/>
              <a:uLnTx/>
              <a:uFillTx/>
              <a:latin typeface="+mj-lt"/>
              <a:ea typeface="+mj-ea"/>
              <a:cs typeface="+mj-cs"/>
            </a:endParaRPr>
          </a:p>
        </p:txBody>
      </p:sp>
      <p:sp>
        <p:nvSpPr>
          <p:cNvPr id="3" name="Espace réservé du contenu 2"/>
          <p:cNvSpPr txBox="1">
            <a:spLocks/>
          </p:cNvSpPr>
          <p:nvPr/>
        </p:nvSpPr>
        <p:spPr>
          <a:xfrm>
            <a:off x="457200" y="1474805"/>
            <a:ext cx="8229600" cy="4525963"/>
          </a:xfrm>
          <a:prstGeom prst="rect">
            <a:avLst/>
          </a:prstGeom>
        </p:spPr>
        <p:txBody>
          <a:bodyPr>
            <a:noAutofit/>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3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العمر التشغيلي </a:t>
            </a:r>
            <a:r>
              <a:rPr kumimoji="0" lang="ar-DZ" sz="3200" b="1" i="0" u="none" strike="noStrike" kern="1200" cap="none" spc="0" normalizeH="0" baseline="0" noProof="0" dirty="0" smtClean="0">
                <a:ln>
                  <a:noFill/>
                </a:ln>
                <a:solidFill>
                  <a:schemeClr val="tx1"/>
                </a:solidFill>
                <a:effectLst/>
                <a:uLnTx/>
                <a:uFillTx/>
                <a:latin typeface="+mn-lt"/>
                <a:ea typeface="+mn-ea"/>
                <a:cs typeface="+mn-cs"/>
              </a:rPr>
              <a:t>للمشروع ينتهي عندما تصبح </a:t>
            </a:r>
            <a:r>
              <a:rPr kumimoji="0" lang="ar-DZ" sz="3200" b="1" i="0" u="none" strike="noStrike" kern="1200" cap="none" spc="0" normalizeH="0" baseline="0" noProof="0" dirty="0" smtClean="0">
                <a:ln>
                  <a:noFill/>
                </a:ln>
                <a:solidFill>
                  <a:srgbClr val="0623FA"/>
                </a:solidFill>
                <a:effectLst/>
                <a:uLnTx/>
                <a:uFillTx/>
                <a:latin typeface="+mn-lt"/>
                <a:ea typeface="+mn-ea"/>
                <a:cs typeface="+mn-cs"/>
              </a:rPr>
              <a:t>تكاليف صيانة الأصول الثابتة أكبر من </a:t>
            </a:r>
            <a:r>
              <a:rPr kumimoji="0" lang="ar-DZ" sz="3200" b="1" i="0" u="none" strike="noStrike" kern="1200" cap="none" spc="0" normalizeH="0" baseline="0" noProof="0" dirty="0" smtClean="0">
                <a:ln>
                  <a:noFill/>
                </a:ln>
                <a:solidFill>
                  <a:schemeClr val="tx1"/>
                </a:solidFill>
                <a:effectLst/>
                <a:uLnTx/>
                <a:uFillTx/>
                <a:latin typeface="+mn-lt"/>
                <a:ea typeface="+mn-ea"/>
                <a:cs typeface="+mn-cs"/>
              </a:rPr>
              <a:t>أن تغطيها </a:t>
            </a:r>
            <a:r>
              <a:rPr kumimoji="0" lang="ar-DZ" sz="3200" b="1" i="0" u="none" strike="noStrike" kern="1200" cap="none" spc="0" normalizeH="0" baseline="0" noProof="0" dirty="0" smtClean="0">
                <a:ln>
                  <a:noFill/>
                </a:ln>
                <a:solidFill>
                  <a:srgbClr val="0623FA"/>
                </a:solidFill>
                <a:effectLst/>
                <a:uLnTx/>
                <a:uFillTx/>
                <a:latin typeface="+mn-lt"/>
                <a:ea typeface="+mn-ea"/>
                <a:cs typeface="+mn-cs"/>
              </a:rPr>
              <a:t>إيرادات الإنتاج </a:t>
            </a:r>
            <a:r>
              <a:rPr kumimoji="0" lang="ar-DZ" sz="3200" b="1" i="0" u="none" strike="noStrike" kern="1200" cap="none" spc="0" normalizeH="0" baseline="0" noProof="0" dirty="0" smtClean="0">
                <a:ln>
                  <a:noFill/>
                </a:ln>
                <a:solidFill>
                  <a:schemeClr val="tx1"/>
                </a:solidFill>
                <a:effectLst/>
                <a:uLnTx/>
                <a:uFillTx/>
                <a:latin typeface="+mn-lt"/>
                <a:ea typeface="+mn-ea"/>
                <a:cs typeface="+mn-cs"/>
              </a:rPr>
              <a:t>في المشروع. بينما </a:t>
            </a:r>
            <a:r>
              <a:rPr kumimoji="0" lang="ar-DZ" sz="3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العمر </a:t>
            </a:r>
            <a:r>
              <a:rPr kumimoji="0" lang="ar-DZ" sz="3200" b="1" i="0" u="none" strike="noStrike" kern="1200" cap="none" spc="0" normalizeH="0" baseline="0" noProof="0" dirty="0" err="1" smtClean="0">
                <a:ln>
                  <a:noFill/>
                </a:ln>
                <a:solidFill>
                  <a:schemeClr val="tx1"/>
                </a:solidFill>
                <a:effectLst>
                  <a:outerShdw blurRad="38100" dist="38100" dir="2700000" algn="tl">
                    <a:srgbClr val="000000">
                      <a:alpha val="43137"/>
                    </a:srgbClr>
                  </a:outerShdw>
                </a:effectLst>
                <a:uLnTx/>
                <a:uFillTx/>
                <a:latin typeface="+mn-lt"/>
                <a:ea typeface="+mn-ea"/>
                <a:cs typeface="+mn-cs"/>
              </a:rPr>
              <a:t>الإقتصادي</a:t>
            </a:r>
            <a:r>
              <a:rPr kumimoji="0" lang="ar-DZ" sz="3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 </a:t>
            </a:r>
            <a:r>
              <a:rPr kumimoji="0" lang="ar-DZ" sz="3200" b="1" i="0" u="none" strike="noStrike" kern="1200" cap="none" spc="0" normalizeH="0" baseline="0" noProof="0" dirty="0" smtClean="0">
                <a:ln>
                  <a:noFill/>
                </a:ln>
                <a:solidFill>
                  <a:schemeClr val="tx1"/>
                </a:solidFill>
                <a:effectLst/>
                <a:uLnTx/>
                <a:uFillTx/>
                <a:latin typeface="+mn-lt"/>
                <a:ea typeface="+mn-ea"/>
                <a:cs typeface="+mn-cs"/>
              </a:rPr>
              <a:t>للمشروع فينتهي عندما تصبح </a:t>
            </a:r>
            <a:r>
              <a:rPr kumimoji="0" lang="ar-DZ" sz="3200" b="1" i="0" u="none" strike="noStrike" kern="1200" cap="none" spc="0" normalizeH="0" baseline="0" noProof="0" dirty="0" smtClean="0">
                <a:ln>
                  <a:noFill/>
                </a:ln>
                <a:solidFill>
                  <a:srgbClr val="0623FA"/>
                </a:solidFill>
                <a:effectLst/>
                <a:uLnTx/>
                <a:uFillTx/>
                <a:latin typeface="+mn-lt"/>
                <a:ea typeface="+mn-ea"/>
                <a:cs typeface="+mn-cs"/>
              </a:rPr>
              <a:t>القيمة الحالية للتدفقات النقدية الداخلة</a:t>
            </a:r>
            <a:r>
              <a:rPr kumimoji="0" lang="ar-DZ" sz="3200" b="1" i="0" u="none" strike="noStrike" kern="1200" cap="none" spc="0" normalizeH="0" baseline="0" noProof="0" dirty="0" smtClean="0">
                <a:ln>
                  <a:noFill/>
                </a:ln>
                <a:solidFill>
                  <a:schemeClr val="tx1"/>
                </a:solidFill>
                <a:effectLst/>
                <a:uLnTx/>
                <a:uFillTx/>
                <a:latin typeface="+mn-lt"/>
                <a:ea typeface="+mn-ea"/>
                <a:cs typeface="+mn-cs"/>
              </a:rPr>
              <a:t> من جراء استخدام (تشغيل) الأصول الثابتة في المدة المتبقية من عمر المشروع </a:t>
            </a:r>
            <a:r>
              <a:rPr kumimoji="0" lang="ar-DZ" sz="3200" b="1" i="0" u="none" strike="noStrike" kern="1200" cap="none" spc="0" normalizeH="0" baseline="0" noProof="0" dirty="0" smtClean="0">
                <a:ln>
                  <a:noFill/>
                </a:ln>
                <a:solidFill>
                  <a:srgbClr val="0623FA"/>
                </a:solidFill>
                <a:effectLst/>
                <a:uLnTx/>
                <a:uFillTx/>
                <a:latin typeface="+mn-lt"/>
                <a:ea typeface="+mn-ea"/>
                <a:cs typeface="+mn-cs"/>
              </a:rPr>
              <a:t>أقل من القيمة </a:t>
            </a:r>
            <a:r>
              <a:rPr kumimoji="0" lang="ar-DZ" sz="3200" b="1" i="0" u="none" strike="noStrike" kern="1200" cap="none" spc="0" normalizeH="0" baseline="0" noProof="0" dirty="0" err="1" smtClean="0">
                <a:ln>
                  <a:noFill/>
                </a:ln>
                <a:solidFill>
                  <a:srgbClr val="0623FA"/>
                </a:solidFill>
                <a:effectLst/>
                <a:uLnTx/>
                <a:uFillTx/>
                <a:latin typeface="+mn-lt"/>
                <a:ea typeface="+mn-ea"/>
                <a:cs typeface="+mn-cs"/>
              </a:rPr>
              <a:t>البيعية</a:t>
            </a:r>
            <a:r>
              <a:rPr kumimoji="0" lang="ar-DZ" sz="3200" b="1" i="0" u="none" strike="noStrike" kern="1200" cap="none" spc="0" normalizeH="0" baseline="0" noProof="0" dirty="0" smtClean="0">
                <a:ln>
                  <a:noFill/>
                </a:ln>
                <a:solidFill>
                  <a:srgbClr val="0623FA"/>
                </a:solidFill>
                <a:effectLst/>
                <a:uLnTx/>
                <a:uFillTx/>
                <a:latin typeface="+mn-lt"/>
                <a:ea typeface="+mn-ea"/>
                <a:cs typeface="+mn-cs"/>
              </a:rPr>
              <a:t> </a:t>
            </a:r>
            <a:r>
              <a:rPr kumimoji="0" lang="ar-DZ" sz="3200" b="1" i="0" u="none" strike="noStrike" kern="1200" cap="none" spc="0" normalizeH="0" baseline="0" noProof="0" dirty="0" smtClean="0">
                <a:ln>
                  <a:noFill/>
                </a:ln>
                <a:solidFill>
                  <a:schemeClr val="tx1"/>
                </a:solidFill>
                <a:effectLst/>
                <a:uLnTx/>
                <a:uFillTx/>
                <a:latin typeface="+mn-lt"/>
                <a:ea typeface="+mn-ea"/>
                <a:cs typeface="+mn-cs"/>
              </a:rPr>
              <a:t>(</a:t>
            </a:r>
            <a:r>
              <a:rPr kumimoji="0" lang="ar-DZ" sz="3200" b="1" i="0" u="none" strike="noStrike" kern="1200" cap="none" spc="0" normalizeH="0" baseline="0" noProof="0" dirty="0" err="1" smtClean="0">
                <a:ln>
                  <a:noFill/>
                </a:ln>
                <a:solidFill>
                  <a:schemeClr val="tx1"/>
                </a:solidFill>
                <a:effectLst/>
                <a:uLnTx/>
                <a:uFillTx/>
                <a:latin typeface="+mn-lt"/>
                <a:ea typeface="+mn-ea"/>
                <a:cs typeface="+mn-cs"/>
              </a:rPr>
              <a:t>التخريدية</a:t>
            </a:r>
            <a:r>
              <a:rPr kumimoji="0" lang="ar-DZ" sz="3200" b="1" i="0" u="none" strike="noStrike" kern="1200" cap="none" spc="0" normalizeH="0" baseline="0" noProof="0" dirty="0" smtClean="0">
                <a:ln>
                  <a:noFill/>
                </a:ln>
                <a:solidFill>
                  <a:schemeClr val="tx1"/>
                </a:solidFill>
                <a:effectLst/>
                <a:uLnTx/>
                <a:uFillTx/>
                <a:latin typeface="+mn-lt"/>
                <a:ea typeface="+mn-ea"/>
                <a:cs typeface="+mn-cs"/>
              </a:rPr>
              <a:t>) للأصول. بمعنى أن العمر الاقتصادي للمشروع يمتد إلى الوقت الذي يتوقف المشروع فيه عن المساهمة إيجابا في القيمة الحالية الصافية رغم أن العمر التشغيلي لم ينته بعد. ولهذا فإن تقدير التدفقات النقدية للمشروع يجب أن يستند على العمر </a:t>
            </a:r>
            <a:r>
              <a:rPr kumimoji="0" lang="ar-DZ" sz="3200" b="1" i="0" u="none" strike="noStrike" kern="1200" cap="none" spc="0" normalizeH="0" baseline="0" noProof="0" dirty="0" err="1" smtClean="0">
                <a:ln>
                  <a:noFill/>
                </a:ln>
                <a:solidFill>
                  <a:schemeClr val="tx1"/>
                </a:solidFill>
                <a:effectLst/>
                <a:uLnTx/>
                <a:uFillTx/>
                <a:latin typeface="+mn-lt"/>
                <a:ea typeface="+mn-ea"/>
                <a:cs typeface="+mn-cs"/>
              </a:rPr>
              <a:t>الإقتصادي</a:t>
            </a:r>
            <a:r>
              <a:rPr kumimoji="0" lang="ar-DZ" sz="3200" b="1" i="0" u="none" strike="noStrike" kern="1200" cap="none" spc="0" normalizeH="0" baseline="0" noProof="0" dirty="0" smtClean="0">
                <a:ln>
                  <a:noFill/>
                </a:ln>
                <a:solidFill>
                  <a:schemeClr val="tx1"/>
                </a:solidFill>
                <a:effectLst/>
                <a:uLnTx/>
                <a:uFillTx/>
                <a:latin typeface="+mn-lt"/>
                <a:ea typeface="+mn-ea"/>
                <a:cs typeface="+mn-cs"/>
              </a:rPr>
              <a:t> له وليس العمر التشغيلي.</a:t>
            </a:r>
            <a:endParaRPr kumimoji="0" lang="fr-FR" sz="32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86396" y="119063"/>
            <a:ext cx="8929718" cy="6619875"/>
          </a:xfrm>
          <a:prstGeom prst="rect">
            <a:avLst/>
          </a:prstGeom>
          <a:noFill/>
          <a:ln w="9525">
            <a:noFill/>
            <a:miter lim="800000"/>
            <a:headEnd/>
            <a:tailEnd/>
          </a:ln>
          <a:effectLst/>
        </p:spPr>
      </p:pic>
      <p:pic>
        <p:nvPicPr>
          <p:cNvPr id="3" name="Picture 1"/>
          <p:cNvPicPr>
            <a:picLocks noChangeAspect="1" noChangeArrowheads="1"/>
          </p:cNvPicPr>
          <p:nvPr/>
        </p:nvPicPr>
        <p:blipFill>
          <a:blip r:embed="rId3" cstate="print"/>
          <a:srcRect/>
          <a:stretch>
            <a:fillRect/>
          </a:stretch>
        </p:blipFill>
        <p:spPr bwMode="auto">
          <a:xfrm>
            <a:off x="6357950" y="2500306"/>
            <a:ext cx="1500198" cy="683846"/>
          </a:xfrm>
          <a:prstGeom prst="rect">
            <a:avLst/>
          </a:prstGeom>
          <a:noFill/>
          <a:ln w="9525">
            <a:noFill/>
            <a:miter lim="800000"/>
            <a:headEnd/>
            <a:tailEnd/>
          </a:ln>
          <a:effectLst/>
        </p:spPr>
      </p:pic>
      <p:pic>
        <p:nvPicPr>
          <p:cNvPr id="4" name="Picture 4"/>
          <p:cNvPicPr>
            <a:picLocks noChangeAspect="1" noChangeArrowheads="1"/>
          </p:cNvPicPr>
          <p:nvPr/>
        </p:nvPicPr>
        <p:blipFill>
          <a:blip r:embed="rId4" cstate="print"/>
          <a:srcRect/>
          <a:stretch>
            <a:fillRect/>
          </a:stretch>
        </p:blipFill>
        <p:spPr bwMode="auto">
          <a:xfrm>
            <a:off x="6372940" y="3173228"/>
            <a:ext cx="1476375" cy="762000"/>
          </a:xfrm>
          <a:prstGeom prst="rect">
            <a:avLst/>
          </a:prstGeom>
          <a:noFill/>
          <a:ln w="9525">
            <a:noFill/>
            <a:miter lim="800000"/>
            <a:headEnd/>
            <a:tailEnd/>
          </a:ln>
          <a:effectLst/>
        </p:spPr>
      </p:pic>
      <p:sp>
        <p:nvSpPr>
          <p:cNvPr id="8" name="Forme libre 7"/>
          <p:cNvSpPr/>
          <p:nvPr/>
        </p:nvSpPr>
        <p:spPr>
          <a:xfrm>
            <a:off x="6357950" y="1454058"/>
            <a:ext cx="396000" cy="1044000"/>
          </a:xfrm>
          <a:custGeom>
            <a:avLst/>
            <a:gdLst>
              <a:gd name="connsiteX0" fmla="*/ 1004341 w 1004341"/>
              <a:gd name="connsiteY0" fmla="*/ 2188564 h 2188564"/>
              <a:gd name="connsiteX1" fmla="*/ 1004341 w 1004341"/>
              <a:gd name="connsiteY1" fmla="*/ 0 h 2188564"/>
              <a:gd name="connsiteX2" fmla="*/ 0 w 1004341"/>
              <a:gd name="connsiteY2" fmla="*/ 0 h 2188564"/>
            </a:gdLst>
            <a:ahLst/>
            <a:cxnLst>
              <a:cxn ang="0">
                <a:pos x="connsiteX0" y="connsiteY0"/>
              </a:cxn>
              <a:cxn ang="0">
                <a:pos x="connsiteX1" y="connsiteY1"/>
              </a:cxn>
              <a:cxn ang="0">
                <a:pos x="connsiteX2" y="connsiteY2"/>
              </a:cxn>
            </a:cxnLst>
            <a:rect l="l" t="t" r="r" b="b"/>
            <a:pathLst>
              <a:path w="1004341" h="2188564">
                <a:moveTo>
                  <a:pt x="1004341" y="2188564"/>
                </a:moveTo>
                <a:lnTo>
                  <a:pt x="1004341" y="0"/>
                </a:lnTo>
                <a:lnTo>
                  <a:pt x="0" y="0"/>
                </a:lnTo>
              </a:path>
            </a:pathLst>
          </a:cu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9" name="Forme libre 8"/>
          <p:cNvSpPr/>
          <p:nvPr/>
        </p:nvSpPr>
        <p:spPr>
          <a:xfrm>
            <a:off x="6342960" y="1239744"/>
            <a:ext cx="1116000" cy="1332000"/>
          </a:xfrm>
          <a:custGeom>
            <a:avLst/>
            <a:gdLst>
              <a:gd name="connsiteX0" fmla="*/ 1004341 w 1004341"/>
              <a:gd name="connsiteY0" fmla="*/ 2188564 h 2188564"/>
              <a:gd name="connsiteX1" fmla="*/ 1004341 w 1004341"/>
              <a:gd name="connsiteY1" fmla="*/ 0 h 2188564"/>
              <a:gd name="connsiteX2" fmla="*/ 0 w 1004341"/>
              <a:gd name="connsiteY2" fmla="*/ 0 h 2188564"/>
            </a:gdLst>
            <a:ahLst/>
            <a:cxnLst>
              <a:cxn ang="0">
                <a:pos x="connsiteX0" y="connsiteY0"/>
              </a:cxn>
              <a:cxn ang="0">
                <a:pos x="connsiteX1" y="connsiteY1"/>
              </a:cxn>
              <a:cxn ang="0">
                <a:pos x="connsiteX2" y="connsiteY2"/>
              </a:cxn>
            </a:cxnLst>
            <a:rect l="l" t="t" r="r" b="b"/>
            <a:pathLst>
              <a:path w="1004341" h="2188564">
                <a:moveTo>
                  <a:pt x="1004341" y="2188564"/>
                </a:moveTo>
                <a:lnTo>
                  <a:pt x="1004341" y="0"/>
                </a:lnTo>
                <a:lnTo>
                  <a:pt x="0" y="0"/>
                </a:lnTo>
              </a:path>
            </a:pathLst>
          </a:cu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 name="Rectangle 9"/>
          <p:cNvSpPr/>
          <p:nvPr/>
        </p:nvSpPr>
        <p:spPr>
          <a:xfrm>
            <a:off x="7715272" y="3423352"/>
            <a:ext cx="1332000" cy="1077218"/>
          </a:xfrm>
          <a:prstGeom prst="rect">
            <a:avLst/>
          </a:prstGeom>
        </p:spPr>
        <p:txBody>
          <a:bodyPr wrap="square">
            <a:spAutoFit/>
          </a:bodyPr>
          <a:lstStyle/>
          <a:p>
            <a:pPr algn="ctr" rtl="1"/>
            <a:r>
              <a:rPr lang="ar-DZ" sz="3200" b="1" dirty="0" smtClean="0"/>
              <a:t>العمر التشغيلي</a:t>
            </a:r>
            <a:endParaRPr lang="fr-FR" sz="3200" b="1" dirty="0"/>
          </a:p>
        </p:txBody>
      </p:sp>
      <p:sp>
        <p:nvSpPr>
          <p:cNvPr id="11" name="Rectangle 10"/>
          <p:cNvSpPr/>
          <p:nvPr/>
        </p:nvSpPr>
        <p:spPr>
          <a:xfrm>
            <a:off x="7572396" y="1065898"/>
            <a:ext cx="1548000" cy="1152000"/>
          </a:xfrm>
          <a:prstGeom prst="rect">
            <a:avLst/>
          </a:prstGeom>
        </p:spPr>
        <p:txBody>
          <a:bodyPr wrap="square">
            <a:spAutoFit/>
          </a:bodyPr>
          <a:lstStyle/>
          <a:p>
            <a:pPr algn="ctr" rtl="1"/>
            <a:r>
              <a:rPr lang="ar-DZ" sz="3200" b="1" dirty="0" smtClean="0"/>
              <a:t>العمر </a:t>
            </a:r>
            <a:r>
              <a:rPr lang="ar-DZ" sz="3200" b="1" dirty="0" err="1" smtClean="0"/>
              <a:t>الإقتصادي</a:t>
            </a:r>
            <a:endParaRPr lang="fr-FR" sz="3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8" presetClass="entr" presetSubtype="12"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strips(downLeft)">
                                      <p:cBhvr>
                                        <p:cTn id="21" dur="500"/>
                                        <p:tgtEl>
                                          <p:spTgt spid="3"/>
                                        </p:tgtEl>
                                      </p:cBhvr>
                                    </p:animEffect>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1000"/>
                                        <p:tgtEl>
                                          <p:spTgt spid="11"/>
                                        </p:tgtEl>
                                      </p:cBhvr>
                                    </p:animEffect>
                                    <p:anim calcmode="lin" valueType="num">
                                      <p:cBhvr>
                                        <p:cTn id="27" dur="1000" fill="hold"/>
                                        <p:tgtEl>
                                          <p:spTgt spid="11"/>
                                        </p:tgtEl>
                                        <p:attrNameLst>
                                          <p:attrName>ppt_x</p:attrName>
                                        </p:attrNameLst>
                                      </p:cBhvr>
                                      <p:tavLst>
                                        <p:tav tm="0">
                                          <p:val>
                                            <p:strVal val="#ppt_x"/>
                                          </p:val>
                                        </p:tav>
                                        <p:tav tm="100000">
                                          <p:val>
                                            <p:strVal val="#ppt_x"/>
                                          </p:val>
                                        </p:tav>
                                      </p:tavLst>
                                    </p:anim>
                                    <p:anim calcmode="lin" valueType="num">
                                      <p:cBhvr>
                                        <p:cTn id="2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8" presetClass="exit" presetSubtype="16" fill="hold" grpId="1" nodeType="clickEffect">
                                  <p:stCondLst>
                                    <p:cond delay="0"/>
                                  </p:stCondLst>
                                  <p:childTnLst>
                                    <p:animEffect transition="out" filter="diamond(in)">
                                      <p:cBhvr>
                                        <p:cTn id="32" dur="2000"/>
                                        <p:tgtEl>
                                          <p:spTgt spid="10"/>
                                        </p:tgtEl>
                                      </p:cBhvr>
                                    </p:animEffect>
                                    <p:set>
                                      <p:cBhvr>
                                        <p:cTn id="33" dur="1" fill="hold">
                                          <p:stCondLst>
                                            <p:cond delay="1999"/>
                                          </p:stCondLst>
                                        </p:cTn>
                                        <p:tgtEl>
                                          <p:spTgt spid="10"/>
                                        </p:tgtEl>
                                        <p:attrNameLst>
                                          <p:attrName>style.visibility</p:attrName>
                                        </p:attrNameLst>
                                      </p:cBhvr>
                                      <p:to>
                                        <p:strVal val="hidden"/>
                                      </p:to>
                                    </p:set>
                                  </p:childTnLst>
                                </p:cTn>
                              </p:par>
                              <p:par>
                                <p:cTn id="34" presetID="8" presetClass="exit" presetSubtype="16" fill="hold" nodeType="withEffect">
                                  <p:stCondLst>
                                    <p:cond delay="0"/>
                                  </p:stCondLst>
                                  <p:childTnLst>
                                    <p:animEffect transition="out" filter="diamond(in)">
                                      <p:cBhvr>
                                        <p:cTn id="35" dur="2000"/>
                                        <p:tgtEl>
                                          <p:spTgt spid="4"/>
                                        </p:tgtEl>
                                      </p:cBhvr>
                                    </p:animEffect>
                                    <p:set>
                                      <p:cBhvr>
                                        <p:cTn id="36" dur="1" fill="hold">
                                          <p:stCondLst>
                                            <p:cond delay="1999"/>
                                          </p:stCondLst>
                                        </p:cTn>
                                        <p:tgtEl>
                                          <p:spTgt spid="4"/>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53" presetClass="entr" presetSubtype="0"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p:cTn id="41" dur="500" fill="hold"/>
                                        <p:tgtEl>
                                          <p:spTgt spid="9"/>
                                        </p:tgtEl>
                                        <p:attrNameLst>
                                          <p:attrName>ppt_w</p:attrName>
                                        </p:attrNameLst>
                                      </p:cBhvr>
                                      <p:tavLst>
                                        <p:tav tm="0">
                                          <p:val>
                                            <p:fltVal val="0"/>
                                          </p:val>
                                        </p:tav>
                                        <p:tav tm="100000">
                                          <p:val>
                                            <p:strVal val="#ppt_w"/>
                                          </p:val>
                                        </p:tav>
                                      </p:tavLst>
                                    </p:anim>
                                    <p:anim calcmode="lin" valueType="num">
                                      <p:cBhvr>
                                        <p:cTn id="42" dur="500" fill="hold"/>
                                        <p:tgtEl>
                                          <p:spTgt spid="9"/>
                                        </p:tgtEl>
                                        <p:attrNameLst>
                                          <p:attrName>ppt_h</p:attrName>
                                        </p:attrNameLst>
                                      </p:cBhvr>
                                      <p:tavLst>
                                        <p:tav tm="0">
                                          <p:val>
                                            <p:fltVal val="0"/>
                                          </p:val>
                                        </p:tav>
                                        <p:tav tm="100000">
                                          <p:val>
                                            <p:strVal val="#ppt_h"/>
                                          </p:val>
                                        </p:tav>
                                      </p:tavLst>
                                    </p:anim>
                                    <p:animEffect transition="in" filter="fade">
                                      <p:cBhvr>
                                        <p:cTn id="43" dur="500"/>
                                        <p:tgtEl>
                                          <p:spTgt spid="9"/>
                                        </p:tgtEl>
                                      </p:cBhvr>
                                    </p:animEffect>
                                  </p:childTnLst>
                                </p:cTn>
                              </p:par>
                              <p:par>
                                <p:cTn id="44" presetID="53" presetClass="entr" presetSubtype="0" fill="hold" grpId="0" nodeType="withEffect">
                                  <p:stCondLst>
                                    <p:cond delay="0"/>
                                  </p:stCondLst>
                                  <p:childTnLst>
                                    <p:set>
                                      <p:cBhvr>
                                        <p:cTn id="45" dur="1" fill="hold">
                                          <p:stCondLst>
                                            <p:cond delay="0"/>
                                          </p:stCondLst>
                                        </p:cTn>
                                        <p:tgtEl>
                                          <p:spTgt spid="8"/>
                                        </p:tgtEl>
                                        <p:attrNameLst>
                                          <p:attrName>style.visibility</p:attrName>
                                        </p:attrNameLst>
                                      </p:cBhvr>
                                      <p:to>
                                        <p:strVal val="visible"/>
                                      </p:to>
                                    </p:set>
                                    <p:anim calcmode="lin" valueType="num">
                                      <p:cBhvr>
                                        <p:cTn id="46" dur="500" fill="hold"/>
                                        <p:tgtEl>
                                          <p:spTgt spid="8"/>
                                        </p:tgtEl>
                                        <p:attrNameLst>
                                          <p:attrName>ppt_w</p:attrName>
                                        </p:attrNameLst>
                                      </p:cBhvr>
                                      <p:tavLst>
                                        <p:tav tm="0">
                                          <p:val>
                                            <p:fltVal val="0"/>
                                          </p:val>
                                        </p:tav>
                                        <p:tav tm="100000">
                                          <p:val>
                                            <p:strVal val="#ppt_w"/>
                                          </p:val>
                                        </p:tav>
                                      </p:tavLst>
                                    </p:anim>
                                    <p:anim calcmode="lin" valueType="num">
                                      <p:cBhvr>
                                        <p:cTn id="47" dur="500" fill="hold"/>
                                        <p:tgtEl>
                                          <p:spTgt spid="8"/>
                                        </p:tgtEl>
                                        <p:attrNameLst>
                                          <p:attrName>ppt_h</p:attrName>
                                        </p:attrNameLst>
                                      </p:cBhvr>
                                      <p:tavLst>
                                        <p:tav tm="0">
                                          <p:val>
                                            <p:fltVal val="0"/>
                                          </p:val>
                                        </p:tav>
                                        <p:tav tm="100000">
                                          <p:val>
                                            <p:strVal val="#ppt_h"/>
                                          </p:val>
                                        </p:tav>
                                      </p:tavLst>
                                    </p:anim>
                                    <p:animEffect transition="in" filter="fade">
                                      <p:cBhvr>
                                        <p:cTn id="4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p:bldP spid="10" grpId="1"/>
      <p:bldP spid="1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lvl="0" algn="r" rtl="1">
              <a:buNone/>
            </a:pPr>
            <a:r>
              <a:rPr lang="ar-DZ" b="1" dirty="0" smtClean="0"/>
              <a:t>غير أن مدة الحياة </a:t>
            </a:r>
            <a:r>
              <a:rPr lang="ar-DZ" b="1" dirty="0" err="1" smtClean="0"/>
              <a:t>الإقتصادية</a:t>
            </a:r>
            <a:r>
              <a:rPr lang="ar-DZ" b="1" dirty="0" smtClean="0"/>
              <a:t> للمشروع (العمر </a:t>
            </a:r>
            <a:r>
              <a:rPr lang="ar-DZ" b="1" dirty="0" err="1" smtClean="0"/>
              <a:t>الإقتصادي</a:t>
            </a:r>
            <a:r>
              <a:rPr lang="ar-DZ" b="1" dirty="0" smtClean="0"/>
              <a:t>) قد </a:t>
            </a:r>
            <a:r>
              <a:rPr lang="ar-DZ" b="1" dirty="0" smtClean="0">
                <a:solidFill>
                  <a:srgbClr val="0623FA"/>
                </a:solidFill>
              </a:rPr>
              <a:t>يصعب تحديدها عمليا </a:t>
            </a:r>
            <a:r>
              <a:rPr lang="ar-DZ" b="1" dirty="0" smtClean="0"/>
              <a:t>من جهة، كما </a:t>
            </a:r>
            <a:r>
              <a:rPr lang="ar-DZ" b="1" dirty="0" smtClean="0">
                <a:solidFill>
                  <a:srgbClr val="0623FA"/>
                </a:solidFill>
              </a:rPr>
              <a:t>قد تطول لدرجة يصعب معها التنبؤ بالتدفقات </a:t>
            </a:r>
            <a:r>
              <a:rPr lang="ar-DZ" b="1" dirty="0" smtClean="0"/>
              <a:t>النقدية التشغيلية المستقبلية من جهة أخرى. وهذا ما يجبر في الغالب على اتخاذ </a:t>
            </a:r>
            <a:r>
              <a:rPr lang="ar-DZ" b="1" dirty="0" smtClean="0">
                <a:solidFill>
                  <a:srgbClr val="0623FA"/>
                </a:solidFill>
              </a:rPr>
              <a:t>مدة </a:t>
            </a:r>
            <a:r>
              <a:rPr lang="ar-DZ" b="1" dirty="0" err="1" smtClean="0">
                <a:solidFill>
                  <a:srgbClr val="0623FA"/>
                </a:solidFill>
              </a:rPr>
              <a:t>إهتلاك</a:t>
            </a:r>
            <a:r>
              <a:rPr lang="ar-DZ" b="1" dirty="0" smtClean="0">
                <a:solidFill>
                  <a:srgbClr val="0623FA"/>
                </a:solidFill>
              </a:rPr>
              <a:t> الأصول الثابتة كمدة لتقدير التدفقات النقدية التشغيلية </a:t>
            </a:r>
            <a:r>
              <a:rPr lang="ar-DZ" b="1" dirty="0" smtClean="0"/>
              <a:t>إذا لم تكن هي الأخرى طويلة. لأن الأمر المهم هنا هو تحديد مدة تسمح بإجراء تقديرات موثوق </a:t>
            </a:r>
            <a:r>
              <a:rPr lang="ar-DZ" b="1" dirty="0" err="1" smtClean="0"/>
              <a:t>بها</a:t>
            </a:r>
            <a:r>
              <a:rPr lang="ar-DZ" b="1" dirty="0" smtClean="0"/>
              <a:t>.</a:t>
            </a:r>
            <a:endParaRPr lang="fr-FR"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3600" b="1" dirty="0" smtClean="0">
                <a:solidFill>
                  <a:srgbClr val="FF0000"/>
                </a:solidFill>
              </a:rPr>
              <a:t>ب) كيفية معاملة </a:t>
            </a:r>
            <a:r>
              <a:rPr lang="ar-DZ" sz="3600" b="1" dirty="0" err="1" smtClean="0">
                <a:solidFill>
                  <a:srgbClr val="FF0000"/>
                </a:solidFill>
              </a:rPr>
              <a:t>الاهتلاك</a:t>
            </a:r>
            <a:r>
              <a:rPr lang="ar-DZ" sz="3600" b="1" dirty="0" smtClean="0">
                <a:solidFill>
                  <a:srgbClr val="FF0000"/>
                </a:solidFill>
              </a:rPr>
              <a:t> كعبء غير نقدي</a:t>
            </a:r>
            <a:endParaRPr lang="fr-FR" sz="3600" b="1" dirty="0">
              <a:solidFill>
                <a:srgbClr val="FF0000"/>
              </a:solidFill>
            </a:endParaRPr>
          </a:p>
        </p:txBody>
      </p:sp>
      <p:sp>
        <p:nvSpPr>
          <p:cNvPr id="3" name="Espace réservé du contenu 2"/>
          <p:cNvSpPr>
            <a:spLocks noGrp="1"/>
          </p:cNvSpPr>
          <p:nvPr>
            <p:ph idx="1"/>
          </p:nvPr>
        </p:nvSpPr>
        <p:spPr>
          <a:xfrm>
            <a:off x="457200" y="1428736"/>
            <a:ext cx="8229600" cy="4525963"/>
          </a:xfrm>
        </p:spPr>
        <p:txBody>
          <a:bodyPr>
            <a:noAutofit/>
          </a:bodyPr>
          <a:lstStyle/>
          <a:p>
            <a:pPr algn="r" rtl="1">
              <a:buNone/>
            </a:pPr>
            <a:r>
              <a:rPr lang="ar-DZ" b="1" dirty="0" smtClean="0"/>
              <a:t>بالرغم من أن عملية حيازة الأصول الثابتة ينجم عنها تدفق نقدي خارج فإن المدراء الماليين لا يقتطعون تكلفة الاستثمار المبدئي (قيمة الأصول الرأسمالية) من الإيرادات النقدية (كتدفق نقدي داخل) ويقومون بدلا من ذلك باقتطاع أعباء </a:t>
            </a:r>
            <a:r>
              <a:rPr lang="ar-DZ" b="1" dirty="0" err="1" smtClean="0"/>
              <a:t>الاهتلاك</a:t>
            </a:r>
            <a:r>
              <a:rPr lang="ar-DZ" b="1" dirty="0" smtClean="0"/>
              <a:t> سنويا طوال العمر الإنتاجي للأصول.</a:t>
            </a:r>
          </a:p>
          <a:p>
            <a:pPr algn="r" rtl="1">
              <a:buNone/>
            </a:pPr>
            <a:r>
              <a:rPr lang="ar-DZ" b="1" dirty="0" err="1" smtClean="0"/>
              <a:t>والإهتلاك</a:t>
            </a:r>
            <a:r>
              <a:rPr lang="ar-DZ" b="1" dirty="0" smtClean="0"/>
              <a:t> كعبء إضافي هو عبارة عن تحميل تكلفة السلع المنتجة باستخدام الأصول الرأسمالية بجزء من قيمة هذه الأخيرة.</a:t>
            </a:r>
          </a:p>
          <a:p>
            <a:pPr algn="r" rtl="1">
              <a:buNone/>
            </a:pPr>
            <a:endParaRPr lang="fr-FR"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dirty="0" smtClean="0">
                <a:solidFill>
                  <a:srgbClr val="FF0000"/>
                </a:solidFill>
              </a:rPr>
              <a:t>مدخل لتقدير التدفقات النقدية</a:t>
            </a:r>
            <a:endParaRPr lang="fr-FR" dirty="0"/>
          </a:p>
        </p:txBody>
      </p:sp>
      <p:sp>
        <p:nvSpPr>
          <p:cNvPr id="3" name="Espace réservé du contenu 2"/>
          <p:cNvSpPr>
            <a:spLocks noGrp="1"/>
          </p:cNvSpPr>
          <p:nvPr>
            <p:ph idx="1"/>
          </p:nvPr>
        </p:nvSpPr>
        <p:spPr/>
        <p:txBody>
          <a:bodyPr>
            <a:noAutofit/>
          </a:bodyPr>
          <a:lstStyle/>
          <a:p>
            <a:pPr algn="r" rtl="1">
              <a:buNone/>
            </a:pPr>
            <a:r>
              <a:rPr lang="ar-DZ" b="1" dirty="0" smtClean="0"/>
              <a:t>مستقبل المؤسسات مرهون بالنجاح المالي لمشاريعها الاستثمارية، الأمر الذي يتطلب التأكد من ربحية هذه المشاريع قبل إنشائها. ومن أجل إجراء الحسابات اللازمة لا بد من جمع العديد من المعلومات التي تعتبر في معظمها تقديرية.</a:t>
            </a:r>
          </a:p>
          <a:p>
            <a:pPr algn="r" rtl="1">
              <a:buNone/>
            </a:pPr>
            <a:r>
              <a:rPr lang="ar-DZ" b="1" dirty="0" smtClean="0"/>
              <a:t>وتقدير التدفقات النقدية السنوية المتوقعة من المشروع الاستثماري هي الخطوة الأكثر أهمية والأكثر صعوبة في عملية انتقاء المشاريع الاستثمارية، إذ تدخل العديد من المتغيرات في عملية الحساب، فظلا عن ضرورة مشاركة العديد من الأفراد والأقسام في هذه العملية.</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lgn="r" rtl="1">
              <a:buNone/>
            </a:pPr>
            <a:r>
              <a:rPr lang="ar-DZ" b="1" dirty="0" smtClean="0"/>
              <a:t>ت</a:t>
            </a:r>
            <a:r>
              <a:rPr lang="ar-SA" b="1" dirty="0" smtClean="0"/>
              <a:t>هدف عملية حساب </a:t>
            </a:r>
            <a:r>
              <a:rPr lang="ar-SA" b="1" dirty="0" err="1" smtClean="0"/>
              <a:t>إه</a:t>
            </a:r>
            <a:r>
              <a:rPr lang="ar-DZ" b="1" dirty="0" smtClean="0"/>
              <a:t>ت</a:t>
            </a:r>
            <a:r>
              <a:rPr lang="ar-SA" b="1" dirty="0" smtClean="0"/>
              <a:t>لاك الأصل الثابت إلى توزيع قيمة الأصل على جميع الفترات المالية التي سيُستخدم </a:t>
            </a:r>
            <a:r>
              <a:rPr lang="ar-SA" b="1" dirty="0" err="1" smtClean="0"/>
              <a:t>بها</a:t>
            </a:r>
            <a:r>
              <a:rPr lang="ar-SA" b="1" dirty="0" smtClean="0"/>
              <a:t> هذا الأصل ويحقق </a:t>
            </a:r>
            <a:r>
              <a:rPr lang="ar-SA" b="1" dirty="0" err="1" smtClean="0"/>
              <a:t>بها</a:t>
            </a:r>
            <a:r>
              <a:rPr lang="ar-SA" b="1" dirty="0" smtClean="0"/>
              <a:t> منافع اقتصادي</a:t>
            </a:r>
            <a:r>
              <a:rPr lang="ar-DZ" b="1" dirty="0" smtClean="0"/>
              <a:t>ة، </a:t>
            </a:r>
            <a:r>
              <a:rPr lang="ar-SA" b="1" dirty="0" smtClean="0"/>
              <a:t>وذلك تطبيقاً لمبدأ مقابلة الإيراد بالمصروف</a:t>
            </a:r>
            <a:r>
              <a:rPr lang="ar-DZ" b="1" dirty="0" smtClean="0"/>
              <a:t>. </a:t>
            </a:r>
          </a:p>
          <a:p>
            <a:pPr algn="r" rtl="1">
              <a:buNone/>
            </a:pPr>
            <a:r>
              <a:rPr lang="ar-DZ" b="1" dirty="0" smtClean="0"/>
              <a:t>ويؤدي </a:t>
            </a:r>
            <a:r>
              <a:rPr lang="ar-DZ" b="1" dirty="0" err="1" smtClean="0"/>
              <a:t>الإهتلاك</a:t>
            </a:r>
            <a:r>
              <a:rPr lang="ar-DZ" b="1" dirty="0" smtClean="0"/>
              <a:t> إلى </a:t>
            </a:r>
            <a:r>
              <a:rPr lang="ar-DZ" b="1" dirty="0" smtClean="0">
                <a:solidFill>
                  <a:srgbClr val="0623FA"/>
                </a:solidFill>
              </a:rPr>
              <a:t>تخفيض الربح الخاضع للضريبة </a:t>
            </a:r>
            <a:r>
              <a:rPr lang="ar-DZ" b="1" dirty="0" smtClean="0"/>
              <a:t>مما يؤدي إلى تقليل التدفق النقدي الخارج في شكل ضرائب على الأرباح، لكن </a:t>
            </a:r>
            <a:r>
              <a:rPr lang="ar-DZ" b="1" dirty="0" err="1" smtClean="0">
                <a:solidFill>
                  <a:srgbClr val="0623FA"/>
                </a:solidFill>
              </a:rPr>
              <a:t>الإهتلاك</a:t>
            </a:r>
            <a:r>
              <a:rPr lang="ar-DZ" b="1" dirty="0" smtClean="0">
                <a:solidFill>
                  <a:srgbClr val="0623FA"/>
                </a:solidFill>
              </a:rPr>
              <a:t> في حد ذاته ليس تدفقا نقديا</a:t>
            </a:r>
            <a:r>
              <a:rPr lang="ar-DZ" b="1" dirty="0" smtClean="0"/>
              <a:t>، لذلك </a:t>
            </a:r>
            <a:r>
              <a:rPr lang="ar-DZ" b="1" dirty="0" smtClean="0">
                <a:solidFill>
                  <a:srgbClr val="0623FA"/>
                </a:solidFill>
              </a:rPr>
              <a:t>يجب إضافته إلى صافي الربح التشغيلي بعد الضريبة </a:t>
            </a:r>
            <a:r>
              <a:rPr lang="ar-DZ" b="1" dirty="0" smtClean="0"/>
              <a:t>عند تقدير صافي التدفق النقدي.</a:t>
            </a:r>
            <a:endParaRPr lang="fr-FR" b="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SA" sz="3600" b="1" dirty="0" smtClean="0">
                <a:solidFill>
                  <a:srgbClr val="0623FA"/>
                </a:solidFill>
              </a:rPr>
              <a:t>طريقة القسط المتناقص </a:t>
            </a:r>
            <a:endParaRPr lang="fr-FR" sz="3600" dirty="0">
              <a:solidFill>
                <a:srgbClr val="0623FA"/>
              </a:solidFill>
            </a:endParaRPr>
          </a:p>
        </p:txBody>
      </p:sp>
      <p:sp>
        <p:nvSpPr>
          <p:cNvPr id="3" name="Espace réservé du contenu 2"/>
          <p:cNvSpPr>
            <a:spLocks noGrp="1"/>
          </p:cNvSpPr>
          <p:nvPr>
            <p:ph idx="1"/>
          </p:nvPr>
        </p:nvSpPr>
        <p:spPr>
          <a:xfrm>
            <a:off x="457200" y="1428736"/>
            <a:ext cx="8229600" cy="4525963"/>
          </a:xfrm>
        </p:spPr>
        <p:txBody>
          <a:bodyPr>
            <a:noAutofit/>
          </a:bodyPr>
          <a:lstStyle/>
          <a:p>
            <a:pPr algn="r" rtl="1">
              <a:buNone/>
            </a:pPr>
            <a:r>
              <a:rPr lang="ar-DZ" b="1" dirty="0" smtClean="0"/>
              <a:t>قد يرغب المستثمرون في تقصير فترات </a:t>
            </a:r>
            <a:r>
              <a:rPr lang="ar-DZ" b="1" dirty="0" err="1" smtClean="0"/>
              <a:t>اهتلاك</a:t>
            </a:r>
            <a:r>
              <a:rPr lang="ar-DZ" b="1" dirty="0" smtClean="0"/>
              <a:t> الأصول </a:t>
            </a:r>
            <a:r>
              <a:rPr lang="ar-SA" b="1" dirty="0" smtClean="0"/>
              <a:t>الثابت</a:t>
            </a:r>
            <a:r>
              <a:rPr lang="ar-DZ" b="1" dirty="0" smtClean="0"/>
              <a:t>ة بغية </a:t>
            </a:r>
            <a:r>
              <a:rPr lang="ar-DZ" b="1" dirty="0" smtClean="0">
                <a:solidFill>
                  <a:srgbClr val="0623FA"/>
                </a:solidFill>
              </a:rPr>
              <a:t>تحقيق</a:t>
            </a:r>
            <a:r>
              <a:rPr lang="ar-DZ" b="1" dirty="0" smtClean="0"/>
              <a:t> </a:t>
            </a:r>
            <a:r>
              <a:rPr lang="ar-DZ" b="1" dirty="0" smtClean="0">
                <a:solidFill>
                  <a:srgbClr val="0623FA"/>
                </a:solidFill>
              </a:rPr>
              <a:t>وفرات ضريبية أكبر في بداية حياة الأصول </a:t>
            </a:r>
            <a:r>
              <a:rPr lang="ar-DZ" b="1" dirty="0" smtClean="0"/>
              <a:t>ومن ثم </a:t>
            </a:r>
            <a:r>
              <a:rPr lang="ar-DZ" b="1" dirty="0" smtClean="0">
                <a:solidFill>
                  <a:srgbClr val="0623FA"/>
                </a:solidFill>
              </a:rPr>
              <a:t>الزيادة في القيمة الحالية للتدفقات النقدية</a:t>
            </a:r>
            <a:r>
              <a:rPr lang="ar-DZ" b="1" dirty="0" smtClean="0"/>
              <a:t>. </a:t>
            </a:r>
          </a:p>
          <a:p>
            <a:pPr algn="r" rtl="1">
              <a:buNone/>
            </a:pPr>
            <a:r>
              <a:rPr lang="ar-DZ" b="1" dirty="0" smtClean="0"/>
              <a:t>وفي نظام الاسترداد السريع للتكلفة هذا يتم إتباع </a:t>
            </a:r>
            <a:r>
              <a:rPr lang="ar-SA" b="1" dirty="0" smtClean="0">
                <a:solidFill>
                  <a:srgbClr val="FF0000"/>
                </a:solidFill>
              </a:rPr>
              <a:t>طريقة القسط المتناقص</a:t>
            </a:r>
            <a:r>
              <a:rPr lang="ar-DZ" b="1" dirty="0" smtClean="0">
                <a:solidFill>
                  <a:srgbClr val="FF0000"/>
                </a:solidFill>
              </a:rPr>
              <a:t>، </a:t>
            </a:r>
            <a:r>
              <a:rPr lang="ar-DZ" b="1" dirty="0" err="1" smtClean="0"/>
              <a:t>و</a:t>
            </a:r>
            <a:r>
              <a:rPr lang="ar-SA" b="1" dirty="0" smtClean="0"/>
              <a:t>هي إحدى طرق حساب قسط الإهلاك الدوري للأصل الثابت، وفيها يتم تحميل الفترات المالية الأولي بقيمة أعلى من الأصل (مصروف</a:t>
            </a:r>
            <a:r>
              <a:rPr lang="ar-DZ" b="1" dirty="0" smtClean="0"/>
              <a:t> </a:t>
            </a:r>
            <a:r>
              <a:rPr lang="ar-SA" b="1" dirty="0" err="1" smtClean="0"/>
              <a:t>الإه</a:t>
            </a:r>
            <a:r>
              <a:rPr lang="ar-DZ" b="1" dirty="0" smtClean="0"/>
              <a:t>ت</a:t>
            </a:r>
            <a:r>
              <a:rPr lang="ar-SA" b="1" dirty="0" smtClean="0"/>
              <a:t>لاك)  ثم تبدأ هذه القيمة في التناقص في الفترات التالية</a:t>
            </a:r>
            <a:r>
              <a:rPr lang="ar-DZ" b="1" dirty="0" smtClean="0"/>
              <a:t>. وهناك عدة</a:t>
            </a:r>
            <a:r>
              <a:rPr lang="ar-SA" b="1" dirty="0" smtClean="0"/>
              <a:t> </a:t>
            </a:r>
            <a:r>
              <a:rPr lang="ar-DZ" b="1" dirty="0" smtClean="0"/>
              <a:t>أساليب لتسريع </a:t>
            </a:r>
            <a:r>
              <a:rPr lang="ar-DZ" b="1" dirty="0" err="1" smtClean="0"/>
              <a:t>الإهتلاك</a:t>
            </a:r>
            <a:r>
              <a:rPr lang="ar-DZ" b="1" dirty="0" smtClean="0"/>
              <a:t> لكننا سوف نشير إلى طريقتين فقط: </a:t>
            </a:r>
            <a:r>
              <a:rPr lang="ar-DZ" b="1" dirty="0" smtClean="0">
                <a:solidFill>
                  <a:srgbClr val="0623FA"/>
                </a:solidFill>
              </a:rPr>
              <a:t>طريقة مجموع السنوات</a:t>
            </a:r>
            <a:r>
              <a:rPr lang="ar-DZ" b="1" dirty="0" smtClean="0"/>
              <a:t>؛ و</a:t>
            </a:r>
            <a:r>
              <a:rPr lang="ar-DZ" b="1" dirty="0" smtClean="0">
                <a:solidFill>
                  <a:srgbClr val="0623FA"/>
                </a:solidFill>
              </a:rPr>
              <a:t>طريقة مضاعف الرصيد المتناقص.</a:t>
            </a:r>
            <a:endParaRPr lang="fr-FR" b="1" dirty="0" smtClean="0">
              <a:solidFill>
                <a:srgbClr val="0623FA"/>
              </a:solidFill>
            </a:endParaRPr>
          </a:p>
          <a:p>
            <a:pPr algn="r" rtl="1">
              <a:buNone/>
            </a:pPr>
            <a:endParaRPr lang="fr-F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ar-SA" sz="3200" b="1" dirty="0" smtClean="0">
                <a:solidFill>
                  <a:srgbClr val="0623FA"/>
                </a:solidFill>
              </a:rPr>
              <a:t>نسب </a:t>
            </a:r>
            <a:r>
              <a:rPr lang="ar-SA" sz="3200" b="1" dirty="0" err="1" smtClean="0">
                <a:solidFill>
                  <a:srgbClr val="0623FA"/>
                </a:solidFill>
              </a:rPr>
              <a:t>اهتلاك</a:t>
            </a:r>
            <a:r>
              <a:rPr lang="ar-SA" sz="3200" b="1" dirty="0" smtClean="0">
                <a:solidFill>
                  <a:srgbClr val="0623FA"/>
                </a:solidFill>
              </a:rPr>
              <a:t> </a:t>
            </a:r>
            <a:r>
              <a:rPr lang="ar-SA" sz="3200" b="1" dirty="0" err="1" smtClean="0">
                <a:solidFill>
                  <a:srgbClr val="0623FA"/>
                </a:solidFill>
              </a:rPr>
              <a:t>الأ</a:t>
            </a:r>
            <a:r>
              <a:rPr lang="ar-DZ" sz="3200" b="1" dirty="0" smtClean="0">
                <a:solidFill>
                  <a:srgbClr val="0623FA"/>
                </a:solidFill>
              </a:rPr>
              <a:t>ص</a:t>
            </a:r>
            <a:r>
              <a:rPr lang="ar-SA" sz="3200" b="1" dirty="0" smtClean="0">
                <a:solidFill>
                  <a:srgbClr val="0623FA"/>
                </a:solidFill>
              </a:rPr>
              <a:t>ول </a:t>
            </a:r>
            <a:r>
              <a:rPr lang="ar-SA" sz="3200" b="1" dirty="0" err="1" smtClean="0">
                <a:solidFill>
                  <a:srgbClr val="0623FA"/>
                </a:solidFill>
              </a:rPr>
              <a:t>ال</a:t>
            </a:r>
            <a:r>
              <a:rPr lang="ar-DZ" sz="3200" b="1" dirty="0" smtClean="0">
                <a:solidFill>
                  <a:srgbClr val="0623FA"/>
                </a:solidFill>
              </a:rPr>
              <a:t>ثابت</a:t>
            </a:r>
            <a:r>
              <a:rPr lang="ar-SA" sz="3200" b="1" dirty="0" smtClean="0">
                <a:solidFill>
                  <a:srgbClr val="0623FA"/>
                </a:solidFill>
              </a:rPr>
              <a:t>ة استناداً إلى نظام الاسترداد السريع للتكلفة</a:t>
            </a:r>
            <a:r>
              <a:rPr lang="ar-DZ" sz="3200" b="1" dirty="0" smtClean="0">
                <a:solidFill>
                  <a:srgbClr val="0623FA"/>
                </a:solidFill>
              </a:rPr>
              <a:t> ب</a:t>
            </a:r>
            <a:r>
              <a:rPr lang="ar-DZ" sz="3200" b="1" dirty="0" smtClean="0">
                <a:solidFill>
                  <a:srgbClr val="FF0000"/>
                </a:solidFill>
              </a:rPr>
              <a:t>طريقة مجموع السنوات</a:t>
            </a:r>
            <a:endParaRPr lang="fr-FR" sz="3200" dirty="0"/>
          </a:p>
        </p:txBody>
      </p:sp>
      <p:sp>
        <p:nvSpPr>
          <p:cNvPr id="3" name="Espace réservé du contenu 2"/>
          <p:cNvSpPr>
            <a:spLocks noGrp="1"/>
          </p:cNvSpPr>
          <p:nvPr>
            <p:ph idx="1"/>
          </p:nvPr>
        </p:nvSpPr>
        <p:spPr/>
        <p:txBody>
          <a:bodyPr/>
          <a:lstStyle/>
          <a:p>
            <a:endParaRPr lang="fr-FR"/>
          </a:p>
        </p:txBody>
      </p:sp>
      <p:graphicFrame>
        <p:nvGraphicFramePr>
          <p:cNvPr id="4" name="Espace réservé du contenu 3"/>
          <p:cNvGraphicFramePr>
            <a:graphicFrameLocks/>
          </p:cNvGraphicFramePr>
          <p:nvPr/>
        </p:nvGraphicFramePr>
        <p:xfrm>
          <a:off x="86428" y="1335804"/>
          <a:ext cx="8929718" cy="5141470"/>
        </p:xfrm>
        <a:graphic>
          <a:graphicData uri="http://schemas.openxmlformats.org/drawingml/2006/table">
            <a:tbl>
              <a:tblPr rtl="1"/>
              <a:tblGrid>
                <a:gridCol w="886207"/>
                <a:gridCol w="1867694"/>
                <a:gridCol w="1992623"/>
                <a:gridCol w="1968616"/>
                <a:gridCol w="2214578"/>
              </a:tblGrid>
              <a:tr h="312953">
                <a:tc>
                  <a:txBody>
                    <a:bodyPr/>
                    <a:lstStyle/>
                    <a:p>
                      <a:pPr algn="ctr" rtl="0" fontAlgn="b"/>
                      <a:r>
                        <a:rPr lang="fr-FR" sz="2400" b="1" i="0" u="none" strike="noStrike" dirty="0">
                          <a:latin typeface="Times New Roman"/>
                        </a:rPr>
                        <a:t> </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CFFFF"/>
                    </a:solidFill>
                  </a:tcPr>
                </a:tc>
                <a:tc gridSpan="4">
                  <a:txBody>
                    <a:bodyPr/>
                    <a:lstStyle/>
                    <a:p>
                      <a:pPr algn="ctr" rtl="1" fontAlgn="b"/>
                      <a:r>
                        <a:rPr lang="ar-SA" sz="2400" b="1" i="0" u="none" strike="noStrike">
                          <a:latin typeface="Times New Roman"/>
                        </a:rPr>
                        <a:t>فئة الاهتلاك</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endParaRPr lang="fr-FR"/>
                    </a:p>
                  </a:txBody>
                  <a:tcPr/>
                </a:tc>
                <a:tc hMerge="1">
                  <a:txBody>
                    <a:bodyPr/>
                    <a:lstStyle/>
                    <a:p>
                      <a:endParaRPr lang="fr-FR"/>
                    </a:p>
                  </a:txBody>
                  <a:tcPr/>
                </a:tc>
                <a:tc hMerge="1">
                  <a:txBody>
                    <a:bodyPr/>
                    <a:lstStyle/>
                    <a:p>
                      <a:endParaRPr lang="fr-FR"/>
                    </a:p>
                  </a:txBody>
                  <a:tcPr/>
                </a:tc>
              </a:tr>
              <a:tr h="312953">
                <a:tc>
                  <a:txBody>
                    <a:bodyPr/>
                    <a:lstStyle/>
                    <a:p>
                      <a:pPr algn="ctr" rtl="1" fontAlgn="b"/>
                      <a:r>
                        <a:rPr lang="ar-SA" sz="2400" b="1" i="0" u="none" strike="noStrike" kern="1200" dirty="0">
                          <a:solidFill>
                            <a:schemeClr val="tx1"/>
                          </a:solidFill>
                          <a:latin typeface="Arial"/>
                          <a:ea typeface="+mn-ea"/>
                          <a:cs typeface="+mn-cs"/>
                        </a:rPr>
                        <a:t>الزمن</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CFFFF"/>
                    </a:solidFill>
                  </a:tcPr>
                </a:tc>
                <a:tc>
                  <a:txBody>
                    <a:bodyPr/>
                    <a:lstStyle/>
                    <a:p>
                      <a:pPr algn="ctr" rtl="1" fontAlgn="b"/>
                      <a:r>
                        <a:rPr lang="ar-SA" sz="2400" b="1" i="0" u="none" strike="noStrike">
                          <a:latin typeface="Times New Roman"/>
                        </a:rPr>
                        <a:t>3 سنوات</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rtl="1" fontAlgn="b"/>
                      <a:r>
                        <a:rPr lang="ar-SA" sz="2400" b="1" i="0" u="none" strike="noStrike">
                          <a:latin typeface="Times New Roman"/>
                        </a:rPr>
                        <a:t>5 سنوات</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rtl="1" fontAlgn="b"/>
                      <a:r>
                        <a:rPr lang="ar-SA" sz="2400" b="1" i="0" u="none" strike="noStrike">
                          <a:latin typeface="Times New Roman"/>
                        </a:rPr>
                        <a:t>7 سنوات</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rtl="1" fontAlgn="b"/>
                      <a:r>
                        <a:rPr lang="ar-SA" sz="2400" b="1" i="0" u="none" strike="noStrike" dirty="0">
                          <a:latin typeface="Times New Roman"/>
                        </a:rPr>
                        <a:t>10 سنوات</a:t>
                      </a:r>
                    </a:p>
                  </a:txBody>
                  <a:tcPr marL="0" marR="0" marT="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r>
              <a:tr h="312953">
                <a:tc>
                  <a:txBody>
                    <a:bodyPr/>
                    <a:lstStyle/>
                    <a:p>
                      <a:pPr algn="ctr" rtl="0" fontAlgn="b"/>
                      <a:r>
                        <a:rPr lang="fr-FR" sz="2400" b="1" i="0" u="none" strike="noStrike" kern="1200" dirty="0">
                          <a:solidFill>
                            <a:schemeClr val="tx1"/>
                          </a:solidFill>
                          <a:latin typeface="Arial"/>
                          <a:ea typeface="+mn-ea"/>
                          <a:cs typeface="+mn-cs"/>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CFFFF"/>
                    </a:solidFill>
                  </a:tcPr>
                </a:tc>
                <a:tc>
                  <a:txBody>
                    <a:bodyPr/>
                    <a:lstStyle/>
                    <a:p>
                      <a:pPr algn="ctr" rtl="0" fontAlgn="b"/>
                      <a:r>
                        <a:rPr lang="fr-FR" sz="2400" b="1" i="0" u="none" strike="noStrike">
                          <a:latin typeface="Times New Roman"/>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ctr" rtl="0" fontAlgn="b"/>
                      <a:r>
                        <a:rPr lang="fr-FR" sz="2400" b="1" i="0" u="none" strike="noStrike">
                          <a:latin typeface="Times New Roman"/>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ctr" rtl="0" fontAlgn="b"/>
                      <a:r>
                        <a:rPr lang="fr-FR" sz="2400" b="1" i="0" u="none" strike="noStrike">
                          <a:latin typeface="Times New Roman"/>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ctr" rtl="0" fontAlgn="b"/>
                      <a:r>
                        <a:rPr lang="fr-FR" sz="2400" b="1" i="0" u="none" strike="noStrike" dirty="0">
                          <a:latin typeface="Times New Roman"/>
                        </a:rPr>
                        <a:t> </a:t>
                      </a:r>
                    </a:p>
                  </a:txBody>
                  <a:tcPr marL="0" marR="0" marT="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r>
              <a:tr h="386590">
                <a:tc>
                  <a:txBody>
                    <a:bodyPr/>
                    <a:lstStyle/>
                    <a:p>
                      <a:pPr algn="ctr" rtl="0" fontAlgn="b"/>
                      <a:r>
                        <a:rPr lang="fr-FR" sz="2400" b="1" i="0" u="none" strike="noStrike" kern="1200" dirty="0">
                          <a:solidFill>
                            <a:schemeClr val="tx1"/>
                          </a:solidFill>
                          <a:latin typeface="Arial"/>
                          <a:ea typeface="+mn-ea"/>
                          <a:cs typeface="+mn-cs"/>
                        </a:rPr>
                        <a:t>1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CFFFF"/>
                    </a:solidFill>
                  </a:tcPr>
                </a:tc>
                <a:tc>
                  <a:txBody>
                    <a:bodyPr/>
                    <a:lstStyle/>
                    <a:p>
                      <a:pPr algn="ctr" rtl="1" fontAlgn="b"/>
                      <a:r>
                        <a:rPr lang="ar-DZ" sz="2400" b="1" i="0" u="none" strike="noStrike" dirty="0" smtClean="0">
                          <a:latin typeface="Times New Roman"/>
                        </a:rPr>
                        <a:t>(3/6 = 50</a:t>
                      </a:r>
                      <a:r>
                        <a:rPr lang="fr-FR" sz="2400" b="1" i="0" u="none" strike="noStrike" dirty="0" smtClean="0">
                          <a:latin typeface="Times New Roman"/>
                        </a:rPr>
                        <a:t>%</a:t>
                      </a:r>
                      <a:r>
                        <a:rPr lang="ar-DZ" sz="2400" b="1" i="0" u="none" strike="noStrike" dirty="0" smtClean="0">
                          <a:latin typeface="Times New Roman"/>
                        </a:rPr>
                        <a:t>)</a:t>
                      </a:r>
                      <a:endParaRPr lang="fr-FR" sz="2400" b="1" i="0" u="none" strike="noStrike" dirty="0">
                        <a:latin typeface="Times New Roman"/>
                      </a:endParaRPr>
                    </a:p>
                  </a:txBody>
                  <a:tcPr marL="0" marR="0" marT="0" marB="0" anchor="b">
                    <a:lnL>
                      <a:noFill/>
                    </a:lnL>
                    <a:lnR>
                      <a:noFill/>
                    </a:lnR>
                    <a:lnT>
                      <a:noFill/>
                    </a:lnT>
                    <a:lnB>
                      <a:noFill/>
                    </a:lnB>
                    <a:solidFill>
                      <a:srgbClr val="CCFFFF"/>
                    </a:solidFill>
                  </a:tcPr>
                </a:tc>
                <a:tc>
                  <a:txBody>
                    <a:bodyPr/>
                    <a:lstStyle/>
                    <a:p>
                      <a:pPr algn="ctr" rtl="1" fontAlgn="b"/>
                      <a:r>
                        <a:rPr lang="ar-DZ" sz="2400" b="1" i="0" u="none" strike="noStrike" dirty="0" smtClean="0">
                          <a:latin typeface="Times New Roman"/>
                        </a:rPr>
                        <a:t>(5/15 = 33</a:t>
                      </a:r>
                      <a:r>
                        <a:rPr lang="fr-FR" sz="2400" b="1" i="0" u="none" strike="noStrike" dirty="0" smtClean="0">
                          <a:latin typeface="Times New Roman"/>
                        </a:rPr>
                        <a:t>%</a:t>
                      </a:r>
                      <a:r>
                        <a:rPr lang="ar-DZ" sz="2400" b="1" i="0" u="none" strike="noStrike" dirty="0" smtClean="0">
                          <a:latin typeface="Times New Roman"/>
                        </a:rPr>
                        <a:t>)</a:t>
                      </a:r>
                      <a:endParaRPr lang="fr-FR" sz="2400" b="1" i="0" u="none" strike="noStrike" dirty="0">
                        <a:latin typeface="Times New Roman"/>
                      </a:endParaRPr>
                    </a:p>
                  </a:txBody>
                  <a:tcPr marL="0" marR="0" marT="0" marB="0" anchor="b">
                    <a:lnL>
                      <a:noFill/>
                    </a:lnL>
                    <a:lnR>
                      <a:noFill/>
                    </a:lnR>
                    <a:lnT>
                      <a:noFill/>
                    </a:lnT>
                    <a:lnB>
                      <a:noFill/>
                    </a:lnB>
                    <a:solidFill>
                      <a:srgbClr val="CCFFFF"/>
                    </a:solidFill>
                  </a:tcPr>
                </a:tc>
                <a:tc>
                  <a:txBody>
                    <a:bodyPr/>
                    <a:lstStyle/>
                    <a:p>
                      <a:pPr algn="ctr" rtl="1" fontAlgn="b"/>
                      <a:r>
                        <a:rPr lang="ar-DZ" sz="2400" b="1" i="0" u="none" strike="noStrike" dirty="0" smtClean="0">
                          <a:latin typeface="Times New Roman"/>
                        </a:rPr>
                        <a:t>(7/28 = 25</a:t>
                      </a:r>
                      <a:r>
                        <a:rPr lang="fr-FR" sz="2400" b="1" i="0" u="none" strike="noStrike" dirty="0" smtClean="0">
                          <a:latin typeface="Times New Roman"/>
                        </a:rPr>
                        <a:t>%</a:t>
                      </a:r>
                      <a:r>
                        <a:rPr lang="ar-DZ" sz="2400" b="1" i="0" u="none" strike="noStrike" dirty="0" smtClean="0">
                          <a:latin typeface="Times New Roman"/>
                        </a:rPr>
                        <a:t>)</a:t>
                      </a:r>
                      <a:endParaRPr lang="fr-FR" sz="2400" b="1" i="0" u="none" strike="noStrike" dirty="0">
                        <a:latin typeface="Times New Roman"/>
                      </a:endParaRPr>
                    </a:p>
                  </a:txBody>
                  <a:tcPr marL="0" marR="0" marT="0" marB="0" anchor="b">
                    <a:lnL>
                      <a:noFill/>
                    </a:lnL>
                    <a:lnR>
                      <a:noFill/>
                    </a:lnR>
                    <a:lnT>
                      <a:noFill/>
                    </a:lnT>
                    <a:lnB>
                      <a:noFill/>
                    </a:lnB>
                    <a:solidFill>
                      <a:srgbClr val="CCFFFF"/>
                    </a:solidFill>
                  </a:tcPr>
                </a:tc>
                <a:tc>
                  <a:txBody>
                    <a:bodyPr/>
                    <a:lstStyle/>
                    <a:p>
                      <a:pPr algn="ctr" rtl="1" fontAlgn="b"/>
                      <a:r>
                        <a:rPr lang="ar-DZ" sz="2400" b="1" i="0" u="none" strike="noStrike" dirty="0" smtClean="0">
                          <a:latin typeface="Times New Roman"/>
                        </a:rPr>
                        <a:t>(10/55 = 18</a:t>
                      </a:r>
                      <a:r>
                        <a:rPr lang="fr-FR" sz="2400" b="1" i="0" u="none" strike="noStrike" dirty="0" smtClean="0">
                          <a:latin typeface="Times New Roman"/>
                        </a:rPr>
                        <a:t>%</a:t>
                      </a:r>
                      <a:r>
                        <a:rPr lang="ar-DZ" sz="2400" b="1" i="0" u="none" strike="noStrike" dirty="0" smtClean="0">
                          <a:latin typeface="Times New Roman"/>
                        </a:rPr>
                        <a:t>)</a:t>
                      </a:r>
                      <a:endParaRPr lang="fr-FR" sz="2400" b="1" i="0" u="none" strike="noStrike" dirty="0">
                        <a:latin typeface="Times New Roman"/>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CFFFF"/>
                    </a:solidFill>
                  </a:tcPr>
                </a:tc>
              </a:tr>
              <a:tr h="312953">
                <a:tc>
                  <a:txBody>
                    <a:bodyPr/>
                    <a:lstStyle/>
                    <a:p>
                      <a:pPr algn="ctr" rtl="0" fontAlgn="b"/>
                      <a:r>
                        <a:rPr lang="fr-FR" sz="2400" b="1" i="0" u="none" strike="noStrike" kern="1200" dirty="0">
                          <a:solidFill>
                            <a:schemeClr val="tx1"/>
                          </a:solidFill>
                          <a:latin typeface="Arial"/>
                          <a:ea typeface="+mn-ea"/>
                          <a:cs typeface="+mn-cs"/>
                        </a:rPr>
                        <a:t>2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CFFFF"/>
                    </a:solidFill>
                  </a:tcPr>
                </a:tc>
                <a:tc>
                  <a:txBody>
                    <a:bodyPr/>
                    <a:lstStyle/>
                    <a:p>
                      <a:pPr algn="ctr" rtl="1" fontAlgn="b"/>
                      <a:r>
                        <a:rPr lang="ar-DZ" sz="2400" b="1" i="0" u="none" strike="noStrike" dirty="0" smtClean="0">
                          <a:latin typeface="Times New Roman"/>
                        </a:rPr>
                        <a:t>(2/6 = 33</a:t>
                      </a:r>
                      <a:r>
                        <a:rPr lang="fr-FR" sz="2400" b="1" i="0" u="none" strike="noStrike" dirty="0" smtClean="0">
                          <a:latin typeface="Times New Roman"/>
                        </a:rPr>
                        <a:t>%</a:t>
                      </a:r>
                      <a:r>
                        <a:rPr lang="ar-DZ" sz="2400" b="1" i="0" u="none" strike="noStrike" dirty="0" smtClean="0">
                          <a:latin typeface="Times New Roman"/>
                        </a:rPr>
                        <a:t>)</a:t>
                      </a:r>
                      <a:endParaRPr lang="fr-FR" sz="2400" b="1" i="0" u="none" strike="noStrike" dirty="0">
                        <a:latin typeface="Times New Roman"/>
                      </a:endParaRPr>
                    </a:p>
                  </a:txBody>
                  <a:tcPr marL="0" marR="0" marT="0" marB="0" anchor="b">
                    <a:lnL>
                      <a:noFill/>
                    </a:lnL>
                    <a:lnR>
                      <a:noFill/>
                    </a:lnR>
                    <a:lnT>
                      <a:noFill/>
                    </a:lnT>
                    <a:lnB>
                      <a:noFill/>
                    </a:lnB>
                    <a:solidFill>
                      <a:srgbClr val="CCFFFF"/>
                    </a:solidFill>
                  </a:tcPr>
                </a:tc>
                <a:tc>
                  <a:txBody>
                    <a:bodyPr/>
                    <a:lstStyle/>
                    <a:p>
                      <a:pPr algn="ctr" rtl="1" fontAlgn="b"/>
                      <a:r>
                        <a:rPr lang="ar-DZ" sz="2400" b="1" i="0" u="none" strike="noStrike" dirty="0" smtClean="0">
                          <a:latin typeface="Times New Roman"/>
                        </a:rPr>
                        <a:t>(4/15 = 27</a:t>
                      </a:r>
                      <a:r>
                        <a:rPr lang="fr-FR" sz="2400" b="1" i="0" u="none" strike="noStrike" dirty="0" smtClean="0">
                          <a:latin typeface="Times New Roman"/>
                        </a:rPr>
                        <a:t>%</a:t>
                      </a:r>
                      <a:r>
                        <a:rPr lang="ar-DZ" sz="2400" b="1" i="0" u="none" strike="noStrike" dirty="0" smtClean="0">
                          <a:latin typeface="Times New Roman"/>
                        </a:rPr>
                        <a:t>)</a:t>
                      </a:r>
                      <a:endParaRPr lang="fr-FR" sz="2400" b="1" i="0" u="none" strike="noStrike" dirty="0">
                        <a:latin typeface="Times New Roman"/>
                      </a:endParaRPr>
                    </a:p>
                  </a:txBody>
                  <a:tcPr marL="0" marR="0" marT="0" marB="0" anchor="b">
                    <a:lnL>
                      <a:noFill/>
                    </a:lnL>
                    <a:lnR>
                      <a:noFill/>
                    </a:lnR>
                    <a:lnT>
                      <a:noFill/>
                    </a:lnT>
                    <a:lnB>
                      <a:noFill/>
                    </a:lnB>
                    <a:solidFill>
                      <a:srgbClr val="CCFFFF"/>
                    </a:solidFill>
                  </a:tcPr>
                </a:tc>
                <a:tc>
                  <a:txBody>
                    <a:bodyPr/>
                    <a:lstStyle/>
                    <a:p>
                      <a:pPr algn="ctr" rtl="1" fontAlgn="b"/>
                      <a:r>
                        <a:rPr lang="ar-DZ" sz="2400" b="1" i="0" u="none" strike="noStrike" dirty="0" smtClean="0">
                          <a:latin typeface="Times New Roman"/>
                        </a:rPr>
                        <a:t>(6/28 = 21</a:t>
                      </a:r>
                      <a:r>
                        <a:rPr lang="fr-FR" sz="2400" b="1" i="0" u="none" strike="noStrike" dirty="0" smtClean="0">
                          <a:latin typeface="Times New Roman"/>
                        </a:rPr>
                        <a:t>%</a:t>
                      </a:r>
                      <a:r>
                        <a:rPr lang="ar-DZ" sz="2400" b="1" i="0" u="none" strike="noStrike" dirty="0" smtClean="0">
                          <a:latin typeface="Times New Roman"/>
                        </a:rPr>
                        <a:t>)</a:t>
                      </a:r>
                      <a:endParaRPr lang="fr-FR" sz="2400" b="1" i="0" u="none" strike="noStrike" dirty="0">
                        <a:latin typeface="Times New Roman"/>
                      </a:endParaRPr>
                    </a:p>
                  </a:txBody>
                  <a:tcPr marL="0" marR="0" marT="0" marB="0" anchor="b">
                    <a:lnL>
                      <a:noFill/>
                    </a:lnL>
                    <a:lnR>
                      <a:noFill/>
                    </a:lnR>
                    <a:lnT>
                      <a:noFill/>
                    </a:lnT>
                    <a:lnB>
                      <a:noFill/>
                    </a:lnB>
                    <a:solidFill>
                      <a:srgbClr val="CCFFFF"/>
                    </a:solidFill>
                  </a:tcPr>
                </a:tc>
                <a:tc>
                  <a:txBody>
                    <a:bodyPr/>
                    <a:lstStyle/>
                    <a:p>
                      <a:pPr algn="ctr" rtl="1" fontAlgn="b"/>
                      <a:r>
                        <a:rPr lang="ar-DZ" sz="2400" b="1" i="0" u="none" strike="noStrike" dirty="0" smtClean="0">
                          <a:latin typeface="Times New Roman"/>
                        </a:rPr>
                        <a:t>(9/55 = 16</a:t>
                      </a:r>
                      <a:r>
                        <a:rPr lang="fr-FR" sz="2400" b="1" i="0" u="none" strike="noStrike" dirty="0" smtClean="0">
                          <a:latin typeface="Times New Roman"/>
                        </a:rPr>
                        <a:t>%</a:t>
                      </a:r>
                      <a:r>
                        <a:rPr lang="ar-DZ" sz="2400" b="1" i="0" u="none" strike="noStrike" dirty="0" smtClean="0">
                          <a:latin typeface="Times New Roman"/>
                        </a:rPr>
                        <a:t>)</a:t>
                      </a:r>
                      <a:endParaRPr lang="fr-FR" sz="2400" b="1" i="0" u="none" strike="noStrike" dirty="0">
                        <a:latin typeface="Times New Roman"/>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CFFFF"/>
                    </a:solidFill>
                  </a:tcPr>
                </a:tc>
              </a:tr>
              <a:tr h="312953">
                <a:tc>
                  <a:txBody>
                    <a:bodyPr/>
                    <a:lstStyle/>
                    <a:p>
                      <a:pPr algn="ctr" rtl="0" fontAlgn="b"/>
                      <a:r>
                        <a:rPr lang="fr-FR" sz="2400" b="1" i="0" u="none" strike="noStrike" kern="1200" dirty="0">
                          <a:solidFill>
                            <a:schemeClr val="tx1"/>
                          </a:solidFill>
                          <a:latin typeface="Arial"/>
                          <a:ea typeface="+mn-ea"/>
                          <a:cs typeface="+mn-cs"/>
                        </a:rPr>
                        <a:t>3  </a:t>
                      </a: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solidFill>
                      <a:srgbClr val="CCFFFF"/>
                    </a:solidFill>
                  </a:tcPr>
                </a:tc>
                <a:tc>
                  <a:txBody>
                    <a:bodyPr/>
                    <a:lstStyle/>
                    <a:p>
                      <a:pPr algn="ctr" rtl="1" fontAlgn="b"/>
                      <a:r>
                        <a:rPr lang="ar-DZ" sz="2400" b="1" i="0" u="none" strike="noStrike" dirty="0" smtClean="0">
                          <a:latin typeface="Times New Roman"/>
                        </a:rPr>
                        <a:t>(1/6 = 17</a:t>
                      </a:r>
                      <a:r>
                        <a:rPr lang="fr-FR" sz="2400" b="1" i="0" u="none" strike="noStrike" dirty="0" smtClean="0">
                          <a:latin typeface="Times New Roman"/>
                        </a:rPr>
                        <a:t>%</a:t>
                      </a:r>
                      <a:r>
                        <a:rPr lang="ar-DZ" sz="2400" b="1" i="0" u="none" strike="noStrike" dirty="0" smtClean="0">
                          <a:latin typeface="Times New Roman"/>
                        </a:rPr>
                        <a:t>)</a:t>
                      </a:r>
                      <a:endParaRPr lang="fr-FR" sz="2400" b="1" i="0" u="none" strike="noStrike" dirty="0">
                        <a:latin typeface="Times New Roman"/>
                      </a:endParaRPr>
                    </a:p>
                  </a:txBody>
                  <a:tcPr marL="0" marR="0" marT="0" marB="0" anchor="b">
                    <a:lnL>
                      <a:noFill/>
                    </a:lnL>
                    <a:lnR>
                      <a:noFill/>
                    </a:lnR>
                    <a:lnT>
                      <a:noFill/>
                    </a:lnT>
                    <a:lnB w="12700" cap="flat" cmpd="sng" algn="ctr">
                      <a:solidFill>
                        <a:schemeClr val="tx1"/>
                      </a:solidFill>
                      <a:prstDash val="solid"/>
                      <a:round/>
                      <a:headEnd type="none" w="med" len="med"/>
                      <a:tailEnd type="none" w="med" len="med"/>
                    </a:lnB>
                    <a:solidFill>
                      <a:srgbClr val="CCFFFF"/>
                    </a:solidFill>
                  </a:tcPr>
                </a:tc>
                <a:tc>
                  <a:txBody>
                    <a:bodyPr/>
                    <a:lstStyle/>
                    <a:p>
                      <a:pPr algn="ctr" rtl="1" fontAlgn="b"/>
                      <a:r>
                        <a:rPr lang="ar-DZ" sz="2400" b="1" i="0" u="none" strike="noStrike" dirty="0" smtClean="0">
                          <a:latin typeface="Times New Roman"/>
                        </a:rPr>
                        <a:t>(3/15 = 20</a:t>
                      </a:r>
                      <a:r>
                        <a:rPr lang="fr-FR" sz="2400" b="1" i="0" u="none" strike="noStrike" dirty="0" smtClean="0">
                          <a:latin typeface="Times New Roman"/>
                        </a:rPr>
                        <a:t>%</a:t>
                      </a:r>
                      <a:r>
                        <a:rPr lang="ar-DZ" sz="2400" b="1" i="0" u="none" strike="noStrike" dirty="0" smtClean="0">
                          <a:latin typeface="Times New Roman"/>
                        </a:rPr>
                        <a:t>)</a:t>
                      </a:r>
                      <a:endParaRPr lang="fr-FR" sz="2400" b="1" i="0" u="none" strike="noStrike" dirty="0">
                        <a:latin typeface="Times New Roman"/>
                      </a:endParaRPr>
                    </a:p>
                  </a:txBody>
                  <a:tcPr marL="0" marR="0" marT="0" marB="0" anchor="b">
                    <a:lnL>
                      <a:noFill/>
                    </a:lnL>
                    <a:lnR>
                      <a:noFill/>
                    </a:lnR>
                    <a:lnT>
                      <a:noFill/>
                    </a:lnT>
                    <a:lnB>
                      <a:noFill/>
                    </a:lnB>
                    <a:solidFill>
                      <a:srgbClr val="CCFFFF"/>
                    </a:solidFill>
                  </a:tcPr>
                </a:tc>
                <a:tc>
                  <a:txBody>
                    <a:bodyPr/>
                    <a:lstStyle/>
                    <a:p>
                      <a:pPr algn="ctr" rtl="1" fontAlgn="b"/>
                      <a:r>
                        <a:rPr lang="ar-DZ" sz="2400" b="1" i="0" u="none" strike="noStrike" dirty="0" smtClean="0">
                          <a:latin typeface="Times New Roman"/>
                        </a:rPr>
                        <a:t>(5/28 = 18</a:t>
                      </a:r>
                      <a:r>
                        <a:rPr lang="fr-FR" sz="2400" b="1" i="0" u="none" strike="noStrike" dirty="0" smtClean="0">
                          <a:latin typeface="Times New Roman"/>
                        </a:rPr>
                        <a:t>%</a:t>
                      </a:r>
                      <a:r>
                        <a:rPr lang="ar-DZ" sz="2400" b="1" i="0" u="none" strike="noStrike" dirty="0" smtClean="0">
                          <a:latin typeface="Times New Roman"/>
                        </a:rPr>
                        <a:t>)</a:t>
                      </a:r>
                      <a:endParaRPr lang="fr-FR" sz="2400" b="1" i="0" u="none" strike="noStrike" dirty="0">
                        <a:latin typeface="Times New Roman"/>
                      </a:endParaRPr>
                    </a:p>
                  </a:txBody>
                  <a:tcPr marL="0" marR="0" marT="0" marB="0" anchor="b">
                    <a:lnL>
                      <a:noFill/>
                    </a:lnL>
                    <a:lnR>
                      <a:noFill/>
                    </a:lnR>
                    <a:lnT>
                      <a:noFill/>
                    </a:lnT>
                    <a:lnB>
                      <a:noFill/>
                    </a:lnB>
                    <a:solidFill>
                      <a:srgbClr val="CCFFFF"/>
                    </a:solidFill>
                  </a:tcPr>
                </a:tc>
                <a:tc>
                  <a:txBody>
                    <a:bodyPr/>
                    <a:lstStyle/>
                    <a:p>
                      <a:pPr algn="ctr" rtl="0" fontAlgn="b"/>
                      <a:r>
                        <a:rPr lang="ar-DZ" sz="2400" b="1" i="0" u="none" strike="noStrike" dirty="0" smtClean="0">
                          <a:latin typeface="Times New Roman"/>
                        </a:rPr>
                        <a:t>--</a:t>
                      </a:r>
                      <a:endParaRPr lang="fr-FR" sz="2400" b="1" i="0" u="none" strike="noStrike" dirty="0">
                        <a:latin typeface="Times New Roman"/>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CFFFF"/>
                    </a:solidFill>
                  </a:tcPr>
                </a:tc>
              </a:tr>
              <a:tr h="312953">
                <a:tc>
                  <a:txBody>
                    <a:bodyPr/>
                    <a:lstStyle/>
                    <a:p>
                      <a:pPr algn="ctr" rtl="0" fontAlgn="b"/>
                      <a:r>
                        <a:rPr lang="fr-FR" sz="2400" b="1" i="0" u="none" strike="noStrike" kern="1200" dirty="0">
                          <a:solidFill>
                            <a:schemeClr val="tx1"/>
                          </a:solidFill>
                          <a:latin typeface="Arial"/>
                          <a:ea typeface="+mn-ea"/>
                          <a:cs typeface="+mn-cs"/>
                        </a:rPr>
                        <a:t>4  </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rgbClr val="CCFFFF"/>
                    </a:solidFill>
                  </a:tcPr>
                </a:tc>
                <a:tc>
                  <a:txBody>
                    <a:bodyPr/>
                    <a:lstStyle/>
                    <a:p>
                      <a:pPr algn="ctr" rtl="0" fontAlgn="b"/>
                      <a:endParaRPr lang="fr-FR" sz="2400" b="1" i="0" u="none" strike="noStrike" dirty="0">
                        <a:latin typeface="Times New Roman"/>
                      </a:endParaRPr>
                    </a:p>
                  </a:txBody>
                  <a:tcPr marL="0" marR="0" marT="0" marB="0" anchor="b">
                    <a:lnL>
                      <a:noFill/>
                    </a:lnL>
                    <a:lnR>
                      <a:noFill/>
                    </a:lnR>
                    <a:lnT w="12700" cap="flat" cmpd="sng" algn="ctr">
                      <a:solidFill>
                        <a:schemeClr val="tx1"/>
                      </a:solidFill>
                      <a:prstDash val="solid"/>
                      <a:round/>
                      <a:headEnd type="none" w="med" len="med"/>
                      <a:tailEnd type="none" w="med" len="med"/>
                    </a:lnT>
                    <a:lnB>
                      <a:noFill/>
                    </a:lnB>
                    <a:solidFill>
                      <a:srgbClr val="CCFFFF"/>
                    </a:solidFill>
                  </a:tcPr>
                </a:tc>
                <a:tc>
                  <a:txBody>
                    <a:bodyPr/>
                    <a:lstStyle/>
                    <a:p>
                      <a:pPr algn="ctr" rtl="1" fontAlgn="b"/>
                      <a:r>
                        <a:rPr lang="ar-DZ" sz="2400" b="1" i="0" u="none" strike="noStrike" dirty="0" smtClean="0">
                          <a:latin typeface="Times New Roman"/>
                        </a:rPr>
                        <a:t>(2/15 = 13</a:t>
                      </a:r>
                      <a:r>
                        <a:rPr lang="fr-FR" sz="2400" b="1" i="0" u="none" strike="noStrike" dirty="0" smtClean="0">
                          <a:latin typeface="Times New Roman"/>
                        </a:rPr>
                        <a:t>%</a:t>
                      </a:r>
                      <a:r>
                        <a:rPr lang="ar-DZ" sz="2400" b="1" i="0" u="none" strike="noStrike" dirty="0" smtClean="0">
                          <a:latin typeface="Times New Roman"/>
                        </a:rPr>
                        <a:t>)</a:t>
                      </a:r>
                      <a:endParaRPr lang="fr-FR" sz="2400" b="1" i="0" u="none" strike="noStrike" dirty="0">
                        <a:latin typeface="Times New Roman"/>
                      </a:endParaRPr>
                    </a:p>
                  </a:txBody>
                  <a:tcPr marL="0" marR="0" marT="0" marB="0" anchor="b">
                    <a:lnL>
                      <a:noFill/>
                    </a:lnL>
                    <a:lnR>
                      <a:noFill/>
                    </a:lnR>
                    <a:lnT>
                      <a:noFill/>
                    </a:lnT>
                    <a:lnB>
                      <a:noFill/>
                    </a:lnB>
                    <a:solidFill>
                      <a:srgbClr val="CCFFFF"/>
                    </a:solidFill>
                  </a:tcPr>
                </a:tc>
                <a:tc>
                  <a:txBody>
                    <a:bodyPr/>
                    <a:lstStyle/>
                    <a:p>
                      <a:pPr algn="ctr" rtl="0" fontAlgn="b"/>
                      <a:r>
                        <a:rPr lang="ar-DZ" sz="2400" b="1" i="0" u="none" strike="noStrike" dirty="0" smtClean="0">
                          <a:latin typeface="Times New Roman"/>
                        </a:rPr>
                        <a:t>--</a:t>
                      </a:r>
                      <a:endParaRPr lang="fr-FR" sz="2400" b="1" i="0" u="none" strike="noStrike" dirty="0">
                        <a:latin typeface="Times New Roman"/>
                      </a:endParaRPr>
                    </a:p>
                  </a:txBody>
                  <a:tcPr marL="0" marR="0" marT="0" marB="0" anchor="b">
                    <a:lnL>
                      <a:noFill/>
                    </a:lnL>
                    <a:lnR>
                      <a:noFill/>
                    </a:lnR>
                    <a:lnT>
                      <a:noFill/>
                    </a:lnT>
                    <a:lnB>
                      <a:noFill/>
                    </a:lnB>
                    <a:solidFill>
                      <a:srgbClr val="CCFFFF"/>
                    </a:solidFill>
                  </a:tcPr>
                </a:tc>
                <a:tc>
                  <a:txBody>
                    <a:bodyPr/>
                    <a:lstStyle/>
                    <a:p>
                      <a:pPr algn="ctr" rtl="0" fontAlgn="b"/>
                      <a:r>
                        <a:rPr lang="ar-DZ" sz="2400" b="1" i="0" u="none" strike="noStrike" smtClean="0">
                          <a:latin typeface="Times New Roman"/>
                        </a:rPr>
                        <a:t>--</a:t>
                      </a:r>
                      <a:endParaRPr lang="fr-FR" sz="2400" b="1" i="0" u="none" strike="noStrike" dirty="0">
                        <a:latin typeface="Times New Roman"/>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CFFFF"/>
                    </a:solidFill>
                  </a:tcPr>
                </a:tc>
              </a:tr>
              <a:tr h="312953">
                <a:tc>
                  <a:txBody>
                    <a:bodyPr/>
                    <a:lstStyle/>
                    <a:p>
                      <a:pPr algn="ctr" rtl="0" fontAlgn="b"/>
                      <a:r>
                        <a:rPr lang="fr-FR" sz="2400" b="1" i="0" u="none" strike="noStrike" kern="1200" dirty="0">
                          <a:solidFill>
                            <a:schemeClr val="tx1"/>
                          </a:solidFill>
                          <a:latin typeface="Arial"/>
                          <a:ea typeface="+mn-ea"/>
                          <a:cs typeface="+mn-cs"/>
                        </a:rPr>
                        <a:t>5</a:t>
                      </a: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solidFill>
                      <a:srgbClr val="CCFFFF"/>
                    </a:solidFill>
                  </a:tcPr>
                </a:tc>
                <a:tc>
                  <a:txBody>
                    <a:bodyPr/>
                    <a:lstStyle/>
                    <a:p>
                      <a:pPr algn="ctr" rtl="0" fontAlgn="b"/>
                      <a:r>
                        <a:rPr lang="fr-FR" sz="2400" b="1" i="0" u="none" strike="noStrike" dirty="0">
                          <a:latin typeface="Times New Roman"/>
                        </a:rPr>
                        <a:t> </a:t>
                      </a:r>
                    </a:p>
                  </a:txBody>
                  <a:tcPr marL="0" marR="0" marT="0" marB="0" anchor="b">
                    <a:lnL>
                      <a:noFill/>
                    </a:lnL>
                    <a:lnR>
                      <a:noFill/>
                    </a:lnR>
                    <a:lnT>
                      <a:noFill/>
                    </a:lnT>
                    <a:lnB w="12700" cap="flat" cmpd="sng" algn="ctr">
                      <a:solidFill>
                        <a:schemeClr val="tx1"/>
                      </a:solidFill>
                      <a:prstDash val="solid"/>
                      <a:round/>
                      <a:headEnd type="none" w="med" len="med"/>
                      <a:tailEnd type="none" w="med" len="med"/>
                    </a:lnB>
                    <a:solidFill>
                      <a:srgbClr val="CCFFFF"/>
                    </a:solidFill>
                  </a:tcPr>
                </a:tc>
                <a:tc>
                  <a:txBody>
                    <a:bodyPr/>
                    <a:lstStyle/>
                    <a:p>
                      <a:pPr algn="ctr" rtl="1" fontAlgn="b"/>
                      <a:r>
                        <a:rPr lang="ar-DZ" sz="2400" b="1" i="0" u="none" strike="noStrike" dirty="0" smtClean="0">
                          <a:latin typeface="Times New Roman"/>
                        </a:rPr>
                        <a:t>(1/15 = 7</a:t>
                      </a:r>
                      <a:r>
                        <a:rPr lang="fr-FR" sz="2400" b="1" i="0" u="none" strike="noStrike" dirty="0" smtClean="0">
                          <a:latin typeface="Times New Roman"/>
                        </a:rPr>
                        <a:t>%</a:t>
                      </a:r>
                      <a:r>
                        <a:rPr lang="ar-DZ" sz="2400" b="1" i="0" u="none" strike="noStrike" dirty="0" smtClean="0">
                          <a:latin typeface="Times New Roman"/>
                        </a:rPr>
                        <a:t>)</a:t>
                      </a:r>
                      <a:endParaRPr lang="fr-FR" sz="2400" b="1" i="0" u="none" strike="noStrike" dirty="0">
                        <a:latin typeface="Times New Roman"/>
                      </a:endParaRPr>
                    </a:p>
                  </a:txBody>
                  <a:tcPr marL="0" marR="0" marT="0" marB="0" anchor="b">
                    <a:lnL>
                      <a:noFill/>
                    </a:lnL>
                    <a:lnR>
                      <a:noFill/>
                    </a:lnR>
                    <a:lnT>
                      <a:noFill/>
                    </a:lnT>
                    <a:lnB w="12700" cap="flat" cmpd="sng" algn="ctr">
                      <a:solidFill>
                        <a:schemeClr val="tx1"/>
                      </a:solidFill>
                      <a:prstDash val="solid"/>
                      <a:round/>
                      <a:headEnd type="none" w="med" len="med"/>
                      <a:tailEnd type="none" w="med" len="med"/>
                    </a:lnB>
                    <a:solidFill>
                      <a:srgbClr val="CCFFFF"/>
                    </a:solidFill>
                  </a:tcPr>
                </a:tc>
                <a:tc>
                  <a:txBody>
                    <a:bodyPr/>
                    <a:lstStyle/>
                    <a:p>
                      <a:pPr algn="ctr" rtl="0" fontAlgn="b"/>
                      <a:r>
                        <a:rPr lang="ar-DZ" sz="2400" b="1" i="0" u="none" strike="noStrike" dirty="0" smtClean="0">
                          <a:latin typeface="Times New Roman"/>
                        </a:rPr>
                        <a:t>--</a:t>
                      </a:r>
                      <a:endParaRPr lang="fr-FR" sz="2400" b="1" i="0" u="none" strike="noStrike" dirty="0">
                        <a:latin typeface="Times New Roman"/>
                      </a:endParaRPr>
                    </a:p>
                  </a:txBody>
                  <a:tcPr marL="0" marR="0" marT="0" marB="0" anchor="b">
                    <a:lnL>
                      <a:noFill/>
                    </a:lnL>
                    <a:lnR>
                      <a:noFill/>
                    </a:lnR>
                    <a:lnT>
                      <a:noFill/>
                    </a:lnT>
                    <a:lnB>
                      <a:noFill/>
                    </a:lnB>
                    <a:solidFill>
                      <a:srgbClr val="CCFFFF"/>
                    </a:solidFill>
                  </a:tcPr>
                </a:tc>
                <a:tc>
                  <a:txBody>
                    <a:bodyPr/>
                    <a:lstStyle/>
                    <a:p>
                      <a:pPr algn="ctr" rtl="0" fontAlgn="b"/>
                      <a:r>
                        <a:rPr lang="ar-DZ" sz="2400" b="1" i="0" u="none" strike="noStrike" smtClean="0">
                          <a:latin typeface="Times New Roman"/>
                        </a:rPr>
                        <a:t>--</a:t>
                      </a:r>
                      <a:endParaRPr lang="fr-FR" sz="2400" b="1" i="0" u="none" strike="noStrike" dirty="0">
                        <a:latin typeface="Times New Roman"/>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CFFFF"/>
                    </a:solidFill>
                  </a:tcPr>
                </a:tc>
              </a:tr>
              <a:tr h="312953">
                <a:tc>
                  <a:txBody>
                    <a:bodyPr/>
                    <a:lstStyle/>
                    <a:p>
                      <a:pPr algn="ctr" rtl="0" fontAlgn="b"/>
                      <a:r>
                        <a:rPr lang="fr-FR" sz="2400" b="1" i="0" u="none" strike="noStrike" kern="1200" dirty="0">
                          <a:solidFill>
                            <a:schemeClr val="tx1"/>
                          </a:solidFill>
                          <a:latin typeface="Arial"/>
                          <a:ea typeface="+mn-ea"/>
                          <a:cs typeface="+mn-cs"/>
                        </a:rPr>
                        <a:t>6</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rgbClr val="CCFFFF"/>
                    </a:solidFill>
                  </a:tcPr>
                </a:tc>
                <a:tc>
                  <a:txBody>
                    <a:bodyPr/>
                    <a:lstStyle/>
                    <a:p>
                      <a:pPr algn="ctr" rtl="0" fontAlgn="b"/>
                      <a:r>
                        <a:rPr lang="fr-FR" sz="2400" b="1" i="0" u="none" strike="noStrike" dirty="0">
                          <a:latin typeface="Times New Roman"/>
                        </a:rPr>
                        <a:t> </a:t>
                      </a:r>
                    </a:p>
                  </a:txBody>
                  <a:tcPr marL="0" marR="0" marT="0" marB="0" anchor="b">
                    <a:lnL>
                      <a:noFill/>
                    </a:lnL>
                    <a:lnR>
                      <a:noFill/>
                    </a:lnR>
                    <a:lnT w="12700" cap="flat" cmpd="sng" algn="ctr">
                      <a:solidFill>
                        <a:schemeClr val="tx1"/>
                      </a:solidFill>
                      <a:prstDash val="solid"/>
                      <a:round/>
                      <a:headEnd type="none" w="med" len="med"/>
                      <a:tailEnd type="none" w="med" len="med"/>
                    </a:lnT>
                    <a:lnB>
                      <a:noFill/>
                    </a:lnB>
                    <a:solidFill>
                      <a:srgbClr val="CCFFFF"/>
                    </a:solidFill>
                  </a:tcPr>
                </a:tc>
                <a:tc>
                  <a:txBody>
                    <a:bodyPr/>
                    <a:lstStyle/>
                    <a:p>
                      <a:pPr algn="ctr" rtl="0" fontAlgn="b"/>
                      <a:endParaRPr lang="fr-FR" sz="2400" b="1" i="0" u="none" strike="noStrike" dirty="0">
                        <a:latin typeface="Times New Roman"/>
                      </a:endParaRPr>
                    </a:p>
                  </a:txBody>
                  <a:tcPr marL="0" marR="0" marT="0" marB="0" anchor="b">
                    <a:lnL>
                      <a:noFill/>
                    </a:lnL>
                    <a:lnR>
                      <a:noFill/>
                    </a:lnR>
                    <a:lnT w="12700" cap="flat" cmpd="sng" algn="ctr">
                      <a:solidFill>
                        <a:schemeClr val="tx1"/>
                      </a:solidFill>
                      <a:prstDash val="solid"/>
                      <a:round/>
                      <a:headEnd type="none" w="med" len="med"/>
                      <a:tailEnd type="none" w="med" len="med"/>
                    </a:lnT>
                    <a:lnB>
                      <a:noFill/>
                    </a:lnB>
                    <a:solidFill>
                      <a:srgbClr val="CCFFFF"/>
                    </a:solidFill>
                  </a:tcPr>
                </a:tc>
                <a:tc>
                  <a:txBody>
                    <a:bodyPr/>
                    <a:lstStyle/>
                    <a:p>
                      <a:pPr algn="ctr" rtl="0" fontAlgn="b"/>
                      <a:r>
                        <a:rPr lang="ar-DZ" sz="2400" b="1" i="0" u="none" strike="noStrike" dirty="0" smtClean="0">
                          <a:latin typeface="Times New Roman"/>
                        </a:rPr>
                        <a:t>--</a:t>
                      </a:r>
                      <a:endParaRPr lang="fr-FR" sz="2400" b="1" i="0" u="none" strike="noStrike" dirty="0">
                        <a:latin typeface="Times New Roman"/>
                      </a:endParaRPr>
                    </a:p>
                  </a:txBody>
                  <a:tcPr marL="0" marR="0" marT="0" marB="0" anchor="b">
                    <a:lnL>
                      <a:noFill/>
                    </a:lnL>
                    <a:lnR>
                      <a:noFill/>
                    </a:lnR>
                    <a:lnT>
                      <a:noFill/>
                    </a:lnT>
                    <a:lnB>
                      <a:noFill/>
                    </a:lnB>
                    <a:solidFill>
                      <a:srgbClr val="CCFFFF"/>
                    </a:solidFill>
                  </a:tcPr>
                </a:tc>
                <a:tc>
                  <a:txBody>
                    <a:bodyPr/>
                    <a:lstStyle/>
                    <a:p>
                      <a:pPr algn="ctr" rtl="0" fontAlgn="b"/>
                      <a:r>
                        <a:rPr lang="ar-DZ" sz="2400" b="1" i="0" u="none" strike="noStrike" smtClean="0">
                          <a:latin typeface="Times New Roman"/>
                        </a:rPr>
                        <a:t>--</a:t>
                      </a:r>
                      <a:endParaRPr lang="fr-FR" sz="2400" b="1" i="0" u="none" strike="noStrike" dirty="0">
                        <a:latin typeface="Times New Roman"/>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CFFFF"/>
                    </a:solidFill>
                  </a:tcPr>
                </a:tc>
              </a:tr>
              <a:tr h="312953">
                <a:tc>
                  <a:txBody>
                    <a:bodyPr/>
                    <a:lstStyle/>
                    <a:p>
                      <a:pPr algn="ctr" rtl="0" fontAlgn="b"/>
                      <a:r>
                        <a:rPr lang="fr-FR" sz="2400" b="1" i="0" u="none" strike="noStrike" kern="1200" dirty="0">
                          <a:solidFill>
                            <a:schemeClr val="tx1"/>
                          </a:solidFill>
                          <a:latin typeface="Arial"/>
                          <a:ea typeface="+mn-ea"/>
                          <a:cs typeface="+mn-cs"/>
                        </a:rPr>
                        <a:t>7</a:t>
                      </a: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solidFill>
                      <a:srgbClr val="CCFFFF"/>
                    </a:solidFill>
                  </a:tcPr>
                </a:tc>
                <a:tc>
                  <a:txBody>
                    <a:bodyPr/>
                    <a:lstStyle/>
                    <a:p>
                      <a:pPr algn="ctr" rtl="0" fontAlgn="b"/>
                      <a:r>
                        <a:rPr lang="fr-FR" sz="2400" b="1" i="0" u="none" strike="noStrike">
                          <a:latin typeface="Times New Roman"/>
                        </a:rPr>
                        <a:t> </a:t>
                      </a:r>
                    </a:p>
                  </a:txBody>
                  <a:tcPr marL="0" marR="0" marT="0" marB="0" anchor="b">
                    <a:lnL>
                      <a:noFill/>
                    </a:lnL>
                    <a:lnR>
                      <a:noFill/>
                    </a:lnR>
                    <a:lnT>
                      <a:noFill/>
                    </a:lnT>
                    <a:lnB w="12700" cap="flat" cmpd="sng" algn="ctr">
                      <a:solidFill>
                        <a:schemeClr val="tx1"/>
                      </a:solidFill>
                      <a:prstDash val="solid"/>
                      <a:round/>
                      <a:headEnd type="none" w="med" len="med"/>
                      <a:tailEnd type="none" w="med" len="med"/>
                    </a:lnB>
                    <a:solidFill>
                      <a:srgbClr val="CCFFFF"/>
                    </a:solidFill>
                  </a:tcPr>
                </a:tc>
                <a:tc>
                  <a:txBody>
                    <a:bodyPr/>
                    <a:lstStyle/>
                    <a:p>
                      <a:pPr algn="ctr" rtl="0" fontAlgn="b"/>
                      <a:r>
                        <a:rPr lang="fr-FR" sz="2400" b="1" i="0" u="none" strike="noStrike" dirty="0">
                          <a:latin typeface="Times New Roman"/>
                        </a:rPr>
                        <a:t> </a:t>
                      </a:r>
                    </a:p>
                  </a:txBody>
                  <a:tcPr marL="0" marR="0" marT="0" marB="0" anchor="b">
                    <a:lnL>
                      <a:noFill/>
                    </a:lnL>
                    <a:lnR>
                      <a:noFill/>
                    </a:lnR>
                    <a:lnT>
                      <a:noFill/>
                    </a:lnT>
                    <a:lnB w="12700" cap="flat" cmpd="sng" algn="ctr">
                      <a:solidFill>
                        <a:schemeClr val="tx1"/>
                      </a:solidFill>
                      <a:prstDash val="solid"/>
                      <a:round/>
                      <a:headEnd type="none" w="med" len="med"/>
                      <a:tailEnd type="none" w="med" len="med"/>
                    </a:lnB>
                    <a:solidFill>
                      <a:srgbClr val="CCFFFF"/>
                    </a:solidFill>
                  </a:tcPr>
                </a:tc>
                <a:tc>
                  <a:txBody>
                    <a:bodyPr/>
                    <a:lstStyle/>
                    <a:p>
                      <a:pPr algn="ctr" rtl="0" fontAlgn="b"/>
                      <a:r>
                        <a:rPr lang="ar-DZ" sz="2400" b="1" i="0" u="none" strike="noStrike" dirty="0" smtClean="0">
                          <a:latin typeface="Times New Roman"/>
                        </a:rPr>
                        <a:t>--</a:t>
                      </a:r>
                      <a:endParaRPr lang="fr-FR" sz="2400" b="1" i="0" u="none" strike="noStrike" dirty="0">
                        <a:latin typeface="Times New Roman"/>
                      </a:endParaRPr>
                    </a:p>
                  </a:txBody>
                  <a:tcPr marL="0" marR="0" marT="0" marB="0" anchor="b">
                    <a:lnL>
                      <a:noFill/>
                    </a:lnL>
                    <a:lnR>
                      <a:noFill/>
                    </a:lnR>
                    <a:lnT>
                      <a:noFill/>
                    </a:lnT>
                    <a:lnB w="12700" cap="flat" cmpd="sng" algn="ctr">
                      <a:solidFill>
                        <a:schemeClr val="tx1"/>
                      </a:solidFill>
                      <a:prstDash val="solid"/>
                      <a:round/>
                      <a:headEnd type="none" w="med" len="med"/>
                      <a:tailEnd type="none" w="med" len="med"/>
                    </a:lnB>
                    <a:solidFill>
                      <a:srgbClr val="CCFFFF"/>
                    </a:solidFill>
                  </a:tcPr>
                </a:tc>
                <a:tc>
                  <a:txBody>
                    <a:bodyPr/>
                    <a:lstStyle/>
                    <a:p>
                      <a:pPr algn="ctr" rtl="0" fontAlgn="b"/>
                      <a:r>
                        <a:rPr lang="ar-DZ" sz="2400" b="1" i="0" u="none" strike="noStrike" smtClean="0">
                          <a:latin typeface="Times New Roman"/>
                        </a:rPr>
                        <a:t>--</a:t>
                      </a:r>
                      <a:endParaRPr lang="fr-FR" sz="2400" b="1" i="0" u="none" strike="noStrike" dirty="0">
                        <a:latin typeface="Times New Roman"/>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CFFFF"/>
                    </a:solidFill>
                  </a:tcPr>
                </a:tc>
              </a:tr>
              <a:tr h="312953">
                <a:tc>
                  <a:txBody>
                    <a:bodyPr/>
                    <a:lstStyle/>
                    <a:p>
                      <a:pPr algn="ctr" rtl="0" fontAlgn="b"/>
                      <a:r>
                        <a:rPr lang="fr-FR" sz="2400" b="1" i="0" u="none" strike="noStrike" kern="1200" dirty="0">
                          <a:solidFill>
                            <a:schemeClr val="tx1"/>
                          </a:solidFill>
                          <a:latin typeface="Arial"/>
                          <a:ea typeface="+mn-ea"/>
                          <a:cs typeface="+mn-cs"/>
                        </a:rPr>
                        <a:t>8</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rgbClr val="CCFFFF"/>
                    </a:solidFill>
                  </a:tcPr>
                </a:tc>
                <a:tc>
                  <a:txBody>
                    <a:bodyPr/>
                    <a:lstStyle/>
                    <a:p>
                      <a:pPr algn="ctr" rtl="0" fontAlgn="b"/>
                      <a:r>
                        <a:rPr lang="fr-FR" sz="2400" b="1" i="0" u="none" strike="noStrike">
                          <a:latin typeface="Times New Roman"/>
                        </a:rPr>
                        <a:t> </a:t>
                      </a:r>
                    </a:p>
                  </a:txBody>
                  <a:tcPr marL="0" marR="0" marT="0" marB="0" anchor="b">
                    <a:lnL>
                      <a:noFill/>
                    </a:lnL>
                    <a:lnR>
                      <a:noFill/>
                    </a:lnR>
                    <a:lnT w="12700" cap="flat" cmpd="sng" algn="ctr">
                      <a:solidFill>
                        <a:schemeClr val="tx1"/>
                      </a:solidFill>
                      <a:prstDash val="solid"/>
                      <a:round/>
                      <a:headEnd type="none" w="med" len="med"/>
                      <a:tailEnd type="none" w="med" len="med"/>
                    </a:lnT>
                    <a:lnB>
                      <a:noFill/>
                    </a:lnB>
                    <a:solidFill>
                      <a:srgbClr val="CCFFFF"/>
                    </a:solidFill>
                  </a:tcPr>
                </a:tc>
                <a:tc>
                  <a:txBody>
                    <a:bodyPr/>
                    <a:lstStyle/>
                    <a:p>
                      <a:pPr algn="ctr" rtl="0" fontAlgn="b"/>
                      <a:r>
                        <a:rPr lang="fr-FR" sz="2400" b="1" i="0" u="none" strike="noStrike" dirty="0">
                          <a:latin typeface="Times New Roman"/>
                        </a:rPr>
                        <a:t> </a:t>
                      </a:r>
                    </a:p>
                  </a:txBody>
                  <a:tcPr marL="0" marR="0" marT="0" marB="0" anchor="b">
                    <a:lnL>
                      <a:noFill/>
                    </a:lnL>
                    <a:lnR>
                      <a:noFill/>
                    </a:lnR>
                    <a:lnT w="12700" cap="flat" cmpd="sng" algn="ctr">
                      <a:solidFill>
                        <a:schemeClr val="tx1"/>
                      </a:solidFill>
                      <a:prstDash val="solid"/>
                      <a:round/>
                      <a:headEnd type="none" w="med" len="med"/>
                      <a:tailEnd type="none" w="med" len="med"/>
                    </a:lnT>
                    <a:lnB>
                      <a:noFill/>
                    </a:lnB>
                    <a:solidFill>
                      <a:srgbClr val="CCFFFF"/>
                    </a:solidFill>
                  </a:tcPr>
                </a:tc>
                <a:tc>
                  <a:txBody>
                    <a:bodyPr/>
                    <a:lstStyle/>
                    <a:p>
                      <a:pPr algn="ctr" rtl="0" fontAlgn="b"/>
                      <a:endParaRPr lang="fr-FR" sz="2400" b="1" i="0" u="none" strike="noStrike" dirty="0">
                        <a:latin typeface="Times New Roman"/>
                      </a:endParaRPr>
                    </a:p>
                  </a:txBody>
                  <a:tcPr marL="0" marR="0" marT="0" marB="0" anchor="b">
                    <a:lnL>
                      <a:noFill/>
                    </a:lnL>
                    <a:lnR>
                      <a:noFill/>
                    </a:lnR>
                    <a:lnT w="12700" cap="flat" cmpd="sng" algn="ctr">
                      <a:solidFill>
                        <a:schemeClr val="tx1"/>
                      </a:solidFill>
                      <a:prstDash val="solid"/>
                      <a:round/>
                      <a:headEnd type="none" w="med" len="med"/>
                      <a:tailEnd type="none" w="med" len="med"/>
                    </a:lnT>
                    <a:lnB>
                      <a:noFill/>
                    </a:lnB>
                    <a:solidFill>
                      <a:srgbClr val="CCFFFF"/>
                    </a:solidFill>
                  </a:tcPr>
                </a:tc>
                <a:tc>
                  <a:txBody>
                    <a:bodyPr/>
                    <a:lstStyle/>
                    <a:p>
                      <a:pPr algn="ctr" rtl="0" fontAlgn="b"/>
                      <a:r>
                        <a:rPr lang="ar-DZ" sz="2400" b="1" i="0" u="none" strike="noStrike" smtClean="0">
                          <a:latin typeface="Times New Roman"/>
                        </a:rPr>
                        <a:t>--</a:t>
                      </a:r>
                      <a:endParaRPr lang="fr-FR" sz="2400" b="1" i="0" u="none" strike="noStrike" dirty="0">
                        <a:latin typeface="Times New Roman"/>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CFFFF"/>
                    </a:solidFill>
                  </a:tcPr>
                </a:tc>
              </a:tr>
              <a:tr h="312953">
                <a:tc>
                  <a:txBody>
                    <a:bodyPr/>
                    <a:lstStyle/>
                    <a:p>
                      <a:pPr algn="ctr" rtl="0" fontAlgn="b"/>
                      <a:r>
                        <a:rPr lang="fr-FR" sz="2400" b="1" i="0" u="none" strike="noStrike" kern="1200" dirty="0">
                          <a:solidFill>
                            <a:schemeClr val="tx1"/>
                          </a:solidFill>
                          <a:latin typeface="Arial"/>
                          <a:ea typeface="+mn-ea"/>
                          <a:cs typeface="+mn-cs"/>
                        </a:rPr>
                        <a:t>9</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CFFFF"/>
                    </a:solidFill>
                  </a:tcPr>
                </a:tc>
                <a:tc>
                  <a:txBody>
                    <a:bodyPr/>
                    <a:lstStyle/>
                    <a:p>
                      <a:pPr algn="ctr" rtl="0" fontAlgn="b"/>
                      <a:r>
                        <a:rPr lang="fr-FR" sz="2400" b="1" i="0" u="none" strike="noStrike">
                          <a:latin typeface="Times New Roman"/>
                        </a:rPr>
                        <a:t> </a:t>
                      </a:r>
                    </a:p>
                  </a:txBody>
                  <a:tcPr marL="0" marR="0" marT="0" marB="0" anchor="b">
                    <a:lnL>
                      <a:noFill/>
                    </a:lnL>
                    <a:lnR>
                      <a:noFill/>
                    </a:lnR>
                    <a:lnT>
                      <a:noFill/>
                    </a:lnT>
                    <a:lnB>
                      <a:noFill/>
                    </a:lnB>
                    <a:solidFill>
                      <a:srgbClr val="CCFFFF"/>
                    </a:solidFill>
                  </a:tcPr>
                </a:tc>
                <a:tc>
                  <a:txBody>
                    <a:bodyPr/>
                    <a:lstStyle/>
                    <a:p>
                      <a:pPr algn="ctr" rtl="0" fontAlgn="b"/>
                      <a:r>
                        <a:rPr lang="fr-FR" sz="2400" b="1" i="0" u="none" strike="noStrike" dirty="0">
                          <a:latin typeface="Times New Roman"/>
                        </a:rPr>
                        <a:t> </a:t>
                      </a:r>
                    </a:p>
                  </a:txBody>
                  <a:tcPr marL="0" marR="0" marT="0" marB="0" anchor="b">
                    <a:lnL>
                      <a:noFill/>
                    </a:lnL>
                    <a:lnR>
                      <a:noFill/>
                    </a:lnR>
                    <a:lnT>
                      <a:noFill/>
                    </a:lnT>
                    <a:lnB>
                      <a:noFill/>
                    </a:lnB>
                    <a:solidFill>
                      <a:srgbClr val="CCFFFF"/>
                    </a:solidFill>
                  </a:tcPr>
                </a:tc>
                <a:tc>
                  <a:txBody>
                    <a:bodyPr/>
                    <a:lstStyle/>
                    <a:p>
                      <a:pPr algn="ctr" rtl="0" fontAlgn="b"/>
                      <a:endParaRPr lang="fr-FR" sz="2400" b="1" i="0" u="none" strike="noStrike" dirty="0">
                        <a:latin typeface="Times New Roman"/>
                      </a:endParaRPr>
                    </a:p>
                  </a:txBody>
                  <a:tcPr marL="0" marR="0" marT="0" marB="0" anchor="b">
                    <a:lnL>
                      <a:noFill/>
                    </a:lnL>
                    <a:lnR>
                      <a:noFill/>
                    </a:lnR>
                    <a:lnT>
                      <a:noFill/>
                    </a:lnT>
                    <a:lnB>
                      <a:noFill/>
                    </a:lnB>
                    <a:solidFill>
                      <a:srgbClr val="CCFFFF"/>
                    </a:solidFill>
                  </a:tcPr>
                </a:tc>
                <a:tc>
                  <a:txBody>
                    <a:bodyPr/>
                    <a:lstStyle/>
                    <a:p>
                      <a:pPr algn="ctr" rtl="0" fontAlgn="b"/>
                      <a:r>
                        <a:rPr lang="ar-DZ" sz="2400" b="1" i="0" u="none" strike="noStrike" smtClean="0">
                          <a:latin typeface="Times New Roman"/>
                        </a:rPr>
                        <a:t>--</a:t>
                      </a:r>
                      <a:endParaRPr lang="fr-FR" sz="2400" b="1" i="0" u="none" strike="noStrike" dirty="0">
                        <a:latin typeface="Times New Roman"/>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CFFFF"/>
                    </a:solidFill>
                  </a:tcPr>
                </a:tc>
              </a:tr>
              <a:tr h="312953">
                <a:tc>
                  <a:txBody>
                    <a:bodyPr/>
                    <a:lstStyle/>
                    <a:p>
                      <a:pPr algn="ctr" rtl="0" fontAlgn="b"/>
                      <a:r>
                        <a:rPr lang="fr-FR" sz="2400" b="1" i="0" u="none" strike="noStrike" kern="1200" dirty="0">
                          <a:solidFill>
                            <a:schemeClr val="tx1"/>
                          </a:solidFill>
                          <a:latin typeface="Arial"/>
                          <a:ea typeface="+mn-ea"/>
                          <a:cs typeface="+mn-cs"/>
                        </a:rPr>
                        <a:t>10</a:t>
                      </a: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solidFill>
                      <a:srgbClr val="CCFFFF"/>
                    </a:solidFill>
                  </a:tcPr>
                </a:tc>
                <a:tc>
                  <a:txBody>
                    <a:bodyPr/>
                    <a:lstStyle/>
                    <a:p>
                      <a:pPr algn="ctr" rtl="0" fontAlgn="b"/>
                      <a:r>
                        <a:rPr lang="fr-FR" sz="2400" b="1" i="0" u="none" strike="noStrike">
                          <a:latin typeface="Times New Roman"/>
                        </a:rPr>
                        <a:t> </a:t>
                      </a:r>
                    </a:p>
                  </a:txBody>
                  <a:tcPr marL="0" marR="0" marT="0" marB="0" anchor="b">
                    <a:lnL>
                      <a:noFill/>
                    </a:lnL>
                    <a:lnR>
                      <a:noFill/>
                    </a:lnR>
                    <a:lnT>
                      <a:noFill/>
                    </a:lnT>
                    <a:lnB w="12700" cap="flat" cmpd="sng" algn="ctr">
                      <a:solidFill>
                        <a:schemeClr val="tx1"/>
                      </a:solidFill>
                      <a:prstDash val="solid"/>
                      <a:round/>
                      <a:headEnd type="none" w="med" len="med"/>
                      <a:tailEnd type="none" w="med" len="med"/>
                    </a:lnB>
                    <a:solidFill>
                      <a:srgbClr val="CCFFFF"/>
                    </a:solidFill>
                  </a:tcPr>
                </a:tc>
                <a:tc>
                  <a:txBody>
                    <a:bodyPr/>
                    <a:lstStyle/>
                    <a:p>
                      <a:pPr algn="ctr" rtl="0" fontAlgn="b"/>
                      <a:r>
                        <a:rPr lang="fr-FR" sz="2400" b="1" i="0" u="none" strike="noStrike" dirty="0">
                          <a:latin typeface="Times New Roman"/>
                        </a:rPr>
                        <a:t> </a:t>
                      </a:r>
                    </a:p>
                  </a:txBody>
                  <a:tcPr marL="0" marR="0" marT="0" marB="0" anchor="b">
                    <a:lnL>
                      <a:noFill/>
                    </a:lnL>
                    <a:lnR>
                      <a:noFill/>
                    </a:lnR>
                    <a:lnT>
                      <a:noFill/>
                    </a:lnT>
                    <a:lnB w="12700" cap="flat" cmpd="sng" algn="ctr">
                      <a:solidFill>
                        <a:schemeClr val="tx1"/>
                      </a:solidFill>
                      <a:prstDash val="solid"/>
                      <a:round/>
                      <a:headEnd type="none" w="med" len="med"/>
                      <a:tailEnd type="none" w="med" len="med"/>
                    </a:lnB>
                    <a:solidFill>
                      <a:srgbClr val="CCFFFF"/>
                    </a:solidFill>
                  </a:tcPr>
                </a:tc>
                <a:tc>
                  <a:txBody>
                    <a:bodyPr/>
                    <a:lstStyle/>
                    <a:p>
                      <a:pPr algn="ctr" rtl="0" fontAlgn="b"/>
                      <a:endParaRPr lang="fr-FR" sz="2400" b="1" i="0" u="none" strike="noStrike" dirty="0">
                        <a:latin typeface="Times New Roman"/>
                      </a:endParaRPr>
                    </a:p>
                  </a:txBody>
                  <a:tcPr marL="0" marR="0" marT="0" marB="0" anchor="b">
                    <a:lnL>
                      <a:noFill/>
                    </a:lnL>
                    <a:lnR>
                      <a:noFill/>
                    </a:lnR>
                    <a:lnT>
                      <a:noFill/>
                    </a:lnT>
                    <a:lnB w="12700" cap="flat" cmpd="sng" algn="ctr">
                      <a:solidFill>
                        <a:schemeClr val="tx1"/>
                      </a:solidFill>
                      <a:prstDash val="solid"/>
                      <a:round/>
                      <a:headEnd type="none" w="med" len="med"/>
                      <a:tailEnd type="none" w="med" len="med"/>
                    </a:lnB>
                    <a:solidFill>
                      <a:srgbClr val="CCFFFF"/>
                    </a:solidFill>
                  </a:tcPr>
                </a:tc>
                <a:tc>
                  <a:txBody>
                    <a:bodyPr/>
                    <a:lstStyle/>
                    <a:p>
                      <a:pPr algn="ctr" rtl="0" fontAlgn="b"/>
                      <a:r>
                        <a:rPr lang="ar-DZ" sz="2400" b="1" i="0" u="none" strike="noStrike" dirty="0" smtClean="0">
                          <a:latin typeface="Times New Roman"/>
                        </a:rPr>
                        <a:t>--</a:t>
                      </a:r>
                      <a:endParaRPr lang="fr-FR" sz="2400" b="1" i="0" u="none" strike="noStrike" dirty="0">
                        <a:latin typeface="Times New Roman"/>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CCFFFF"/>
                    </a:solidFill>
                  </a:tcPr>
                </a:tc>
              </a:tr>
              <a:tr h="331363">
                <a:tc>
                  <a:txBody>
                    <a:bodyPr/>
                    <a:lstStyle/>
                    <a:p>
                      <a:pPr algn="ctr" rtl="0" fontAlgn="b"/>
                      <a:r>
                        <a:rPr lang="fr-FR" sz="2400" b="1" i="0" u="none" strike="noStrike" dirty="0">
                          <a:latin typeface="Arial"/>
                        </a:rPr>
                        <a:t> </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rtl="0" fontAlgn="b"/>
                      <a:r>
                        <a:rPr lang="fr-FR" sz="2400" b="1" i="0" u="none" strike="noStrike" dirty="0">
                          <a:latin typeface="Arial"/>
                        </a:rPr>
                        <a:t>100%</a:t>
                      </a:r>
                    </a:p>
                  </a:txBody>
                  <a:tcPr marL="0" marR="0" marT="0" marB="0" anchor="b">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rtl="0" fontAlgn="b"/>
                      <a:r>
                        <a:rPr lang="fr-FR" sz="2400" b="1" i="0" u="none" strike="noStrike">
                          <a:latin typeface="Arial"/>
                        </a:rPr>
                        <a:t>100%</a:t>
                      </a:r>
                    </a:p>
                  </a:txBody>
                  <a:tcPr marL="0" marR="0" marT="0" marB="0" anchor="b">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rtl="0" fontAlgn="b"/>
                      <a:r>
                        <a:rPr lang="fr-FR" sz="2400" b="1" i="0" u="none" strike="noStrike">
                          <a:latin typeface="Arial"/>
                        </a:rPr>
                        <a:t>100%</a:t>
                      </a:r>
                    </a:p>
                  </a:txBody>
                  <a:tcPr marL="0" marR="0" marT="0" marB="0" anchor="b">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rtl="0" fontAlgn="b"/>
                      <a:r>
                        <a:rPr lang="fr-FR" sz="2400" b="1" i="0" u="none" strike="noStrike" dirty="0">
                          <a:latin typeface="Arial"/>
                        </a:rPr>
                        <a:t>100%</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274638"/>
            <a:ext cx="8229600" cy="1143000"/>
          </a:xfrm>
          <a:prstGeom prst="rect">
            <a:avLst/>
          </a:prstGeom>
        </p:spPr>
        <p:txBody>
          <a:bodyP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200" b="1" i="0" u="none" strike="noStrike" kern="1200" cap="none" spc="0" normalizeH="0" baseline="0" noProof="0" smtClean="0">
                <a:ln>
                  <a:noFill/>
                </a:ln>
                <a:solidFill>
                  <a:srgbClr val="0623FA"/>
                </a:solidFill>
                <a:effectLst/>
                <a:uLnTx/>
                <a:uFillTx/>
                <a:latin typeface="+mj-lt"/>
                <a:ea typeface="+mj-ea"/>
                <a:cs typeface="+mj-cs"/>
              </a:rPr>
              <a:t>نسب اهتلاك الأ</a:t>
            </a:r>
            <a:r>
              <a:rPr kumimoji="0" lang="ar-DZ" sz="3200" b="1" i="0" u="none" strike="noStrike" kern="1200" cap="none" spc="0" normalizeH="0" baseline="0" noProof="0" smtClean="0">
                <a:ln>
                  <a:noFill/>
                </a:ln>
                <a:solidFill>
                  <a:srgbClr val="0623FA"/>
                </a:solidFill>
                <a:effectLst/>
                <a:uLnTx/>
                <a:uFillTx/>
                <a:latin typeface="+mj-lt"/>
                <a:ea typeface="+mj-ea"/>
                <a:cs typeface="+mj-cs"/>
              </a:rPr>
              <a:t>ص</a:t>
            </a:r>
            <a:r>
              <a:rPr kumimoji="0" lang="ar-SA" sz="3200" b="1" i="0" u="none" strike="noStrike" kern="1200" cap="none" spc="0" normalizeH="0" baseline="0" noProof="0" smtClean="0">
                <a:ln>
                  <a:noFill/>
                </a:ln>
                <a:solidFill>
                  <a:srgbClr val="0623FA"/>
                </a:solidFill>
                <a:effectLst/>
                <a:uLnTx/>
                <a:uFillTx/>
                <a:latin typeface="+mj-lt"/>
                <a:ea typeface="+mj-ea"/>
                <a:cs typeface="+mj-cs"/>
              </a:rPr>
              <a:t>ول ال</a:t>
            </a:r>
            <a:r>
              <a:rPr kumimoji="0" lang="ar-DZ" sz="3200" b="1" i="0" u="none" strike="noStrike" kern="1200" cap="none" spc="0" normalizeH="0" baseline="0" noProof="0" smtClean="0">
                <a:ln>
                  <a:noFill/>
                </a:ln>
                <a:solidFill>
                  <a:srgbClr val="0623FA"/>
                </a:solidFill>
                <a:effectLst/>
                <a:uLnTx/>
                <a:uFillTx/>
                <a:latin typeface="+mj-lt"/>
                <a:ea typeface="+mj-ea"/>
                <a:cs typeface="+mj-cs"/>
              </a:rPr>
              <a:t>ثابت</a:t>
            </a:r>
            <a:r>
              <a:rPr kumimoji="0" lang="ar-SA" sz="3200" b="1" i="0" u="none" strike="noStrike" kern="1200" cap="none" spc="0" normalizeH="0" baseline="0" noProof="0" smtClean="0">
                <a:ln>
                  <a:noFill/>
                </a:ln>
                <a:solidFill>
                  <a:srgbClr val="0623FA"/>
                </a:solidFill>
                <a:effectLst/>
                <a:uLnTx/>
                <a:uFillTx/>
                <a:latin typeface="+mj-lt"/>
                <a:ea typeface="+mj-ea"/>
                <a:cs typeface="+mj-cs"/>
              </a:rPr>
              <a:t>ة استناداً إلى نظام الاسترداد السريع للتكلفة</a:t>
            </a:r>
            <a:r>
              <a:rPr kumimoji="0" lang="ar-DZ" sz="3200" b="1" i="0" u="none" strike="noStrike" kern="1200" cap="none" spc="0" normalizeH="0" baseline="0" noProof="0" smtClean="0">
                <a:ln>
                  <a:noFill/>
                </a:ln>
                <a:solidFill>
                  <a:srgbClr val="0623FA"/>
                </a:solidFill>
                <a:effectLst/>
                <a:uLnTx/>
                <a:uFillTx/>
                <a:latin typeface="+mj-lt"/>
                <a:ea typeface="+mj-ea"/>
                <a:cs typeface="+mj-cs"/>
              </a:rPr>
              <a:t> ب</a:t>
            </a:r>
            <a:r>
              <a:rPr kumimoji="0" lang="ar-DZ" sz="3200" b="1" i="0" u="none" strike="noStrike" kern="1200" cap="none" spc="0" normalizeH="0" baseline="0" noProof="0" smtClean="0">
                <a:ln>
                  <a:noFill/>
                </a:ln>
                <a:solidFill>
                  <a:srgbClr val="FF0000"/>
                </a:solidFill>
                <a:effectLst/>
                <a:uLnTx/>
                <a:uFillTx/>
                <a:latin typeface="+mj-lt"/>
                <a:ea typeface="+mj-ea"/>
                <a:cs typeface="+mj-cs"/>
              </a:rPr>
              <a:t>طريقة مضاعف الرصيد المتناقص</a:t>
            </a:r>
            <a:endParaRPr kumimoji="0" lang="fr-FR" sz="3200" b="1" i="0" u="none" strike="noStrike" kern="1200" cap="none" spc="0" normalizeH="0" baseline="0" noProof="0" dirty="0">
              <a:ln>
                <a:noFill/>
              </a:ln>
              <a:solidFill>
                <a:srgbClr val="FF0000"/>
              </a:solidFill>
              <a:effectLst/>
              <a:uLnTx/>
              <a:uFillTx/>
              <a:latin typeface="+mj-lt"/>
              <a:ea typeface="+mj-ea"/>
              <a:cs typeface="+mj-cs"/>
            </a:endParaRPr>
          </a:p>
        </p:txBody>
      </p:sp>
      <p:graphicFrame>
        <p:nvGraphicFramePr>
          <p:cNvPr id="3" name="Espace réservé du contenu 3"/>
          <p:cNvGraphicFramePr>
            <a:graphicFrameLocks/>
          </p:cNvGraphicFramePr>
          <p:nvPr/>
        </p:nvGraphicFramePr>
        <p:xfrm>
          <a:off x="357160" y="1335804"/>
          <a:ext cx="8286807" cy="5507230"/>
        </p:xfrm>
        <a:graphic>
          <a:graphicData uri="http://schemas.openxmlformats.org/drawingml/2006/table">
            <a:tbl>
              <a:tblPr rtl="1"/>
              <a:tblGrid>
                <a:gridCol w="1698968"/>
                <a:gridCol w="1664296"/>
                <a:gridCol w="1664296"/>
                <a:gridCol w="1594951"/>
                <a:gridCol w="1664296"/>
              </a:tblGrid>
              <a:tr h="312953">
                <a:tc>
                  <a:txBody>
                    <a:bodyPr/>
                    <a:lstStyle/>
                    <a:p>
                      <a:pPr algn="ctr" rtl="0" fontAlgn="b"/>
                      <a:r>
                        <a:rPr lang="fr-FR" sz="2400" b="1" i="0" u="none" strike="noStrike" dirty="0">
                          <a:latin typeface="Times New Roman"/>
                        </a:rPr>
                        <a:t> </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CFFFF"/>
                    </a:solidFill>
                  </a:tcPr>
                </a:tc>
                <a:tc gridSpan="4">
                  <a:txBody>
                    <a:bodyPr/>
                    <a:lstStyle/>
                    <a:p>
                      <a:pPr algn="ctr" rtl="1" fontAlgn="b"/>
                      <a:r>
                        <a:rPr lang="ar-SA" sz="2400" b="1" i="0" u="none" strike="noStrike">
                          <a:latin typeface="Times New Roman"/>
                        </a:rPr>
                        <a:t>فئة الاهتلاك</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endParaRPr lang="fr-FR"/>
                    </a:p>
                  </a:txBody>
                  <a:tcPr/>
                </a:tc>
                <a:tc hMerge="1">
                  <a:txBody>
                    <a:bodyPr/>
                    <a:lstStyle/>
                    <a:p>
                      <a:endParaRPr lang="fr-FR"/>
                    </a:p>
                  </a:txBody>
                  <a:tcPr/>
                </a:tc>
                <a:tc hMerge="1">
                  <a:txBody>
                    <a:bodyPr/>
                    <a:lstStyle/>
                    <a:p>
                      <a:endParaRPr lang="fr-FR"/>
                    </a:p>
                  </a:txBody>
                  <a:tcPr/>
                </a:tc>
              </a:tr>
              <a:tr h="312953">
                <a:tc>
                  <a:txBody>
                    <a:bodyPr/>
                    <a:lstStyle/>
                    <a:p>
                      <a:pPr algn="ctr" rtl="1" fontAlgn="b"/>
                      <a:r>
                        <a:rPr lang="ar-SA" sz="2400" b="1" i="0" u="none" strike="noStrike">
                          <a:latin typeface="Times New Roman"/>
                        </a:rPr>
                        <a:t>الزمن</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CFFFF"/>
                    </a:solidFill>
                  </a:tcPr>
                </a:tc>
                <a:tc>
                  <a:txBody>
                    <a:bodyPr/>
                    <a:lstStyle/>
                    <a:p>
                      <a:pPr algn="ctr" rtl="1" fontAlgn="b"/>
                      <a:r>
                        <a:rPr lang="ar-SA" sz="2400" b="1" i="0" u="none" strike="noStrike" dirty="0">
                          <a:latin typeface="Times New Roman"/>
                        </a:rPr>
                        <a:t>3 سنوات</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rtl="1" fontAlgn="b"/>
                      <a:r>
                        <a:rPr lang="ar-SA" sz="2400" b="1" i="0" u="none" strike="noStrike">
                          <a:latin typeface="Times New Roman"/>
                        </a:rPr>
                        <a:t>5 سنوات</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rtl="1" fontAlgn="b"/>
                      <a:r>
                        <a:rPr lang="ar-SA" sz="2400" b="1" i="0" u="none" strike="noStrike">
                          <a:latin typeface="Times New Roman"/>
                        </a:rPr>
                        <a:t>7 سنوات</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rtl="1" fontAlgn="b"/>
                      <a:r>
                        <a:rPr lang="ar-SA" sz="2400" b="1" i="0" u="none" strike="noStrike">
                          <a:latin typeface="Times New Roman"/>
                        </a:rPr>
                        <a:t>10 سنوات</a:t>
                      </a:r>
                    </a:p>
                  </a:txBody>
                  <a:tcPr marL="0" marR="0" marT="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r>
              <a:tr h="312953">
                <a:tc>
                  <a:txBody>
                    <a:bodyPr/>
                    <a:lstStyle/>
                    <a:p>
                      <a:pPr algn="ctr" rtl="0" fontAlgn="b"/>
                      <a:r>
                        <a:rPr lang="fr-FR" sz="2400" b="1" i="0" u="none" strike="noStrike">
                          <a:latin typeface="Times New Roman"/>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CFFFF"/>
                    </a:solidFill>
                  </a:tcPr>
                </a:tc>
                <a:tc>
                  <a:txBody>
                    <a:bodyPr/>
                    <a:lstStyle/>
                    <a:p>
                      <a:pPr algn="ctr" rtl="0" fontAlgn="b"/>
                      <a:r>
                        <a:rPr lang="fr-FR" sz="2400" b="1" i="0" u="none" strike="noStrike">
                          <a:latin typeface="Times New Roman"/>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ctr" rtl="0" fontAlgn="b"/>
                      <a:r>
                        <a:rPr lang="fr-FR" sz="2400" b="1" i="0" u="none" strike="noStrike">
                          <a:latin typeface="Times New Roman"/>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ctr" rtl="0" fontAlgn="b"/>
                      <a:r>
                        <a:rPr lang="fr-FR" sz="2400" b="1" i="0" u="none" strike="noStrike">
                          <a:latin typeface="Times New Roman"/>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ctr" rtl="0" fontAlgn="b"/>
                      <a:r>
                        <a:rPr lang="fr-FR" sz="2400" b="1" i="0" u="none" strike="noStrike">
                          <a:latin typeface="Times New Roman"/>
                        </a:rPr>
                        <a:t> </a:t>
                      </a:r>
                    </a:p>
                  </a:txBody>
                  <a:tcPr marL="0" marR="0" marT="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r>
              <a:tr h="386590">
                <a:tc>
                  <a:txBody>
                    <a:bodyPr/>
                    <a:lstStyle/>
                    <a:p>
                      <a:pPr algn="ctr" rtl="0" fontAlgn="b"/>
                      <a:r>
                        <a:rPr lang="fr-FR" sz="2400" b="1" i="0" u="none" strike="noStrike" kern="1200" dirty="0">
                          <a:solidFill>
                            <a:schemeClr val="tx1"/>
                          </a:solidFill>
                          <a:latin typeface="Arial" pitchFamily="34" charset="0"/>
                          <a:ea typeface="+mn-ea"/>
                          <a:cs typeface="Arial" pitchFamily="34" charset="0"/>
                        </a:rPr>
                        <a:t>1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33%</a:t>
                      </a:r>
                    </a:p>
                  </a:txBody>
                  <a:tcPr marL="0" marR="0" marT="0" marB="0" anchor="b">
                    <a:lnL>
                      <a:noFill/>
                    </a:lnL>
                    <a:lnR>
                      <a:noFill/>
                    </a:lnR>
                    <a:lnT>
                      <a:noFill/>
                    </a:lnT>
                    <a:lnB>
                      <a:noFill/>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20%</a:t>
                      </a:r>
                    </a:p>
                  </a:txBody>
                  <a:tcPr marL="0" marR="0" marT="0" marB="0" anchor="b">
                    <a:lnL>
                      <a:noFill/>
                    </a:lnL>
                    <a:lnR>
                      <a:noFill/>
                    </a:lnR>
                    <a:lnT>
                      <a:noFill/>
                    </a:lnT>
                    <a:lnB>
                      <a:noFill/>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14%</a:t>
                      </a:r>
                    </a:p>
                  </a:txBody>
                  <a:tcPr marL="0" marR="0" marT="0" marB="0" anchor="b">
                    <a:lnL>
                      <a:noFill/>
                    </a:lnL>
                    <a:lnR>
                      <a:noFill/>
                    </a:lnR>
                    <a:lnT>
                      <a:noFill/>
                    </a:lnT>
                    <a:lnB>
                      <a:noFill/>
                    </a:lnB>
                    <a:solidFill>
                      <a:srgbClr val="CCFFFF"/>
                    </a:solidFill>
                  </a:tcPr>
                </a:tc>
                <a:tc>
                  <a:txBody>
                    <a:bodyPr/>
                    <a:lstStyle/>
                    <a:p>
                      <a:pPr algn="ctr" rtl="0" fontAlgn="b"/>
                      <a:r>
                        <a:rPr lang="fr-FR" sz="2400" b="1" i="0" u="none" strike="noStrike" kern="1200">
                          <a:solidFill>
                            <a:schemeClr val="tx1"/>
                          </a:solidFill>
                          <a:latin typeface="Arial" pitchFamily="34" charset="0"/>
                          <a:ea typeface="+mn-ea"/>
                          <a:cs typeface="Arial" pitchFamily="34" charset="0"/>
                        </a:rPr>
                        <a:t>10%</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CFFFF"/>
                    </a:solidFill>
                  </a:tcPr>
                </a:tc>
              </a:tr>
              <a:tr h="312953">
                <a:tc>
                  <a:txBody>
                    <a:bodyPr/>
                    <a:lstStyle/>
                    <a:p>
                      <a:pPr algn="ctr" rtl="0" fontAlgn="b"/>
                      <a:r>
                        <a:rPr lang="fr-FR" sz="2400" b="1" i="0" u="none" strike="noStrike" kern="1200" dirty="0">
                          <a:solidFill>
                            <a:schemeClr val="tx1"/>
                          </a:solidFill>
                          <a:latin typeface="Arial" pitchFamily="34" charset="0"/>
                          <a:ea typeface="+mn-ea"/>
                          <a:cs typeface="Arial" pitchFamily="34" charset="0"/>
                        </a:rPr>
                        <a:t>2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45%</a:t>
                      </a:r>
                    </a:p>
                  </a:txBody>
                  <a:tcPr marL="0" marR="0" marT="0" marB="0" anchor="b">
                    <a:lnL>
                      <a:noFill/>
                    </a:lnL>
                    <a:lnR>
                      <a:noFill/>
                    </a:lnR>
                    <a:lnT>
                      <a:noFill/>
                    </a:lnT>
                    <a:lnB>
                      <a:noFill/>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32%</a:t>
                      </a:r>
                    </a:p>
                  </a:txBody>
                  <a:tcPr marL="0" marR="0" marT="0" marB="0" anchor="b">
                    <a:lnL>
                      <a:noFill/>
                    </a:lnL>
                    <a:lnR>
                      <a:noFill/>
                    </a:lnR>
                    <a:lnT>
                      <a:noFill/>
                    </a:lnT>
                    <a:lnB>
                      <a:noFill/>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25%</a:t>
                      </a:r>
                    </a:p>
                  </a:txBody>
                  <a:tcPr marL="0" marR="0" marT="0" marB="0" anchor="b">
                    <a:lnL>
                      <a:noFill/>
                    </a:lnL>
                    <a:lnR>
                      <a:noFill/>
                    </a:lnR>
                    <a:lnT>
                      <a:noFill/>
                    </a:lnT>
                    <a:lnB>
                      <a:noFill/>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18%</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CFFFF"/>
                    </a:solidFill>
                  </a:tcPr>
                </a:tc>
              </a:tr>
              <a:tr h="312953">
                <a:tc>
                  <a:txBody>
                    <a:bodyPr/>
                    <a:lstStyle/>
                    <a:p>
                      <a:pPr algn="ctr" rtl="0" fontAlgn="b"/>
                      <a:r>
                        <a:rPr lang="fr-FR" sz="2400" b="1" i="0" u="none" strike="noStrike" kern="1200" dirty="0">
                          <a:solidFill>
                            <a:schemeClr val="tx1"/>
                          </a:solidFill>
                          <a:latin typeface="Arial" pitchFamily="34" charset="0"/>
                          <a:ea typeface="+mn-ea"/>
                          <a:cs typeface="Arial" pitchFamily="34" charset="0"/>
                        </a:rPr>
                        <a:t>3  </a:t>
                      </a: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15%</a:t>
                      </a:r>
                    </a:p>
                  </a:txBody>
                  <a:tcPr marL="0" marR="0" marT="0" marB="0" anchor="b">
                    <a:lnL>
                      <a:noFill/>
                    </a:lnL>
                    <a:lnR>
                      <a:noFill/>
                    </a:lnR>
                    <a:lnT>
                      <a:noFill/>
                    </a:lnT>
                    <a:lnB w="12700" cap="flat" cmpd="sng" algn="ctr">
                      <a:solidFill>
                        <a:schemeClr val="tx1"/>
                      </a:solidFill>
                      <a:prstDash val="solid"/>
                      <a:round/>
                      <a:headEnd type="none" w="med" len="med"/>
                      <a:tailEnd type="none" w="med" len="med"/>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19%</a:t>
                      </a:r>
                    </a:p>
                  </a:txBody>
                  <a:tcPr marL="0" marR="0" marT="0" marB="0" anchor="b">
                    <a:lnL>
                      <a:noFill/>
                    </a:lnL>
                    <a:lnR>
                      <a:noFill/>
                    </a:lnR>
                    <a:lnT>
                      <a:noFill/>
                    </a:lnT>
                    <a:lnB>
                      <a:noFill/>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17%</a:t>
                      </a:r>
                    </a:p>
                  </a:txBody>
                  <a:tcPr marL="0" marR="0" marT="0" marB="0" anchor="b">
                    <a:lnL>
                      <a:noFill/>
                    </a:lnL>
                    <a:lnR>
                      <a:noFill/>
                    </a:lnR>
                    <a:lnT>
                      <a:noFill/>
                    </a:lnT>
                    <a:lnB>
                      <a:noFill/>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14%</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CFFFF"/>
                    </a:solidFill>
                  </a:tcPr>
                </a:tc>
              </a:tr>
              <a:tr h="312953">
                <a:tc>
                  <a:txBody>
                    <a:bodyPr/>
                    <a:lstStyle/>
                    <a:p>
                      <a:pPr algn="ctr" rtl="0" fontAlgn="b"/>
                      <a:r>
                        <a:rPr lang="fr-FR" sz="2400" b="1" i="0" u="none" strike="noStrike" kern="1200">
                          <a:solidFill>
                            <a:schemeClr val="tx1"/>
                          </a:solidFill>
                          <a:latin typeface="Arial" pitchFamily="34" charset="0"/>
                          <a:ea typeface="+mn-ea"/>
                          <a:cs typeface="Arial" pitchFamily="34" charset="0"/>
                        </a:rPr>
                        <a:t>4  </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7%</a:t>
                      </a:r>
                    </a:p>
                  </a:txBody>
                  <a:tcPr marL="0" marR="0" marT="0" marB="0" anchor="b">
                    <a:lnL>
                      <a:noFill/>
                    </a:lnL>
                    <a:lnR>
                      <a:noFill/>
                    </a:lnR>
                    <a:lnT w="12700" cap="flat" cmpd="sng" algn="ctr">
                      <a:solidFill>
                        <a:schemeClr val="tx1"/>
                      </a:solidFill>
                      <a:prstDash val="solid"/>
                      <a:round/>
                      <a:headEnd type="none" w="med" len="med"/>
                      <a:tailEnd type="none" w="med" len="med"/>
                    </a:lnT>
                    <a:lnB>
                      <a:noFill/>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12%</a:t>
                      </a:r>
                    </a:p>
                  </a:txBody>
                  <a:tcPr marL="0" marR="0" marT="0" marB="0" anchor="b">
                    <a:lnL>
                      <a:noFill/>
                    </a:lnL>
                    <a:lnR>
                      <a:noFill/>
                    </a:lnR>
                    <a:lnT>
                      <a:noFill/>
                    </a:lnT>
                    <a:lnB>
                      <a:noFill/>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13%</a:t>
                      </a:r>
                    </a:p>
                  </a:txBody>
                  <a:tcPr marL="0" marR="0" marT="0" marB="0" anchor="b">
                    <a:lnL>
                      <a:noFill/>
                    </a:lnL>
                    <a:lnR>
                      <a:noFill/>
                    </a:lnR>
                    <a:lnT>
                      <a:noFill/>
                    </a:lnT>
                    <a:lnB>
                      <a:noFill/>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12%</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CFFFF"/>
                    </a:solidFill>
                  </a:tcPr>
                </a:tc>
              </a:tr>
              <a:tr h="312953">
                <a:tc>
                  <a:txBody>
                    <a:bodyPr/>
                    <a:lstStyle/>
                    <a:p>
                      <a:pPr algn="ctr" rtl="0" fontAlgn="b"/>
                      <a:r>
                        <a:rPr lang="fr-FR" sz="2400" b="1" i="0" u="none" strike="noStrike" kern="1200">
                          <a:solidFill>
                            <a:schemeClr val="tx1"/>
                          </a:solidFill>
                          <a:latin typeface="Arial" pitchFamily="34" charset="0"/>
                          <a:ea typeface="+mn-ea"/>
                          <a:cs typeface="Arial" pitchFamily="34" charset="0"/>
                        </a:rPr>
                        <a:t>5</a:t>
                      </a: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solidFill>
                      <a:srgbClr val="CCFFFF"/>
                    </a:solidFill>
                  </a:tcPr>
                </a:tc>
                <a:tc>
                  <a:txBody>
                    <a:bodyPr/>
                    <a:lstStyle/>
                    <a:p>
                      <a:pPr algn="ctr" rtl="0" fontAlgn="b"/>
                      <a:r>
                        <a:rPr lang="fr-FR" sz="2400" b="1" i="0" u="none" strike="noStrike" kern="1200">
                          <a:solidFill>
                            <a:schemeClr val="tx1"/>
                          </a:solidFill>
                          <a:latin typeface="Arial" pitchFamily="34" charset="0"/>
                          <a:ea typeface="+mn-ea"/>
                          <a:cs typeface="Arial" pitchFamily="34" charset="0"/>
                        </a:rPr>
                        <a:t> </a:t>
                      </a:r>
                    </a:p>
                  </a:txBody>
                  <a:tcPr marL="0" marR="0" marT="0" marB="0" anchor="b">
                    <a:lnL>
                      <a:noFill/>
                    </a:lnL>
                    <a:lnR>
                      <a:noFill/>
                    </a:lnR>
                    <a:lnT>
                      <a:noFill/>
                    </a:lnT>
                    <a:lnB w="12700" cap="flat" cmpd="sng" algn="ctr">
                      <a:solidFill>
                        <a:schemeClr val="tx1"/>
                      </a:solidFill>
                      <a:prstDash val="solid"/>
                      <a:round/>
                      <a:headEnd type="none" w="med" len="med"/>
                      <a:tailEnd type="none" w="med" len="med"/>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11%</a:t>
                      </a:r>
                    </a:p>
                  </a:txBody>
                  <a:tcPr marL="0" marR="0" marT="0" marB="0" anchor="b">
                    <a:lnL>
                      <a:noFill/>
                    </a:lnL>
                    <a:lnR>
                      <a:noFill/>
                    </a:lnR>
                    <a:lnT>
                      <a:noFill/>
                    </a:lnT>
                    <a:lnB w="12700" cap="flat" cmpd="sng" algn="ctr">
                      <a:solidFill>
                        <a:schemeClr val="tx1"/>
                      </a:solidFill>
                      <a:prstDash val="solid"/>
                      <a:round/>
                      <a:headEnd type="none" w="med" len="med"/>
                      <a:tailEnd type="none" w="med" len="med"/>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9%</a:t>
                      </a:r>
                    </a:p>
                  </a:txBody>
                  <a:tcPr marL="0" marR="0" marT="0" marB="0" anchor="b">
                    <a:lnL>
                      <a:noFill/>
                    </a:lnL>
                    <a:lnR>
                      <a:noFill/>
                    </a:lnR>
                    <a:lnT>
                      <a:noFill/>
                    </a:lnT>
                    <a:lnB>
                      <a:noFill/>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9%</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CFFFF"/>
                    </a:solidFill>
                  </a:tcPr>
                </a:tc>
              </a:tr>
              <a:tr h="312953">
                <a:tc>
                  <a:txBody>
                    <a:bodyPr/>
                    <a:lstStyle/>
                    <a:p>
                      <a:pPr algn="ctr" rtl="0" fontAlgn="b"/>
                      <a:r>
                        <a:rPr lang="fr-FR" sz="2400" b="1" i="0" u="none" strike="noStrike" kern="1200">
                          <a:solidFill>
                            <a:schemeClr val="tx1"/>
                          </a:solidFill>
                          <a:latin typeface="Arial" pitchFamily="34" charset="0"/>
                          <a:ea typeface="+mn-ea"/>
                          <a:cs typeface="Arial" pitchFamily="34" charset="0"/>
                        </a:rPr>
                        <a:t>6</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rgbClr val="CCFFFF"/>
                    </a:solidFill>
                  </a:tcPr>
                </a:tc>
                <a:tc>
                  <a:txBody>
                    <a:bodyPr/>
                    <a:lstStyle/>
                    <a:p>
                      <a:pPr algn="ctr" rtl="0" fontAlgn="b"/>
                      <a:r>
                        <a:rPr lang="fr-FR" sz="2400" b="1" i="0" u="none" strike="noStrike" kern="1200">
                          <a:solidFill>
                            <a:schemeClr val="tx1"/>
                          </a:solidFill>
                          <a:latin typeface="Arial" pitchFamily="34" charset="0"/>
                          <a:ea typeface="+mn-ea"/>
                          <a:cs typeface="Arial" pitchFamily="34" charset="0"/>
                        </a:rPr>
                        <a:t> </a:t>
                      </a:r>
                    </a:p>
                  </a:txBody>
                  <a:tcPr marL="0" marR="0" marT="0" marB="0" anchor="b">
                    <a:lnL>
                      <a:noFill/>
                    </a:lnL>
                    <a:lnR>
                      <a:noFill/>
                    </a:lnR>
                    <a:lnT w="12700" cap="flat" cmpd="sng" algn="ctr">
                      <a:solidFill>
                        <a:schemeClr val="tx1"/>
                      </a:solidFill>
                      <a:prstDash val="solid"/>
                      <a:round/>
                      <a:headEnd type="none" w="med" len="med"/>
                      <a:tailEnd type="none" w="med" len="med"/>
                    </a:lnT>
                    <a:lnB>
                      <a:noFill/>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6%</a:t>
                      </a:r>
                    </a:p>
                  </a:txBody>
                  <a:tcPr marL="0" marR="0" marT="0" marB="0" anchor="b">
                    <a:lnL>
                      <a:noFill/>
                    </a:lnL>
                    <a:lnR>
                      <a:noFill/>
                    </a:lnR>
                    <a:lnT w="12700" cap="flat" cmpd="sng" algn="ctr">
                      <a:solidFill>
                        <a:schemeClr val="tx1"/>
                      </a:solidFill>
                      <a:prstDash val="solid"/>
                      <a:round/>
                      <a:headEnd type="none" w="med" len="med"/>
                      <a:tailEnd type="none" w="med" len="med"/>
                    </a:lnT>
                    <a:lnB>
                      <a:noFill/>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9%</a:t>
                      </a:r>
                    </a:p>
                  </a:txBody>
                  <a:tcPr marL="0" marR="0" marT="0" marB="0" anchor="b">
                    <a:lnL>
                      <a:noFill/>
                    </a:lnL>
                    <a:lnR>
                      <a:noFill/>
                    </a:lnR>
                    <a:lnT>
                      <a:noFill/>
                    </a:lnT>
                    <a:lnB>
                      <a:noFill/>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7%</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CFFFF"/>
                    </a:solidFill>
                  </a:tcPr>
                </a:tc>
              </a:tr>
              <a:tr h="312953">
                <a:tc>
                  <a:txBody>
                    <a:bodyPr/>
                    <a:lstStyle/>
                    <a:p>
                      <a:pPr algn="ctr" rtl="0" fontAlgn="b"/>
                      <a:r>
                        <a:rPr lang="fr-FR" sz="2400" b="1" i="0" u="none" strike="noStrike" kern="1200">
                          <a:solidFill>
                            <a:schemeClr val="tx1"/>
                          </a:solidFill>
                          <a:latin typeface="Arial" pitchFamily="34" charset="0"/>
                          <a:ea typeface="+mn-ea"/>
                          <a:cs typeface="Arial" pitchFamily="34" charset="0"/>
                        </a:rPr>
                        <a:t>7</a:t>
                      </a: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solidFill>
                      <a:srgbClr val="CCFFFF"/>
                    </a:solidFill>
                  </a:tcPr>
                </a:tc>
                <a:tc>
                  <a:txBody>
                    <a:bodyPr/>
                    <a:lstStyle/>
                    <a:p>
                      <a:pPr algn="ctr" rtl="0" fontAlgn="b"/>
                      <a:r>
                        <a:rPr lang="fr-FR" sz="2400" b="1" i="0" u="none" strike="noStrike" kern="1200">
                          <a:solidFill>
                            <a:schemeClr val="tx1"/>
                          </a:solidFill>
                          <a:latin typeface="Arial" pitchFamily="34" charset="0"/>
                          <a:ea typeface="+mn-ea"/>
                          <a:cs typeface="Arial" pitchFamily="34" charset="0"/>
                        </a:rPr>
                        <a:t> </a:t>
                      </a:r>
                    </a:p>
                  </a:txBody>
                  <a:tcPr marL="0" marR="0" marT="0" marB="0" anchor="b">
                    <a:lnL>
                      <a:noFill/>
                    </a:lnL>
                    <a:lnR>
                      <a:noFill/>
                    </a:lnR>
                    <a:lnT>
                      <a:noFill/>
                    </a:lnT>
                    <a:lnB w="12700" cap="flat" cmpd="sng" algn="ctr">
                      <a:solidFill>
                        <a:schemeClr val="tx1"/>
                      </a:solidFill>
                      <a:prstDash val="solid"/>
                      <a:round/>
                      <a:headEnd type="none" w="med" len="med"/>
                      <a:tailEnd type="none" w="med" len="med"/>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 </a:t>
                      </a:r>
                    </a:p>
                  </a:txBody>
                  <a:tcPr marL="0" marR="0" marT="0" marB="0" anchor="b">
                    <a:lnL>
                      <a:noFill/>
                    </a:lnL>
                    <a:lnR>
                      <a:noFill/>
                    </a:lnR>
                    <a:lnT>
                      <a:noFill/>
                    </a:lnT>
                    <a:lnB w="12700" cap="flat" cmpd="sng" algn="ctr">
                      <a:solidFill>
                        <a:schemeClr val="tx1"/>
                      </a:solidFill>
                      <a:prstDash val="solid"/>
                      <a:round/>
                      <a:headEnd type="none" w="med" len="med"/>
                      <a:tailEnd type="none" w="med" len="med"/>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9%</a:t>
                      </a:r>
                    </a:p>
                  </a:txBody>
                  <a:tcPr marL="0" marR="0" marT="0" marB="0" anchor="b">
                    <a:lnL>
                      <a:noFill/>
                    </a:lnL>
                    <a:lnR>
                      <a:noFill/>
                    </a:lnR>
                    <a:lnT>
                      <a:noFill/>
                    </a:lnT>
                    <a:lnB w="12700" cap="flat" cmpd="sng" algn="ctr">
                      <a:solidFill>
                        <a:schemeClr val="tx1"/>
                      </a:solidFill>
                      <a:prstDash val="solid"/>
                      <a:round/>
                      <a:headEnd type="none" w="med" len="med"/>
                      <a:tailEnd type="none" w="med" len="med"/>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7%</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CFFFF"/>
                    </a:solidFill>
                  </a:tcPr>
                </a:tc>
              </a:tr>
              <a:tr h="312953">
                <a:tc>
                  <a:txBody>
                    <a:bodyPr/>
                    <a:lstStyle/>
                    <a:p>
                      <a:pPr algn="ctr" rtl="0" fontAlgn="b"/>
                      <a:r>
                        <a:rPr lang="fr-FR" sz="2400" b="1" i="0" u="none" strike="noStrike" kern="1200">
                          <a:solidFill>
                            <a:schemeClr val="tx1"/>
                          </a:solidFill>
                          <a:latin typeface="Arial" pitchFamily="34" charset="0"/>
                          <a:ea typeface="+mn-ea"/>
                          <a:cs typeface="Arial" pitchFamily="34" charset="0"/>
                        </a:rPr>
                        <a:t>8</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rgbClr val="CCFFFF"/>
                    </a:solidFill>
                  </a:tcPr>
                </a:tc>
                <a:tc>
                  <a:txBody>
                    <a:bodyPr/>
                    <a:lstStyle/>
                    <a:p>
                      <a:pPr algn="ctr" rtl="0" fontAlgn="b"/>
                      <a:r>
                        <a:rPr lang="fr-FR" sz="2400" b="1" i="0" u="none" strike="noStrike" kern="1200">
                          <a:solidFill>
                            <a:schemeClr val="tx1"/>
                          </a:solidFill>
                          <a:latin typeface="Arial" pitchFamily="34" charset="0"/>
                          <a:ea typeface="+mn-ea"/>
                          <a:cs typeface="Arial" pitchFamily="34" charset="0"/>
                        </a:rPr>
                        <a:t> </a:t>
                      </a:r>
                    </a:p>
                  </a:txBody>
                  <a:tcPr marL="0" marR="0" marT="0" marB="0" anchor="b">
                    <a:lnL>
                      <a:noFill/>
                    </a:lnL>
                    <a:lnR>
                      <a:noFill/>
                    </a:lnR>
                    <a:lnT w="12700" cap="flat" cmpd="sng" algn="ctr">
                      <a:solidFill>
                        <a:schemeClr val="tx1"/>
                      </a:solidFill>
                      <a:prstDash val="solid"/>
                      <a:round/>
                      <a:headEnd type="none" w="med" len="med"/>
                      <a:tailEnd type="none" w="med" len="med"/>
                    </a:lnT>
                    <a:lnB>
                      <a:noFill/>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 </a:t>
                      </a:r>
                    </a:p>
                  </a:txBody>
                  <a:tcPr marL="0" marR="0" marT="0" marB="0" anchor="b">
                    <a:lnL>
                      <a:noFill/>
                    </a:lnL>
                    <a:lnR>
                      <a:noFill/>
                    </a:lnR>
                    <a:lnT w="12700" cap="flat" cmpd="sng" algn="ctr">
                      <a:solidFill>
                        <a:schemeClr val="tx1"/>
                      </a:solidFill>
                      <a:prstDash val="solid"/>
                      <a:round/>
                      <a:headEnd type="none" w="med" len="med"/>
                      <a:tailEnd type="none" w="med" len="med"/>
                    </a:lnT>
                    <a:lnB>
                      <a:noFill/>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4%</a:t>
                      </a:r>
                    </a:p>
                  </a:txBody>
                  <a:tcPr marL="0" marR="0" marT="0" marB="0" anchor="b">
                    <a:lnL>
                      <a:noFill/>
                    </a:lnL>
                    <a:lnR>
                      <a:noFill/>
                    </a:lnR>
                    <a:lnT w="12700" cap="flat" cmpd="sng" algn="ctr">
                      <a:solidFill>
                        <a:schemeClr val="tx1"/>
                      </a:solidFill>
                      <a:prstDash val="solid"/>
                      <a:round/>
                      <a:headEnd type="none" w="med" len="med"/>
                      <a:tailEnd type="none" w="med" len="med"/>
                    </a:lnT>
                    <a:lnB>
                      <a:noFill/>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7%</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CFFFF"/>
                    </a:solidFill>
                  </a:tcPr>
                </a:tc>
              </a:tr>
              <a:tr h="312953">
                <a:tc>
                  <a:txBody>
                    <a:bodyPr/>
                    <a:lstStyle/>
                    <a:p>
                      <a:pPr algn="ctr" rtl="0" fontAlgn="b"/>
                      <a:r>
                        <a:rPr lang="fr-FR" sz="2400" b="1" i="0" u="none" strike="noStrike" kern="1200">
                          <a:solidFill>
                            <a:schemeClr val="tx1"/>
                          </a:solidFill>
                          <a:latin typeface="Arial" pitchFamily="34" charset="0"/>
                          <a:ea typeface="+mn-ea"/>
                          <a:cs typeface="Arial" pitchFamily="34" charset="0"/>
                        </a:rPr>
                        <a:t>9</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CFFFF"/>
                    </a:solidFill>
                  </a:tcPr>
                </a:tc>
                <a:tc>
                  <a:txBody>
                    <a:bodyPr/>
                    <a:lstStyle/>
                    <a:p>
                      <a:pPr algn="ctr" rtl="0" fontAlgn="b"/>
                      <a:r>
                        <a:rPr lang="fr-FR" sz="2400" b="1" i="0" u="none" strike="noStrike" kern="1200">
                          <a:solidFill>
                            <a:schemeClr val="tx1"/>
                          </a:solidFill>
                          <a:latin typeface="Arial" pitchFamily="34" charset="0"/>
                          <a:ea typeface="+mn-ea"/>
                          <a:cs typeface="Arial" pitchFamily="34" charset="0"/>
                        </a:rPr>
                        <a:t> </a:t>
                      </a:r>
                    </a:p>
                  </a:txBody>
                  <a:tcPr marL="0" marR="0" marT="0" marB="0" anchor="b">
                    <a:lnL>
                      <a:noFill/>
                    </a:lnL>
                    <a:lnR>
                      <a:noFill/>
                    </a:lnR>
                    <a:lnT>
                      <a:noFill/>
                    </a:lnT>
                    <a:lnB>
                      <a:noFill/>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 </a:t>
                      </a:r>
                    </a:p>
                  </a:txBody>
                  <a:tcPr marL="0" marR="0" marT="0" marB="0" anchor="b">
                    <a:lnL>
                      <a:noFill/>
                    </a:lnL>
                    <a:lnR>
                      <a:noFill/>
                    </a:lnR>
                    <a:lnT>
                      <a:noFill/>
                    </a:lnT>
                    <a:lnB>
                      <a:noFill/>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 </a:t>
                      </a:r>
                    </a:p>
                  </a:txBody>
                  <a:tcPr marL="0" marR="0" marT="0" marB="0" anchor="b">
                    <a:lnL>
                      <a:noFill/>
                    </a:lnL>
                    <a:lnR>
                      <a:noFill/>
                    </a:lnR>
                    <a:lnT>
                      <a:noFill/>
                    </a:lnT>
                    <a:lnB>
                      <a:noFill/>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7%</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CFFFF"/>
                    </a:solidFill>
                  </a:tcPr>
                </a:tc>
              </a:tr>
              <a:tr h="312953">
                <a:tc>
                  <a:txBody>
                    <a:bodyPr/>
                    <a:lstStyle/>
                    <a:p>
                      <a:pPr algn="ctr" rtl="0" fontAlgn="b"/>
                      <a:r>
                        <a:rPr lang="fr-FR" sz="2400" b="1" i="0" u="none" strike="noStrike" kern="1200">
                          <a:solidFill>
                            <a:schemeClr val="tx1"/>
                          </a:solidFill>
                          <a:latin typeface="Arial" pitchFamily="34" charset="0"/>
                          <a:ea typeface="+mn-ea"/>
                          <a:cs typeface="Arial" pitchFamily="34" charset="0"/>
                        </a:rPr>
                        <a:t>10</a:t>
                      </a: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solidFill>
                      <a:srgbClr val="CCFFFF"/>
                    </a:solidFill>
                  </a:tcPr>
                </a:tc>
                <a:tc>
                  <a:txBody>
                    <a:bodyPr/>
                    <a:lstStyle/>
                    <a:p>
                      <a:pPr algn="ctr" rtl="0" fontAlgn="b"/>
                      <a:r>
                        <a:rPr lang="fr-FR" sz="2400" b="1" i="0" u="none" strike="noStrike" kern="1200">
                          <a:solidFill>
                            <a:schemeClr val="tx1"/>
                          </a:solidFill>
                          <a:latin typeface="Arial" pitchFamily="34" charset="0"/>
                          <a:ea typeface="+mn-ea"/>
                          <a:cs typeface="Arial" pitchFamily="34" charset="0"/>
                        </a:rPr>
                        <a:t> </a:t>
                      </a:r>
                    </a:p>
                  </a:txBody>
                  <a:tcPr marL="0" marR="0" marT="0" marB="0" anchor="b">
                    <a:lnL>
                      <a:noFill/>
                    </a:lnL>
                    <a:lnR>
                      <a:noFill/>
                    </a:lnR>
                    <a:lnT>
                      <a:noFill/>
                    </a:lnT>
                    <a:lnB w="12700" cap="flat" cmpd="sng" algn="ctr">
                      <a:solidFill>
                        <a:schemeClr val="tx1"/>
                      </a:solidFill>
                      <a:prstDash val="solid"/>
                      <a:round/>
                      <a:headEnd type="none" w="med" len="med"/>
                      <a:tailEnd type="none" w="med" len="med"/>
                    </a:lnB>
                    <a:solidFill>
                      <a:srgbClr val="CCFFFF"/>
                    </a:solidFill>
                  </a:tcPr>
                </a:tc>
                <a:tc>
                  <a:txBody>
                    <a:bodyPr/>
                    <a:lstStyle/>
                    <a:p>
                      <a:pPr algn="ctr" rtl="0" fontAlgn="b"/>
                      <a:r>
                        <a:rPr lang="fr-FR" sz="2400" b="1" i="0" u="none" strike="noStrike" kern="1200">
                          <a:solidFill>
                            <a:schemeClr val="tx1"/>
                          </a:solidFill>
                          <a:latin typeface="Arial" pitchFamily="34" charset="0"/>
                          <a:ea typeface="+mn-ea"/>
                          <a:cs typeface="Arial" pitchFamily="34" charset="0"/>
                        </a:rPr>
                        <a:t> </a:t>
                      </a:r>
                    </a:p>
                  </a:txBody>
                  <a:tcPr marL="0" marR="0" marT="0" marB="0" anchor="b">
                    <a:lnL>
                      <a:noFill/>
                    </a:lnL>
                    <a:lnR>
                      <a:noFill/>
                    </a:lnR>
                    <a:lnT>
                      <a:noFill/>
                    </a:lnT>
                    <a:lnB w="12700" cap="flat" cmpd="sng" algn="ctr">
                      <a:solidFill>
                        <a:schemeClr val="tx1"/>
                      </a:solidFill>
                      <a:prstDash val="solid"/>
                      <a:round/>
                      <a:headEnd type="none" w="med" len="med"/>
                      <a:tailEnd type="none" w="med" len="med"/>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 </a:t>
                      </a:r>
                    </a:p>
                  </a:txBody>
                  <a:tcPr marL="0" marR="0" marT="0" marB="0" anchor="b">
                    <a:lnL>
                      <a:noFill/>
                    </a:lnL>
                    <a:lnR>
                      <a:noFill/>
                    </a:lnR>
                    <a:lnT>
                      <a:noFill/>
                    </a:lnT>
                    <a:lnB w="12700" cap="flat" cmpd="sng" algn="ctr">
                      <a:solidFill>
                        <a:schemeClr val="tx1"/>
                      </a:solidFill>
                      <a:prstDash val="solid"/>
                      <a:round/>
                      <a:headEnd type="none" w="med" len="med"/>
                      <a:tailEnd type="none" w="med" len="med"/>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6%</a:t>
                      </a: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CCFFFF"/>
                    </a:solidFill>
                  </a:tcPr>
                </a:tc>
              </a:tr>
              <a:tr h="312953">
                <a:tc>
                  <a:txBody>
                    <a:bodyPr/>
                    <a:lstStyle/>
                    <a:p>
                      <a:pPr algn="ctr" rtl="0" fontAlgn="b"/>
                      <a:r>
                        <a:rPr lang="fr-FR" sz="2400" b="1" i="0" u="none" strike="noStrike" kern="1200">
                          <a:solidFill>
                            <a:schemeClr val="tx1"/>
                          </a:solidFill>
                          <a:latin typeface="Arial" pitchFamily="34" charset="0"/>
                          <a:ea typeface="+mn-ea"/>
                          <a:cs typeface="Arial" pitchFamily="34" charset="0"/>
                        </a:rPr>
                        <a:t>11</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rgbClr val="CCFFFF"/>
                    </a:solidFill>
                  </a:tcPr>
                </a:tc>
                <a:tc>
                  <a:txBody>
                    <a:bodyPr/>
                    <a:lstStyle/>
                    <a:p>
                      <a:pPr algn="ctr" rtl="0" fontAlgn="b"/>
                      <a:r>
                        <a:rPr lang="fr-FR" sz="2400" b="1" i="0" u="none" strike="noStrike" kern="1200">
                          <a:solidFill>
                            <a:schemeClr val="tx1"/>
                          </a:solidFill>
                          <a:latin typeface="Arial" pitchFamily="34" charset="0"/>
                          <a:ea typeface="+mn-ea"/>
                          <a:cs typeface="Arial" pitchFamily="34" charset="0"/>
                        </a:rPr>
                        <a:t> </a:t>
                      </a:r>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rtl="0" fontAlgn="b"/>
                      <a:r>
                        <a:rPr lang="fr-FR" sz="2400" b="1" i="0" u="none" strike="noStrike" kern="1200">
                          <a:solidFill>
                            <a:schemeClr val="tx1"/>
                          </a:solidFill>
                          <a:latin typeface="Arial" pitchFamily="34" charset="0"/>
                          <a:ea typeface="+mn-ea"/>
                          <a:cs typeface="Arial" pitchFamily="34" charset="0"/>
                        </a:rPr>
                        <a:t> </a:t>
                      </a:r>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 </a:t>
                      </a:r>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rtl="0" fontAlgn="b"/>
                      <a:r>
                        <a:rPr lang="fr-FR" sz="2400" b="1" i="0" u="none" strike="noStrike" kern="1200" dirty="0">
                          <a:solidFill>
                            <a:schemeClr val="tx1"/>
                          </a:solidFill>
                          <a:latin typeface="Arial" pitchFamily="34" charset="0"/>
                          <a:ea typeface="+mn-ea"/>
                          <a:cs typeface="Arial" pitchFamily="34" charset="0"/>
                        </a:rPr>
                        <a:t>3%</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r>
              <a:tr h="331363">
                <a:tc>
                  <a:txBody>
                    <a:bodyPr/>
                    <a:lstStyle/>
                    <a:p>
                      <a:pPr algn="ctr" rtl="0" fontAlgn="b"/>
                      <a:r>
                        <a:rPr lang="fr-FR" sz="2400" b="1" i="0" u="none" strike="noStrike">
                          <a:latin typeface="Arial"/>
                        </a:rPr>
                        <a:t> </a:t>
                      </a: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CFFFF"/>
                    </a:solidFill>
                  </a:tcPr>
                </a:tc>
                <a:tc>
                  <a:txBody>
                    <a:bodyPr/>
                    <a:lstStyle/>
                    <a:p>
                      <a:pPr algn="ctr" rtl="0" fontAlgn="b"/>
                      <a:r>
                        <a:rPr lang="fr-FR" sz="2400" b="1" i="0" u="none" strike="noStrike">
                          <a:latin typeface="Arial"/>
                        </a:rPr>
                        <a:t>100%</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rtl="0" fontAlgn="b"/>
                      <a:r>
                        <a:rPr lang="fr-FR" sz="2400" b="1" i="0" u="none" strike="noStrike">
                          <a:latin typeface="Arial"/>
                        </a:rPr>
                        <a:t>100%</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rtl="0" fontAlgn="b"/>
                      <a:r>
                        <a:rPr lang="fr-FR" sz="2400" b="1" i="0" u="none" strike="noStrike">
                          <a:latin typeface="Arial"/>
                        </a:rPr>
                        <a:t>100%</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rtl="0" fontAlgn="b"/>
                      <a:r>
                        <a:rPr lang="fr-FR" sz="2400" b="1" i="0" u="none" strike="noStrike" dirty="0">
                          <a:latin typeface="Arial"/>
                        </a:rPr>
                        <a:t>100%</a:t>
                      </a:r>
                    </a:p>
                  </a:txBody>
                  <a:tcPr marL="0" marR="0" marT="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r>
            </a:tbl>
          </a:graphicData>
        </a:graphic>
      </p:graphicFrame>
      <p:grpSp>
        <p:nvGrpSpPr>
          <p:cNvPr id="5" name="Groupe 14"/>
          <p:cNvGrpSpPr>
            <a:grpSpLocks/>
          </p:cNvGrpSpPr>
          <p:nvPr/>
        </p:nvGrpSpPr>
        <p:grpSpPr bwMode="auto">
          <a:xfrm>
            <a:off x="127854" y="3786190"/>
            <a:ext cx="8894390" cy="991711"/>
            <a:chOff x="-509218" y="4824721"/>
            <a:chExt cx="8894424" cy="991711"/>
          </a:xfrm>
        </p:grpSpPr>
        <p:sp>
          <p:nvSpPr>
            <p:cNvPr id="6" name="Text Box 15"/>
            <p:cNvSpPr txBox="1">
              <a:spLocks noChangeArrowheads="1"/>
            </p:cNvSpPr>
            <p:nvPr/>
          </p:nvSpPr>
          <p:spPr bwMode="auto">
            <a:xfrm>
              <a:off x="-509218" y="5106539"/>
              <a:ext cx="2988011" cy="504000"/>
            </a:xfrm>
            <a:prstGeom prst="rect">
              <a:avLst/>
            </a:prstGeom>
            <a:solidFill>
              <a:srgbClr val="FFFF99"/>
            </a:solidFill>
            <a:ln w="9525">
              <a:noFill/>
              <a:miter lim="800000"/>
              <a:headEnd/>
              <a:tailEnd/>
            </a:ln>
          </p:spPr>
          <p:txBody>
            <a:bodyPr>
              <a:spAutoFit/>
            </a:bodyPr>
            <a:lstStyle/>
            <a:p>
              <a:r>
                <a:rPr lang="ar-DZ" sz="2400" b="1" dirty="0" smtClean="0">
                  <a:solidFill>
                    <a:srgbClr val="0046D2"/>
                  </a:solidFill>
                </a:rPr>
                <a:t>= </a:t>
              </a:r>
              <a:r>
                <a:rPr lang="ar-DZ" sz="2400" b="1" dirty="0" smtClean="0">
                  <a:solidFill>
                    <a:srgbClr val="0623FA"/>
                  </a:solidFill>
                </a:rPr>
                <a:t>نسبة قسط </a:t>
              </a:r>
              <a:r>
                <a:rPr lang="ar-DZ" sz="2400" b="1" dirty="0" err="1" smtClean="0">
                  <a:solidFill>
                    <a:srgbClr val="0623FA"/>
                  </a:solidFill>
                </a:rPr>
                <a:t>الإهتلاك</a:t>
              </a:r>
              <a:r>
                <a:rPr lang="ar-DZ" sz="2400" b="1" dirty="0" smtClean="0">
                  <a:solidFill>
                    <a:srgbClr val="0623FA"/>
                  </a:solidFill>
                </a:rPr>
                <a:t> الثابت</a:t>
              </a:r>
              <a:endParaRPr lang="fr-FR" sz="2400" b="1" dirty="0">
                <a:solidFill>
                  <a:srgbClr val="0046D2"/>
                </a:solidFill>
              </a:endParaRPr>
            </a:p>
          </p:txBody>
        </p:sp>
        <p:grpSp>
          <p:nvGrpSpPr>
            <p:cNvPr id="7" name="Groupe 13"/>
            <p:cNvGrpSpPr>
              <a:grpSpLocks/>
            </p:cNvGrpSpPr>
            <p:nvPr/>
          </p:nvGrpSpPr>
          <p:grpSpPr bwMode="auto">
            <a:xfrm>
              <a:off x="2387117" y="4824721"/>
              <a:ext cx="5998089" cy="991711"/>
              <a:chOff x="2387117" y="4824721"/>
              <a:chExt cx="5998089" cy="991711"/>
            </a:xfrm>
          </p:grpSpPr>
          <p:sp>
            <p:nvSpPr>
              <p:cNvPr id="8" name="Text Box 7"/>
              <p:cNvSpPr txBox="1">
                <a:spLocks noChangeArrowheads="1"/>
              </p:cNvSpPr>
              <p:nvPr/>
            </p:nvSpPr>
            <p:spPr bwMode="auto">
              <a:xfrm>
                <a:off x="2387117" y="4824721"/>
                <a:ext cx="2592012" cy="461665"/>
              </a:xfrm>
              <a:prstGeom prst="rect">
                <a:avLst/>
              </a:prstGeom>
              <a:solidFill>
                <a:srgbClr val="FFFF99"/>
              </a:solidFill>
              <a:ln w="9525">
                <a:noFill/>
                <a:miter lim="800000"/>
                <a:headEnd/>
                <a:tailEnd/>
              </a:ln>
            </p:spPr>
            <p:txBody>
              <a:bodyPr>
                <a:spAutoFit/>
              </a:bodyPr>
              <a:lstStyle/>
              <a:p>
                <a:pPr algn="ctr" rtl="1"/>
                <a:r>
                  <a:rPr lang="ar-DZ" sz="2400" b="1" dirty="0" smtClean="0">
                    <a:solidFill>
                      <a:srgbClr val="0046D2"/>
                    </a:solidFill>
                  </a:rPr>
                  <a:t>1</a:t>
                </a:r>
                <a:endParaRPr lang="fr-FR" sz="2400" b="1" dirty="0">
                  <a:solidFill>
                    <a:srgbClr val="0046D2"/>
                  </a:solidFill>
                </a:endParaRPr>
              </a:p>
            </p:txBody>
          </p:sp>
          <p:sp>
            <p:nvSpPr>
              <p:cNvPr id="9" name="Text Box 9"/>
              <p:cNvSpPr txBox="1">
                <a:spLocks noChangeArrowheads="1"/>
              </p:cNvSpPr>
              <p:nvPr/>
            </p:nvSpPr>
            <p:spPr bwMode="auto">
              <a:xfrm>
                <a:off x="2387118" y="5354767"/>
                <a:ext cx="2592011" cy="461665"/>
              </a:xfrm>
              <a:prstGeom prst="rect">
                <a:avLst/>
              </a:prstGeom>
              <a:solidFill>
                <a:srgbClr val="FFFF99"/>
              </a:solidFill>
              <a:ln w="9525">
                <a:noFill/>
                <a:miter lim="800000"/>
                <a:headEnd/>
                <a:tailEnd/>
              </a:ln>
            </p:spPr>
            <p:txBody>
              <a:bodyPr>
                <a:spAutoFit/>
              </a:bodyPr>
              <a:lstStyle/>
              <a:p>
                <a:pPr algn="ctr"/>
                <a:r>
                  <a:rPr lang="ar-DZ" sz="2400" b="1" dirty="0" smtClean="0">
                    <a:solidFill>
                      <a:srgbClr val="0623FA"/>
                    </a:solidFill>
                  </a:rPr>
                  <a:t>عدد سنوات مدة </a:t>
                </a:r>
                <a:r>
                  <a:rPr lang="ar-DZ" sz="2400" b="1" dirty="0" err="1" smtClean="0">
                    <a:solidFill>
                      <a:srgbClr val="0623FA"/>
                    </a:solidFill>
                  </a:rPr>
                  <a:t>الإهتلاك</a:t>
                </a:r>
                <a:endParaRPr lang="fr-FR" sz="2400" b="1" dirty="0">
                  <a:solidFill>
                    <a:srgbClr val="0623FA"/>
                  </a:solidFill>
                </a:endParaRPr>
              </a:p>
            </p:txBody>
          </p:sp>
          <p:sp>
            <p:nvSpPr>
              <p:cNvPr id="10" name="Text Box 5"/>
              <p:cNvSpPr txBox="1">
                <a:spLocks noChangeArrowheads="1"/>
              </p:cNvSpPr>
              <p:nvPr/>
            </p:nvSpPr>
            <p:spPr bwMode="auto">
              <a:xfrm>
                <a:off x="4929193" y="5083177"/>
                <a:ext cx="3456013" cy="468000"/>
              </a:xfrm>
              <a:prstGeom prst="rect">
                <a:avLst/>
              </a:prstGeom>
              <a:solidFill>
                <a:srgbClr val="FFFF99"/>
              </a:solidFill>
              <a:ln w="9525">
                <a:noFill/>
                <a:miter lim="800000"/>
                <a:headEnd/>
                <a:tailEnd/>
              </a:ln>
            </p:spPr>
            <p:txBody>
              <a:bodyPr>
                <a:spAutoFit/>
              </a:bodyPr>
              <a:lstStyle/>
              <a:p>
                <a:pPr algn="ctr" rtl="1"/>
                <a:r>
                  <a:rPr lang="ar-DZ" sz="2400" b="1" dirty="0" smtClean="0">
                    <a:solidFill>
                      <a:srgbClr val="0623FA"/>
                    </a:solidFill>
                  </a:rPr>
                  <a:t>نسبة </a:t>
                </a:r>
                <a:r>
                  <a:rPr lang="ar-DZ" sz="2400" b="1" dirty="0" err="1" smtClean="0">
                    <a:solidFill>
                      <a:srgbClr val="0623FA"/>
                    </a:solidFill>
                  </a:rPr>
                  <a:t>الإهتلاك</a:t>
                </a:r>
                <a:r>
                  <a:rPr lang="ar-DZ" sz="2400" b="1" dirty="0" smtClean="0">
                    <a:solidFill>
                      <a:srgbClr val="0623FA"/>
                    </a:solidFill>
                  </a:rPr>
                  <a:t> في السنة الأولى </a:t>
                </a:r>
                <a:r>
                  <a:rPr lang="ar-DZ" sz="2400" b="1" dirty="0" smtClean="0">
                    <a:solidFill>
                      <a:srgbClr val="0046D2"/>
                    </a:solidFill>
                  </a:rPr>
                  <a:t>=</a:t>
                </a:r>
                <a:endParaRPr lang="fr-FR" sz="2400" b="1" dirty="0">
                  <a:solidFill>
                    <a:srgbClr val="0046D2"/>
                  </a:solidFill>
                </a:endParaRPr>
              </a:p>
            </p:txBody>
          </p:sp>
          <p:sp>
            <p:nvSpPr>
              <p:cNvPr id="11" name="Line 8"/>
              <p:cNvSpPr>
                <a:spLocks noChangeShapeType="1"/>
              </p:cNvSpPr>
              <p:nvPr/>
            </p:nvSpPr>
            <p:spPr bwMode="auto">
              <a:xfrm flipH="1">
                <a:off x="2408127" y="5324787"/>
                <a:ext cx="2556012" cy="0"/>
              </a:xfrm>
              <a:prstGeom prst="line">
                <a:avLst/>
              </a:prstGeom>
              <a:noFill/>
              <a:ln w="38100">
                <a:solidFill>
                  <a:srgbClr val="0046D2"/>
                </a:solidFill>
                <a:round/>
                <a:headEnd/>
                <a:tailEnd/>
              </a:ln>
            </p:spPr>
            <p:txBody>
              <a:bodyPr/>
              <a:lstStyle/>
              <a:p>
                <a:endParaRPr lang="fr-FR" sz="2400">
                  <a:solidFill>
                    <a:srgbClr val="0046D2"/>
                  </a:solidFill>
                </a:endParaRPr>
              </a:p>
            </p:txBody>
          </p:sp>
        </p:grpSp>
      </p:grpSp>
      <p:sp>
        <p:nvSpPr>
          <p:cNvPr id="12" name="Text Box 5"/>
          <p:cNvSpPr txBox="1">
            <a:spLocks noChangeArrowheads="1"/>
          </p:cNvSpPr>
          <p:nvPr/>
        </p:nvSpPr>
        <p:spPr bwMode="auto">
          <a:xfrm>
            <a:off x="72594" y="5610541"/>
            <a:ext cx="9000000" cy="461665"/>
          </a:xfrm>
          <a:prstGeom prst="rect">
            <a:avLst/>
          </a:prstGeom>
          <a:solidFill>
            <a:srgbClr val="FFFF99"/>
          </a:solidFill>
          <a:ln w="9525">
            <a:noFill/>
            <a:miter lim="800000"/>
            <a:headEnd/>
            <a:tailEnd/>
          </a:ln>
        </p:spPr>
        <p:txBody>
          <a:bodyPr wrap="square" anchor="ctr">
            <a:spAutoFit/>
          </a:bodyPr>
          <a:lstStyle/>
          <a:p>
            <a:pPr algn="ctr" rtl="1"/>
            <a:r>
              <a:rPr lang="ar-DZ" sz="2400" b="1" dirty="0" smtClean="0">
                <a:solidFill>
                  <a:srgbClr val="0623FA"/>
                </a:solidFill>
              </a:rPr>
              <a:t>نسبة </a:t>
            </a:r>
            <a:r>
              <a:rPr lang="ar-DZ" sz="2400" b="1" dirty="0" err="1" smtClean="0">
                <a:solidFill>
                  <a:srgbClr val="0623FA"/>
                </a:solidFill>
              </a:rPr>
              <a:t>الإهتلاك</a:t>
            </a:r>
            <a:r>
              <a:rPr lang="ar-DZ" sz="2400" b="1" dirty="0" smtClean="0">
                <a:solidFill>
                  <a:srgbClr val="0623FA"/>
                </a:solidFill>
              </a:rPr>
              <a:t> في سنة معينة = نسبة قسط </a:t>
            </a:r>
            <a:r>
              <a:rPr lang="ar-DZ" sz="2400" b="1" dirty="0" err="1" smtClean="0">
                <a:solidFill>
                  <a:srgbClr val="0623FA"/>
                </a:solidFill>
              </a:rPr>
              <a:t>الإهتلاك</a:t>
            </a:r>
            <a:r>
              <a:rPr lang="ar-DZ" sz="2400" b="1" dirty="0" smtClean="0">
                <a:solidFill>
                  <a:srgbClr val="0623FA"/>
                </a:solidFill>
              </a:rPr>
              <a:t> الثابت × ضعف النسبة المعدة </a:t>
            </a:r>
            <a:r>
              <a:rPr lang="ar-DZ" sz="2400" b="1" dirty="0" err="1" smtClean="0">
                <a:solidFill>
                  <a:srgbClr val="0623FA"/>
                </a:solidFill>
              </a:rPr>
              <a:t>للإهتلاك</a:t>
            </a:r>
            <a:endParaRPr lang="fr-FR" sz="2400" b="1" dirty="0">
              <a:solidFill>
                <a:srgbClr val="0623FA"/>
              </a:solidFill>
            </a:endParaRPr>
          </a:p>
        </p:txBody>
      </p:sp>
      <p:sp>
        <p:nvSpPr>
          <p:cNvPr id="13" name="Text Box 5"/>
          <p:cNvSpPr txBox="1">
            <a:spLocks noChangeArrowheads="1"/>
          </p:cNvSpPr>
          <p:nvPr/>
        </p:nvSpPr>
        <p:spPr bwMode="auto">
          <a:xfrm>
            <a:off x="389872" y="6324921"/>
            <a:ext cx="8352000" cy="461665"/>
          </a:xfrm>
          <a:prstGeom prst="rect">
            <a:avLst/>
          </a:prstGeom>
          <a:solidFill>
            <a:srgbClr val="FFFF99"/>
          </a:solidFill>
          <a:ln w="9525">
            <a:noFill/>
            <a:miter lim="800000"/>
            <a:headEnd/>
            <a:tailEnd/>
          </a:ln>
        </p:spPr>
        <p:txBody>
          <a:bodyPr wrap="square">
            <a:spAutoFit/>
          </a:bodyPr>
          <a:lstStyle/>
          <a:p>
            <a:pPr algn="ctr" rtl="1"/>
            <a:r>
              <a:rPr lang="ar-DZ" sz="2400" b="1" dirty="0" smtClean="0">
                <a:solidFill>
                  <a:srgbClr val="0623FA"/>
                </a:solidFill>
              </a:rPr>
              <a:t>النسبة المعدة </a:t>
            </a:r>
            <a:r>
              <a:rPr lang="ar-DZ" sz="2400" b="1" dirty="0" err="1" smtClean="0">
                <a:solidFill>
                  <a:srgbClr val="0623FA"/>
                </a:solidFill>
              </a:rPr>
              <a:t>للإهتلاك</a:t>
            </a:r>
            <a:r>
              <a:rPr lang="ar-DZ" sz="2400" b="1" dirty="0" smtClean="0">
                <a:solidFill>
                  <a:srgbClr val="0623FA"/>
                </a:solidFill>
              </a:rPr>
              <a:t> = 100% - النسبة </a:t>
            </a:r>
            <a:r>
              <a:rPr lang="ar-DZ" sz="2400" b="1" dirty="0" err="1" smtClean="0">
                <a:solidFill>
                  <a:srgbClr val="0623FA"/>
                </a:solidFill>
              </a:rPr>
              <a:t>المهتلكة</a:t>
            </a:r>
            <a:r>
              <a:rPr lang="ar-DZ" sz="2400" b="1" dirty="0" smtClean="0">
                <a:solidFill>
                  <a:srgbClr val="0623FA"/>
                </a:solidFill>
              </a:rPr>
              <a:t> من الأصل في السنوات السابقة</a:t>
            </a:r>
            <a:endParaRPr lang="fr-FR" sz="2400" b="1" dirty="0">
              <a:solidFill>
                <a:srgbClr val="0623FA"/>
              </a:solidFill>
            </a:endParaRPr>
          </a:p>
        </p:txBody>
      </p:sp>
      <p:sp>
        <p:nvSpPr>
          <p:cNvPr id="14" name="Ellipse 13"/>
          <p:cNvSpPr/>
          <p:nvPr/>
        </p:nvSpPr>
        <p:spPr>
          <a:xfrm>
            <a:off x="500034" y="2428868"/>
            <a:ext cx="6286544" cy="42862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p:cNvSpPr/>
          <p:nvPr/>
        </p:nvSpPr>
        <p:spPr>
          <a:xfrm>
            <a:off x="2214546" y="4896161"/>
            <a:ext cx="6303329" cy="461665"/>
          </a:xfrm>
          <a:prstGeom prst="rect">
            <a:avLst/>
          </a:prstGeom>
          <a:solidFill>
            <a:srgbClr val="FFFF00"/>
          </a:solidFill>
        </p:spPr>
        <p:txBody>
          <a:bodyPr wrap="none">
            <a:spAutoFit/>
          </a:bodyPr>
          <a:lstStyle/>
          <a:p>
            <a:r>
              <a:rPr lang="ar-SA" sz="2400" b="1" dirty="0" smtClean="0">
                <a:solidFill>
                  <a:srgbClr val="FF0000"/>
                </a:solidFill>
              </a:rPr>
              <a:t>يحسب </a:t>
            </a:r>
            <a:r>
              <a:rPr lang="ar-SA" sz="2400" b="1" dirty="0" err="1" smtClean="0">
                <a:solidFill>
                  <a:srgbClr val="FF0000"/>
                </a:solidFill>
              </a:rPr>
              <a:t>الاهتلاك</a:t>
            </a:r>
            <a:r>
              <a:rPr lang="ar-SA" sz="2400" b="1" dirty="0" smtClean="0">
                <a:solidFill>
                  <a:srgbClr val="FF0000"/>
                </a:solidFill>
              </a:rPr>
              <a:t> </a:t>
            </a:r>
            <a:r>
              <a:rPr lang="ar-DZ" sz="2400" b="1" dirty="0" smtClean="0">
                <a:solidFill>
                  <a:srgbClr val="FF0000"/>
                </a:solidFill>
              </a:rPr>
              <a:t>بالنسبة للسنة الأولى </a:t>
            </a:r>
            <a:r>
              <a:rPr lang="ar-SA" sz="2400" b="1" dirty="0" smtClean="0">
                <a:solidFill>
                  <a:srgbClr val="FF0000"/>
                </a:solidFill>
              </a:rPr>
              <a:t>على أساس نصف سنوي</a:t>
            </a:r>
            <a:endParaRPr lang="fr-FR" sz="24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edge">
                                      <p:cBhvr>
                                        <p:cTn id="12" dur="20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40" presetClass="entr" presetSubtype="0" fill="hold" grpId="0" nodeType="clickEffect">
                                  <p:stCondLst>
                                    <p:cond delay="0"/>
                                  </p:stCondLst>
                                  <p:iterate type="lt">
                                    <p:tmPct val="10000"/>
                                  </p:iterate>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1"/>
                                          </p:val>
                                        </p:tav>
                                        <p:tav tm="100000">
                                          <p:val>
                                            <p:strVal val="#ppt_x"/>
                                          </p:val>
                                        </p:tav>
                                      </p:tavLst>
                                    </p:anim>
                                    <p:anim calcmode="lin" valueType="num">
                                      <p:cBhvr>
                                        <p:cTn id="19" dur="10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0" presetClass="entr" presetSubtype="0" fill="hold" grpId="0" nodeType="clickEffect">
                                  <p:stCondLst>
                                    <p:cond delay="0"/>
                                  </p:stCondLst>
                                  <p:iterate type="lt">
                                    <p:tmPct val="10000"/>
                                  </p:iterate>
                                  <p:childTnLst>
                                    <p:set>
                                      <p:cBhvr>
                                        <p:cTn id="23" dur="1" fill="hold">
                                          <p:stCondLst>
                                            <p:cond delay="0"/>
                                          </p:stCondLst>
                                        </p:cTn>
                                        <p:tgtEl>
                                          <p:spTgt spid="12"/>
                                        </p:tgtEl>
                                        <p:attrNameLst>
                                          <p:attrName>style.visibility</p:attrName>
                                        </p:attrNameLst>
                                      </p:cBhvr>
                                      <p:to>
                                        <p:strVal val="visible"/>
                                      </p:to>
                                    </p:set>
                                    <p:animEffect transition="in" filter="fade">
                                      <p:cBhvr>
                                        <p:cTn id="24" dur="500"/>
                                        <p:tgtEl>
                                          <p:spTgt spid="12"/>
                                        </p:tgtEl>
                                      </p:cBhvr>
                                    </p:animEffect>
                                    <p:anim calcmode="lin" valueType="num">
                                      <p:cBhvr>
                                        <p:cTn id="25" dur="500" fill="hold"/>
                                        <p:tgtEl>
                                          <p:spTgt spid="12"/>
                                        </p:tgtEl>
                                        <p:attrNameLst>
                                          <p:attrName>ppt_x</p:attrName>
                                        </p:attrNameLst>
                                      </p:cBhvr>
                                      <p:tavLst>
                                        <p:tav tm="0">
                                          <p:val>
                                            <p:strVal val="#ppt_x-.1"/>
                                          </p:val>
                                        </p:tav>
                                        <p:tav tm="100000">
                                          <p:val>
                                            <p:strVal val="#ppt_x"/>
                                          </p:val>
                                        </p:tav>
                                      </p:tavLst>
                                    </p:anim>
                                    <p:anim calcmode="lin" valueType="num">
                                      <p:cBhvr>
                                        <p:cTn id="26"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1" presetClass="entr" presetSubtype="0" fill="hold" grpId="0" nodeType="clickEffect">
                                  <p:stCondLst>
                                    <p:cond delay="0"/>
                                  </p:stCondLst>
                                  <p:iterate type="lt">
                                    <p:tmPct val="10000"/>
                                  </p:iterate>
                                  <p:childTnLst>
                                    <p:set>
                                      <p:cBhvr>
                                        <p:cTn id="30" dur="1" fill="hold">
                                          <p:stCondLst>
                                            <p:cond delay="0"/>
                                          </p:stCondLst>
                                        </p:cTn>
                                        <p:tgtEl>
                                          <p:spTgt spid="13"/>
                                        </p:tgtEl>
                                        <p:attrNameLst>
                                          <p:attrName>style.visibility</p:attrName>
                                        </p:attrNameLst>
                                      </p:cBhvr>
                                      <p:to>
                                        <p:strVal val="visible"/>
                                      </p:to>
                                    </p:set>
                                    <p:anim calcmode="lin" valueType="num">
                                      <p:cBhvr>
                                        <p:cTn id="31" dur="50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32" dur="500" fill="hold"/>
                                        <p:tgtEl>
                                          <p:spTgt spid="13"/>
                                        </p:tgtEl>
                                        <p:attrNameLst>
                                          <p:attrName>ppt_y</p:attrName>
                                        </p:attrNameLst>
                                      </p:cBhvr>
                                      <p:tavLst>
                                        <p:tav tm="0">
                                          <p:val>
                                            <p:strVal val="#ppt_y"/>
                                          </p:val>
                                        </p:tav>
                                        <p:tav tm="100000">
                                          <p:val>
                                            <p:strVal val="#ppt_y"/>
                                          </p:val>
                                        </p:tav>
                                      </p:tavLst>
                                    </p:anim>
                                    <p:anim calcmode="lin" valueType="num">
                                      <p:cBhvr>
                                        <p:cTn id="33" dur="50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34" dur="50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35" dur="500" tmFilter="0,0; .5, 1; 1, 1"/>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rtl="1"/>
            <a:r>
              <a:rPr lang="ar-DZ" sz="3600" b="1" dirty="0" smtClean="0">
                <a:solidFill>
                  <a:srgbClr val="FF0000"/>
                </a:solidFill>
              </a:rPr>
              <a:t> ج) عدم إدخال أعباء الفائدة في حساب التدفقات النقدية التشغيلية</a:t>
            </a:r>
            <a:endParaRPr lang="fr-FR" sz="3600" b="1" dirty="0">
              <a:solidFill>
                <a:srgbClr val="FF0000"/>
              </a:solidFill>
            </a:endParaRPr>
          </a:p>
        </p:txBody>
      </p:sp>
      <p:sp>
        <p:nvSpPr>
          <p:cNvPr id="3" name="Espace réservé du contenu 2"/>
          <p:cNvSpPr>
            <a:spLocks noGrp="1"/>
          </p:cNvSpPr>
          <p:nvPr>
            <p:ph idx="1"/>
          </p:nvPr>
        </p:nvSpPr>
        <p:spPr/>
        <p:txBody>
          <a:bodyPr>
            <a:normAutofit lnSpcReduction="10000"/>
          </a:bodyPr>
          <a:lstStyle/>
          <a:p>
            <a:pPr algn="r" rtl="1">
              <a:buNone/>
            </a:pPr>
            <a:r>
              <a:rPr lang="ar-DZ" b="1" dirty="0" smtClean="0"/>
              <a:t>عند تقدير التدفقات النقدية المستقبلية للمشروع لا ينبغي طرح أعباء الفائدة، وذلك لسببين على الأقل. أولا: لأن التدفق النقدي المطلوب لتقييم المشروع هو ذلك الذي يقيس ربحية المشروع بغض النظر عن كيفية تمويله. ثانيا: لأن أعباء الفائدة كتكلفة للدين مدمجة بالأساس في متوسط التكلفة المرجحة للأموال (الدين ورأس المال) المأخوذة كمعامل خصم للتدفقات النقدية للمشروع، وبالتالي فإن طرح الفوائد يعني تكرار احتساب أعباء الفائدة مرتين (مرة كقيمة نقدية مطلقة مطروحة من ربح التشغيل بعد الضريبة ومرة كمعدل خصم للتدفقات النقدية).</a:t>
            </a:r>
            <a:endParaRPr lang="fr-FR" b="1"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t">
            <a:normAutofit/>
          </a:bodyPr>
          <a:lstStyle/>
          <a:p>
            <a:pPr rtl="1"/>
            <a:r>
              <a:rPr lang="ar-DZ" sz="3600" b="1" dirty="0" smtClean="0">
                <a:solidFill>
                  <a:srgbClr val="FF0000"/>
                </a:solidFill>
              </a:rPr>
              <a:t>كيفية حساب صافي التدفق النقدي التشغيلي </a:t>
            </a:r>
            <a:r>
              <a:rPr lang="en-US" sz="3600" b="1" i="1" dirty="0" smtClean="0">
                <a:solidFill>
                  <a:srgbClr val="FF0000"/>
                </a:solidFill>
              </a:rPr>
              <a:t>CFN</a:t>
            </a:r>
            <a:endParaRPr lang="fr-FR" sz="3600" b="1" dirty="0">
              <a:solidFill>
                <a:srgbClr val="FF0000"/>
              </a:solidFill>
            </a:endParaRPr>
          </a:p>
        </p:txBody>
      </p:sp>
      <p:graphicFrame>
        <p:nvGraphicFramePr>
          <p:cNvPr id="4" name="Espace réservé du contenu 3"/>
          <p:cNvGraphicFramePr>
            <a:graphicFrameLocks noGrp="1"/>
          </p:cNvGraphicFramePr>
          <p:nvPr>
            <p:ph idx="1"/>
          </p:nvPr>
        </p:nvGraphicFramePr>
        <p:xfrm>
          <a:off x="41426" y="955138"/>
          <a:ext cx="9067536" cy="5866848"/>
        </p:xfrm>
        <a:graphic>
          <a:graphicData uri="http://schemas.openxmlformats.org/drawingml/2006/table">
            <a:tbl>
              <a:tblPr firstRow="1" bandRow="1">
                <a:tableStyleId>{5C22544A-7EE6-4342-B048-85BDC9FD1C3A}</a:tableStyleId>
              </a:tblPr>
              <a:tblGrid>
                <a:gridCol w="4530574"/>
                <a:gridCol w="612962"/>
                <a:gridCol w="3924000"/>
              </a:tblGrid>
              <a:tr h="651872">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3200" b="1" kern="1200" dirty="0" smtClean="0">
                          <a:solidFill>
                            <a:srgbClr val="000000"/>
                          </a:solidFill>
                          <a:latin typeface="+mn-lt"/>
                          <a:ea typeface="Times New Roman"/>
                          <a:cs typeface="Times New Roman"/>
                        </a:rPr>
                        <a:t>المبيعات</a:t>
                      </a:r>
                      <a:endParaRPr lang="fr-FR" sz="3200" b="1" kern="1200" dirty="0" smtClean="0">
                        <a:solidFill>
                          <a:srgbClr val="000000"/>
                        </a:solidFill>
                        <a:latin typeface="+mn-lt"/>
                        <a:ea typeface="Times New Roman"/>
                        <a:cs typeface="Times New Roman"/>
                      </a:endParaRPr>
                    </a:p>
                  </a:txBody>
                  <a:tcPr>
                    <a:solidFill>
                      <a:srgbClr val="EDF2F9"/>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kern="1200" dirty="0" smtClean="0">
                          <a:solidFill>
                            <a:srgbClr val="0623FA"/>
                          </a:solidFill>
                          <a:latin typeface="+mn-lt"/>
                          <a:ea typeface="Times New Roman"/>
                          <a:cs typeface="Times New Roman"/>
                        </a:rPr>
                        <a:t>40</a:t>
                      </a:r>
                      <a:endParaRPr lang="fr-FR" sz="2800" b="1" kern="1200" dirty="0" smtClean="0">
                        <a:solidFill>
                          <a:srgbClr val="0623FA"/>
                        </a:solidFill>
                        <a:latin typeface="+mn-lt"/>
                        <a:ea typeface="Times New Roman"/>
                        <a:cs typeface="Times New Roman"/>
                      </a:endParaRPr>
                    </a:p>
                  </a:txBody>
                  <a:tcPr anchor="ctr">
                    <a:solidFill>
                      <a:srgbClr val="EDF2F9"/>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3200" b="1" kern="1200" dirty="0" smtClean="0">
                          <a:solidFill>
                            <a:srgbClr val="000000"/>
                          </a:solidFill>
                          <a:latin typeface="+mn-lt"/>
                          <a:ea typeface="Times New Roman"/>
                          <a:cs typeface="Times New Roman"/>
                        </a:rPr>
                        <a:t>المبيعات</a:t>
                      </a:r>
                      <a:endParaRPr lang="fr-FR" sz="3200" b="1" kern="1200" dirty="0" smtClean="0">
                        <a:solidFill>
                          <a:srgbClr val="000000"/>
                        </a:solidFill>
                        <a:latin typeface="+mn-lt"/>
                        <a:ea typeface="Times New Roman"/>
                        <a:cs typeface="Times New Roman"/>
                      </a:endParaRPr>
                    </a:p>
                  </a:txBody>
                  <a:tcPr>
                    <a:solidFill>
                      <a:srgbClr val="EDF2F9"/>
                    </a:solidFill>
                  </a:tcPr>
                </a:tc>
              </a:tr>
              <a:tr h="651872">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3200" b="1" dirty="0" smtClean="0">
                          <a:latin typeface="+mn-lt"/>
                          <a:ea typeface="Calibri"/>
                          <a:cs typeface="Arial"/>
                        </a:rPr>
                        <a:t>- تكاليف التشغيل النقدية</a:t>
                      </a:r>
                      <a:endParaRPr lang="fr-FR" sz="3200" b="1" dirty="0" smtClean="0">
                        <a:latin typeface="+mn-lt"/>
                        <a:ea typeface="Calibri"/>
                        <a:cs typeface="Aria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kern="1200" dirty="0" smtClean="0">
                          <a:solidFill>
                            <a:srgbClr val="0623FA"/>
                          </a:solidFill>
                          <a:latin typeface="+mn-lt"/>
                          <a:ea typeface="Times New Roman"/>
                          <a:cs typeface="Times New Roman"/>
                        </a:rPr>
                        <a:t>24</a:t>
                      </a:r>
                      <a:endParaRPr lang="fr-FR" sz="2800" b="1" kern="1200" dirty="0" smtClean="0">
                        <a:solidFill>
                          <a:srgbClr val="0623FA"/>
                        </a:solidFill>
                        <a:latin typeface="+mn-lt"/>
                        <a:ea typeface="Times New Roman"/>
                        <a:cs typeface="Times New Roman"/>
                      </a:endParaRPr>
                    </a:p>
                  </a:txBody>
                  <a:tcPr anchor="ct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3200" b="1" dirty="0" smtClean="0">
                          <a:latin typeface="+mn-lt"/>
                          <a:ea typeface="Calibri"/>
                          <a:cs typeface="Arial"/>
                        </a:rPr>
                        <a:t>- تكاليف التشغيل النقدية</a:t>
                      </a:r>
                      <a:endParaRPr lang="fr-FR" sz="3200" b="1" dirty="0" smtClean="0">
                        <a:latin typeface="+mn-lt"/>
                        <a:ea typeface="Calibri"/>
                        <a:cs typeface="Arial"/>
                      </a:endParaRPr>
                    </a:p>
                  </a:txBody>
                  <a:tcPr/>
                </a:tc>
              </a:tr>
              <a:tr h="651872">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3200" b="1" kern="1200" dirty="0" smtClean="0">
                          <a:solidFill>
                            <a:schemeClr val="dk1"/>
                          </a:solidFill>
                          <a:latin typeface="+mn-lt"/>
                          <a:ea typeface="+mn-ea"/>
                          <a:cs typeface="+mn-cs"/>
                        </a:rPr>
                        <a:t>=</a:t>
                      </a:r>
                      <a:r>
                        <a:rPr lang="ar-DZ" sz="3200" b="1" dirty="0" smtClean="0">
                          <a:solidFill>
                            <a:srgbClr val="000000"/>
                          </a:solidFill>
                          <a:latin typeface="+mn-lt"/>
                          <a:ea typeface="Times New Roman"/>
                          <a:cs typeface="Times New Roman"/>
                        </a:rPr>
                        <a:t> </a:t>
                      </a:r>
                      <a:r>
                        <a:rPr lang="ar-SA" sz="3200" b="1" dirty="0" smtClean="0">
                          <a:solidFill>
                            <a:srgbClr val="000000"/>
                          </a:solidFill>
                          <a:latin typeface="+mn-lt"/>
                          <a:ea typeface="Times New Roman"/>
                          <a:cs typeface="Times New Roman"/>
                        </a:rPr>
                        <a:t>فائض </a:t>
                      </a:r>
                      <a:r>
                        <a:rPr lang="ar-DZ" sz="3200" b="1" dirty="0" smtClean="0">
                          <a:solidFill>
                            <a:srgbClr val="000000"/>
                          </a:solidFill>
                          <a:latin typeface="+mn-lt"/>
                          <a:ea typeface="Times New Roman"/>
                          <a:cs typeface="Times New Roman"/>
                        </a:rPr>
                        <a:t>إجمالي </a:t>
                      </a:r>
                      <a:r>
                        <a:rPr lang="ar-DZ" sz="3200" b="1" dirty="0" err="1" smtClean="0">
                          <a:solidFill>
                            <a:srgbClr val="000000"/>
                          </a:solidFill>
                          <a:latin typeface="+mn-lt"/>
                          <a:ea typeface="Times New Roman"/>
                          <a:cs typeface="Times New Roman"/>
                        </a:rPr>
                        <a:t>ل</a:t>
                      </a:r>
                      <a:r>
                        <a:rPr lang="ar-SA" sz="3200" b="1" dirty="0" smtClean="0">
                          <a:solidFill>
                            <a:srgbClr val="000000"/>
                          </a:solidFill>
                          <a:latin typeface="+mn-lt"/>
                          <a:ea typeface="Times New Roman"/>
                          <a:cs typeface="Times New Roman"/>
                        </a:rPr>
                        <a:t>لاستغلال</a:t>
                      </a:r>
                      <a:endParaRPr lang="fr-FR" sz="3200" b="1" dirty="0" smtClean="0">
                        <a:latin typeface="+mn-lt"/>
                        <a:ea typeface="Calibri"/>
                        <a:cs typeface="Aria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kern="1200" dirty="0" smtClean="0">
                          <a:solidFill>
                            <a:srgbClr val="0623FA"/>
                          </a:solidFill>
                          <a:latin typeface="+mn-lt"/>
                          <a:ea typeface="Times New Roman"/>
                          <a:cs typeface="Times New Roman"/>
                        </a:rPr>
                        <a:t>16</a:t>
                      </a:r>
                      <a:endParaRPr lang="fr-FR" sz="2800" b="1" kern="1200" dirty="0" smtClean="0">
                        <a:solidFill>
                          <a:srgbClr val="0623FA"/>
                        </a:solidFill>
                        <a:latin typeface="+mn-lt"/>
                        <a:ea typeface="Times New Roman"/>
                        <a:cs typeface="Times New Roman"/>
                      </a:endParaRPr>
                    </a:p>
                  </a:txBody>
                  <a:tcPr anchor="ct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3200" b="1" kern="1200" dirty="0" smtClean="0">
                          <a:solidFill>
                            <a:schemeClr val="dk1"/>
                          </a:solidFill>
                          <a:latin typeface="+mn-lt"/>
                          <a:ea typeface="+mn-ea"/>
                          <a:cs typeface="+mn-cs"/>
                        </a:rPr>
                        <a:t>=</a:t>
                      </a:r>
                      <a:r>
                        <a:rPr lang="ar-DZ" sz="3200" b="1" dirty="0" smtClean="0">
                          <a:solidFill>
                            <a:srgbClr val="000000"/>
                          </a:solidFill>
                          <a:latin typeface="+mn-lt"/>
                          <a:ea typeface="Times New Roman"/>
                          <a:cs typeface="Times New Roman"/>
                        </a:rPr>
                        <a:t> </a:t>
                      </a:r>
                      <a:r>
                        <a:rPr lang="ar-SA" sz="3200" b="1" dirty="0" smtClean="0">
                          <a:solidFill>
                            <a:srgbClr val="000000"/>
                          </a:solidFill>
                          <a:latin typeface="+mn-lt"/>
                          <a:ea typeface="Times New Roman"/>
                          <a:cs typeface="Times New Roman"/>
                        </a:rPr>
                        <a:t>فائض </a:t>
                      </a:r>
                      <a:r>
                        <a:rPr lang="ar-DZ" sz="3200" b="1" dirty="0" smtClean="0">
                          <a:solidFill>
                            <a:srgbClr val="000000"/>
                          </a:solidFill>
                          <a:latin typeface="+mn-lt"/>
                          <a:ea typeface="Times New Roman"/>
                          <a:cs typeface="Times New Roman"/>
                        </a:rPr>
                        <a:t>إجمالي </a:t>
                      </a:r>
                      <a:r>
                        <a:rPr lang="ar-DZ" sz="3200" b="1" dirty="0" err="1" smtClean="0">
                          <a:solidFill>
                            <a:srgbClr val="000000"/>
                          </a:solidFill>
                          <a:latin typeface="+mn-lt"/>
                          <a:ea typeface="Times New Roman"/>
                          <a:cs typeface="Times New Roman"/>
                        </a:rPr>
                        <a:t>ل</a:t>
                      </a:r>
                      <a:r>
                        <a:rPr lang="ar-SA" sz="3200" b="1" dirty="0" smtClean="0">
                          <a:solidFill>
                            <a:srgbClr val="000000"/>
                          </a:solidFill>
                          <a:latin typeface="+mn-lt"/>
                          <a:ea typeface="Times New Roman"/>
                          <a:cs typeface="Times New Roman"/>
                        </a:rPr>
                        <a:t>لاستغلال</a:t>
                      </a:r>
                      <a:endParaRPr lang="fr-FR" sz="3200" b="1" dirty="0" smtClean="0">
                        <a:latin typeface="+mn-lt"/>
                        <a:ea typeface="Calibri"/>
                        <a:cs typeface="Arial"/>
                      </a:endParaRPr>
                    </a:p>
                  </a:txBody>
                  <a:tcPr/>
                </a:tc>
              </a:tr>
              <a:tr h="651872">
                <a:tc>
                  <a:txBody>
                    <a:bodyPr/>
                    <a:lstStyle/>
                    <a:p>
                      <a:pPr algn="r" rtl="1"/>
                      <a:endParaRPr lang="fr-FR" sz="3200" b="1"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kern="1200" dirty="0" smtClean="0">
                          <a:solidFill>
                            <a:srgbClr val="0623FA"/>
                          </a:solidFill>
                          <a:latin typeface="+mn-lt"/>
                          <a:ea typeface="Times New Roman"/>
                          <a:cs typeface="Times New Roman"/>
                        </a:rPr>
                        <a:t>4</a:t>
                      </a:r>
                      <a:endParaRPr lang="fr-FR" sz="2800" b="1" kern="1200" dirty="0" smtClean="0">
                        <a:solidFill>
                          <a:srgbClr val="0623FA"/>
                        </a:solidFill>
                        <a:latin typeface="+mn-lt"/>
                        <a:ea typeface="Times New Roman"/>
                        <a:cs typeface="Times New Roman"/>
                      </a:endParaRPr>
                    </a:p>
                  </a:txBody>
                  <a:tcPr anchor="ctr"/>
                </a:tc>
                <a:tc>
                  <a:txBody>
                    <a:bodyPr/>
                    <a:lstStyle/>
                    <a:p>
                      <a:pPr algn="r" rtl="1"/>
                      <a:r>
                        <a:rPr lang="ar-DZ" sz="3200" b="1" dirty="0" smtClean="0"/>
                        <a:t>- مخصص</a:t>
                      </a:r>
                      <a:r>
                        <a:rPr lang="ar-DZ" sz="3200" b="1" baseline="0" dirty="0" smtClean="0"/>
                        <a:t> </a:t>
                      </a:r>
                      <a:r>
                        <a:rPr lang="ar-DZ" sz="3200" b="1" baseline="0" dirty="0" err="1" smtClean="0"/>
                        <a:t>الإهتلاك</a:t>
                      </a:r>
                      <a:endParaRPr lang="fr-FR" sz="3200" b="1" dirty="0"/>
                    </a:p>
                  </a:txBody>
                  <a:tcPr/>
                </a:tc>
              </a:tr>
              <a:tr h="651872">
                <a:tc>
                  <a:txBody>
                    <a:bodyPr/>
                    <a:lstStyle/>
                    <a:p>
                      <a:pPr algn="r" rtl="1"/>
                      <a:endParaRPr lang="fr-FR" sz="3200" b="1"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kern="1200" dirty="0" smtClean="0">
                          <a:solidFill>
                            <a:srgbClr val="0623FA"/>
                          </a:solidFill>
                          <a:latin typeface="+mn-lt"/>
                          <a:ea typeface="Times New Roman"/>
                          <a:cs typeface="Times New Roman"/>
                        </a:rPr>
                        <a:t>12</a:t>
                      </a:r>
                      <a:endParaRPr lang="fr-FR" sz="2800" b="1" kern="1200" dirty="0" smtClean="0">
                        <a:solidFill>
                          <a:srgbClr val="0623FA"/>
                        </a:solidFill>
                        <a:latin typeface="+mn-lt"/>
                        <a:ea typeface="Times New Roman"/>
                        <a:cs typeface="Times New Roman"/>
                      </a:endParaRPr>
                    </a:p>
                  </a:txBody>
                  <a:tcPr anchor="ctr"/>
                </a:tc>
                <a:tc>
                  <a:txBody>
                    <a:bodyPr/>
                    <a:lstStyle/>
                    <a:p>
                      <a:pPr algn="r" rtl="1"/>
                      <a:r>
                        <a:rPr lang="ar-DZ" sz="3200" b="1" dirty="0" smtClean="0"/>
                        <a:t>= نتيجة </a:t>
                      </a:r>
                      <a:r>
                        <a:rPr lang="ar-DZ" sz="3200" b="1" dirty="0" err="1" smtClean="0"/>
                        <a:t>الإستغلال</a:t>
                      </a:r>
                      <a:endParaRPr lang="fr-FR" sz="3200" b="1" dirty="0"/>
                    </a:p>
                  </a:txBody>
                  <a:tcPr/>
                </a:tc>
              </a:tr>
              <a:tr h="651872">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3200" b="1" dirty="0" smtClean="0"/>
                        <a:t>-</a:t>
                      </a:r>
                      <a:r>
                        <a:rPr lang="ar-DZ" sz="3200" b="1" dirty="0" smtClean="0">
                          <a:solidFill>
                            <a:srgbClr val="000000"/>
                          </a:solidFill>
                          <a:latin typeface="+mn-lt"/>
                          <a:ea typeface="Times New Roman"/>
                          <a:cs typeface="Times New Roman"/>
                        </a:rPr>
                        <a:t> </a:t>
                      </a:r>
                      <a:r>
                        <a:rPr lang="ar-DZ" sz="3200" b="1" dirty="0" err="1" smtClean="0">
                          <a:solidFill>
                            <a:srgbClr val="000000"/>
                          </a:solidFill>
                          <a:latin typeface="+mn-lt"/>
                          <a:ea typeface="Times New Roman"/>
                          <a:cs typeface="Times New Roman"/>
                        </a:rPr>
                        <a:t>ال</a:t>
                      </a:r>
                      <a:r>
                        <a:rPr lang="ar-SA" sz="3200" b="1" dirty="0" smtClean="0">
                          <a:solidFill>
                            <a:srgbClr val="000000"/>
                          </a:solidFill>
                          <a:latin typeface="+mn-lt"/>
                          <a:ea typeface="Times New Roman"/>
                          <a:cs typeface="Times New Roman"/>
                        </a:rPr>
                        <a:t>ضريبة على الربح</a:t>
                      </a:r>
                      <a:endParaRPr lang="fr-FR" sz="3200" b="1" dirty="0" smtClean="0">
                        <a:latin typeface="+mn-lt"/>
                        <a:ea typeface="Calibri"/>
                        <a:cs typeface="Arial"/>
                      </a:endParaRPr>
                    </a:p>
                  </a:txBody>
                  <a:tcPr/>
                </a:tc>
                <a:tc>
                  <a:txBody>
                    <a:bodyPr/>
                    <a:lstStyle/>
                    <a:p>
                      <a:pPr algn="r" rtl="1"/>
                      <a:r>
                        <a:rPr lang="ar-DZ" sz="2800" b="1" kern="1200" dirty="0" smtClean="0">
                          <a:solidFill>
                            <a:srgbClr val="0623FA"/>
                          </a:solidFill>
                          <a:latin typeface="+mn-lt"/>
                          <a:ea typeface="Times New Roman"/>
                          <a:cs typeface="Times New Roman"/>
                        </a:rPr>
                        <a:t>3</a:t>
                      </a:r>
                      <a:endParaRPr lang="fr-FR" sz="2800" b="1" kern="1200" dirty="0">
                        <a:solidFill>
                          <a:srgbClr val="0623FA"/>
                        </a:solidFill>
                        <a:latin typeface="+mn-lt"/>
                        <a:ea typeface="Times New Roman"/>
                        <a:cs typeface="Times New Roman"/>
                      </a:endParaRPr>
                    </a:p>
                  </a:txBody>
                  <a:tcPr anchor="ct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3200" b="1" dirty="0" smtClean="0"/>
                        <a:t>-</a:t>
                      </a:r>
                      <a:r>
                        <a:rPr lang="ar-DZ" sz="3200" b="1" dirty="0" smtClean="0">
                          <a:solidFill>
                            <a:srgbClr val="000000"/>
                          </a:solidFill>
                          <a:latin typeface="+mn-lt"/>
                          <a:ea typeface="Times New Roman"/>
                          <a:cs typeface="Times New Roman"/>
                        </a:rPr>
                        <a:t> </a:t>
                      </a:r>
                      <a:r>
                        <a:rPr lang="ar-DZ" sz="3200" b="1" dirty="0" err="1" smtClean="0">
                          <a:solidFill>
                            <a:srgbClr val="000000"/>
                          </a:solidFill>
                          <a:latin typeface="+mn-lt"/>
                          <a:ea typeface="Times New Roman"/>
                          <a:cs typeface="Times New Roman"/>
                        </a:rPr>
                        <a:t>ال</a:t>
                      </a:r>
                      <a:r>
                        <a:rPr lang="ar-SA" sz="3200" b="1" dirty="0" smtClean="0">
                          <a:solidFill>
                            <a:srgbClr val="000000"/>
                          </a:solidFill>
                          <a:latin typeface="+mn-lt"/>
                          <a:ea typeface="Times New Roman"/>
                          <a:cs typeface="Times New Roman"/>
                        </a:rPr>
                        <a:t>ضريبة على الربح</a:t>
                      </a:r>
                      <a:endParaRPr lang="fr-FR" sz="3200" b="1" dirty="0" smtClean="0">
                        <a:latin typeface="+mn-lt"/>
                        <a:ea typeface="Calibri"/>
                        <a:cs typeface="Arial"/>
                      </a:endParaRPr>
                    </a:p>
                  </a:txBody>
                  <a:tcPr/>
                </a:tc>
              </a:tr>
              <a:tr h="651872">
                <a:tc>
                  <a:txBody>
                    <a:bodyPr/>
                    <a:lstStyle/>
                    <a:p>
                      <a:pPr algn="r" rtl="1"/>
                      <a:r>
                        <a:rPr lang="ar-DZ" sz="3200" b="1" dirty="0" smtClean="0"/>
                        <a:t>= النتيجة الصافية</a:t>
                      </a:r>
                      <a:endParaRPr lang="fr-FR" sz="3200" b="1" dirty="0"/>
                    </a:p>
                  </a:txBody>
                  <a:tcPr/>
                </a:tc>
                <a:tc>
                  <a:txBody>
                    <a:bodyPr/>
                    <a:lstStyle/>
                    <a:p>
                      <a:pPr algn="r" rtl="1"/>
                      <a:r>
                        <a:rPr lang="ar-DZ" sz="2800" b="1" kern="1200" dirty="0" smtClean="0">
                          <a:solidFill>
                            <a:srgbClr val="0623FA"/>
                          </a:solidFill>
                          <a:latin typeface="+mn-lt"/>
                          <a:ea typeface="Times New Roman"/>
                          <a:cs typeface="Times New Roman"/>
                        </a:rPr>
                        <a:t>9</a:t>
                      </a:r>
                      <a:endParaRPr lang="fr-FR" sz="2800" b="1" kern="1200" dirty="0">
                        <a:solidFill>
                          <a:srgbClr val="0623FA"/>
                        </a:solidFill>
                        <a:latin typeface="+mn-lt"/>
                        <a:ea typeface="Times New Roman"/>
                        <a:cs typeface="Times New Roman"/>
                      </a:endParaRPr>
                    </a:p>
                  </a:txBody>
                  <a:tcPr anchor="ctr"/>
                </a:tc>
                <a:tc>
                  <a:txBody>
                    <a:bodyPr/>
                    <a:lstStyle/>
                    <a:p>
                      <a:pPr algn="r" rtl="1"/>
                      <a:r>
                        <a:rPr lang="ar-DZ" sz="3200" b="1" dirty="0" smtClean="0"/>
                        <a:t>= النتيجة الصافية</a:t>
                      </a:r>
                      <a:endParaRPr lang="fr-FR" sz="3200" b="1" dirty="0"/>
                    </a:p>
                  </a:txBody>
                  <a:tcPr/>
                </a:tc>
              </a:tr>
              <a:tr h="651872">
                <a:tc>
                  <a:txBody>
                    <a:bodyPr/>
                    <a:lstStyle/>
                    <a:p>
                      <a:pPr algn="r" rtl="1"/>
                      <a:r>
                        <a:rPr lang="ar-DZ" sz="3200" b="1" dirty="0" smtClean="0"/>
                        <a:t>+ </a:t>
                      </a:r>
                      <a:r>
                        <a:rPr lang="ar-DZ" sz="3200" b="1" dirty="0" err="1" smtClean="0"/>
                        <a:t>الوفر</a:t>
                      </a:r>
                      <a:r>
                        <a:rPr lang="ar-DZ" sz="3200" b="1" dirty="0" smtClean="0"/>
                        <a:t> الضريبي من</a:t>
                      </a:r>
                      <a:r>
                        <a:rPr lang="ar-DZ" sz="3200" b="1" baseline="0" dirty="0" smtClean="0"/>
                        <a:t> </a:t>
                      </a:r>
                      <a:r>
                        <a:rPr lang="ar-DZ" sz="3200" b="1" baseline="0" dirty="0" err="1" smtClean="0"/>
                        <a:t>الإهتلاك</a:t>
                      </a:r>
                      <a:endParaRPr lang="fr-FR" sz="3200" b="1" dirty="0"/>
                    </a:p>
                  </a:txBody>
                  <a:tcPr/>
                </a:tc>
                <a:tc>
                  <a:txBody>
                    <a:bodyPr/>
                    <a:lstStyle/>
                    <a:p>
                      <a:pPr algn="r" rtl="1"/>
                      <a:r>
                        <a:rPr lang="ar-DZ" sz="2800" b="1" kern="1200" dirty="0" smtClean="0">
                          <a:solidFill>
                            <a:srgbClr val="0623FA"/>
                          </a:solidFill>
                          <a:latin typeface="+mn-lt"/>
                          <a:ea typeface="Times New Roman"/>
                          <a:cs typeface="Times New Roman"/>
                        </a:rPr>
                        <a:t>4</a:t>
                      </a:r>
                      <a:endParaRPr lang="fr-FR" sz="2800" b="1" kern="1200" dirty="0">
                        <a:solidFill>
                          <a:srgbClr val="0623FA"/>
                        </a:solidFill>
                        <a:latin typeface="+mn-lt"/>
                        <a:ea typeface="Times New Roman"/>
                        <a:cs typeface="Times New Roman"/>
                      </a:endParaRPr>
                    </a:p>
                  </a:txBody>
                  <a:tcPr anchor="ctr"/>
                </a:tc>
                <a:tc>
                  <a:txBody>
                    <a:bodyPr/>
                    <a:lstStyle/>
                    <a:p>
                      <a:pPr algn="r" rtl="1"/>
                      <a:r>
                        <a:rPr lang="ar-DZ" sz="3200" b="1" dirty="0" smtClean="0"/>
                        <a:t>+ مخصص</a:t>
                      </a:r>
                      <a:r>
                        <a:rPr lang="ar-DZ" sz="3200" b="1" baseline="0" dirty="0" smtClean="0"/>
                        <a:t> </a:t>
                      </a:r>
                      <a:r>
                        <a:rPr lang="ar-DZ" sz="3200" b="1" baseline="0" dirty="0" err="1" smtClean="0"/>
                        <a:t>الإهتلاك</a:t>
                      </a:r>
                      <a:endParaRPr lang="fr-FR" sz="3200" b="1" dirty="0"/>
                    </a:p>
                  </a:txBody>
                  <a:tcPr/>
                </a:tc>
              </a:tr>
              <a:tr h="651872">
                <a:tc>
                  <a:txBody>
                    <a:bodyPr/>
                    <a:lstStyle/>
                    <a:p>
                      <a:pPr algn="r" rtl="1"/>
                      <a:r>
                        <a:rPr lang="ar-DZ" sz="3200" b="1" dirty="0" smtClean="0">
                          <a:solidFill>
                            <a:srgbClr val="FF0000"/>
                          </a:solidFill>
                        </a:rPr>
                        <a:t>= صافي التدفق النقدي</a:t>
                      </a:r>
                      <a:r>
                        <a:rPr lang="ar-DZ" sz="2000" b="1" dirty="0" smtClean="0">
                          <a:solidFill>
                            <a:srgbClr val="FF0000"/>
                          </a:solidFill>
                        </a:rPr>
                        <a:t> </a:t>
                      </a:r>
                      <a:r>
                        <a:rPr lang="en-US" sz="3200" b="1" i="1" dirty="0" smtClean="0">
                          <a:solidFill>
                            <a:srgbClr val="FF0000"/>
                          </a:solidFill>
                        </a:rPr>
                        <a:t>CFN</a:t>
                      </a:r>
                      <a:endParaRPr lang="fr-FR" sz="3200" b="1" i="1" dirty="0">
                        <a:solidFill>
                          <a:srgbClr val="FF0000"/>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kern="1200" dirty="0" smtClean="0">
                          <a:solidFill>
                            <a:srgbClr val="0623FA"/>
                          </a:solidFill>
                          <a:latin typeface="+mn-lt"/>
                          <a:ea typeface="Times New Roman"/>
                          <a:cs typeface="Times New Roman"/>
                        </a:rPr>
                        <a:t>13</a:t>
                      </a:r>
                      <a:endParaRPr lang="fr-FR" sz="2800" b="1" kern="1200" dirty="0" smtClean="0">
                        <a:solidFill>
                          <a:srgbClr val="0623FA"/>
                        </a:solidFill>
                        <a:latin typeface="+mn-lt"/>
                        <a:ea typeface="Times New Roman"/>
                        <a:cs typeface="Times New Roman"/>
                      </a:endParaRPr>
                    </a:p>
                  </a:txBody>
                  <a:tcPr anchor="ctr"/>
                </a:tc>
                <a:tc>
                  <a:txBody>
                    <a:bodyPr/>
                    <a:lstStyle/>
                    <a:p>
                      <a:pPr algn="r" rtl="1"/>
                      <a:r>
                        <a:rPr lang="ar-DZ" sz="3200" b="1" dirty="0" smtClean="0">
                          <a:solidFill>
                            <a:srgbClr val="FF0000"/>
                          </a:solidFill>
                        </a:rPr>
                        <a:t>= صافي التدفق النقدي</a:t>
                      </a:r>
                      <a:r>
                        <a:rPr lang="ar-DZ" sz="2000" b="1" dirty="0" smtClean="0">
                          <a:solidFill>
                            <a:srgbClr val="FF0000"/>
                          </a:solidFill>
                        </a:rPr>
                        <a:t> </a:t>
                      </a:r>
                      <a:r>
                        <a:rPr lang="en-US" sz="3200" b="1" i="1" dirty="0" smtClean="0">
                          <a:solidFill>
                            <a:srgbClr val="FF0000"/>
                          </a:solidFill>
                        </a:rPr>
                        <a:t>CFN</a:t>
                      </a:r>
                      <a:endParaRPr lang="fr-FR" sz="3200" b="1" i="1" dirty="0">
                        <a:solidFill>
                          <a:srgbClr val="FF0000"/>
                        </a:solidFill>
                      </a:endParaRPr>
                    </a:p>
                  </a:txBody>
                  <a:tcPr/>
                </a:tc>
              </a:tr>
            </a:tbl>
          </a:graphicData>
        </a:graphic>
      </p:graphicFrame>
      <p:sp>
        <p:nvSpPr>
          <p:cNvPr id="5" name="Rectangle 4"/>
          <p:cNvSpPr/>
          <p:nvPr/>
        </p:nvSpPr>
        <p:spPr>
          <a:xfrm>
            <a:off x="5249816" y="4114787"/>
            <a:ext cx="465192" cy="769441"/>
          </a:xfrm>
          <a:prstGeom prst="rect">
            <a:avLst/>
          </a:prstGeom>
        </p:spPr>
        <p:txBody>
          <a:bodyPr wrap="none">
            <a:spAutoFit/>
          </a:bodyPr>
          <a:lstStyle/>
          <a:p>
            <a:pPr algn="r" rtl="1">
              <a:defRPr/>
            </a:pPr>
            <a:r>
              <a:rPr lang="fr-FR" sz="4400" b="1" dirty="0" smtClean="0">
                <a:solidFill>
                  <a:srgbClr val="FF0000"/>
                </a:solidFill>
                <a:ea typeface="Calibri"/>
                <a:cs typeface="Arial"/>
              </a:rPr>
              <a:t>≠</a:t>
            </a:r>
          </a:p>
        </p:txBody>
      </p:sp>
      <p:sp>
        <p:nvSpPr>
          <p:cNvPr id="6" name="Rectangle 5"/>
          <p:cNvSpPr/>
          <p:nvPr/>
        </p:nvSpPr>
        <p:spPr>
          <a:xfrm>
            <a:off x="5249816" y="4741352"/>
            <a:ext cx="465192" cy="769441"/>
          </a:xfrm>
          <a:prstGeom prst="rect">
            <a:avLst/>
          </a:prstGeom>
        </p:spPr>
        <p:txBody>
          <a:bodyPr wrap="none">
            <a:spAutoFit/>
          </a:bodyPr>
          <a:lstStyle/>
          <a:p>
            <a:pPr algn="r" rtl="1">
              <a:defRPr/>
            </a:pPr>
            <a:r>
              <a:rPr lang="fr-FR" sz="4400" b="1" dirty="0" smtClean="0">
                <a:solidFill>
                  <a:srgbClr val="FF0000"/>
                </a:solidFill>
                <a:ea typeface="Calibri"/>
                <a:cs typeface="Arial"/>
              </a:rPr>
              <a:t>≠</a:t>
            </a:r>
          </a:p>
        </p:txBody>
      </p:sp>
      <p:graphicFrame>
        <p:nvGraphicFramePr>
          <p:cNvPr id="7" name="Tableau 6"/>
          <p:cNvGraphicFramePr>
            <a:graphicFrameLocks noGrp="1"/>
          </p:cNvGraphicFramePr>
          <p:nvPr/>
        </p:nvGraphicFramePr>
        <p:xfrm>
          <a:off x="3380" y="949718"/>
          <a:ext cx="624540" cy="5866848"/>
        </p:xfrm>
        <a:graphic>
          <a:graphicData uri="http://schemas.openxmlformats.org/drawingml/2006/table">
            <a:tbl>
              <a:tblPr firstRow="1" bandRow="1">
                <a:tableStyleId>{5C22544A-7EE6-4342-B048-85BDC9FD1C3A}</a:tableStyleId>
              </a:tblPr>
              <a:tblGrid>
                <a:gridCol w="624540"/>
              </a:tblGrid>
              <a:tr h="651872">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kern="1200" dirty="0" smtClean="0">
                          <a:solidFill>
                            <a:srgbClr val="0623FA"/>
                          </a:solidFill>
                          <a:latin typeface="+mn-lt"/>
                          <a:ea typeface="Times New Roman"/>
                          <a:cs typeface="Times New Roman"/>
                        </a:rPr>
                        <a:t>40</a:t>
                      </a:r>
                      <a:endParaRPr lang="fr-FR" sz="2800" b="1" kern="1200" dirty="0" smtClean="0">
                        <a:solidFill>
                          <a:srgbClr val="0623FA"/>
                        </a:solidFill>
                        <a:latin typeface="+mn-lt"/>
                        <a:ea typeface="Times New Roman"/>
                        <a:cs typeface="Times New Roman"/>
                      </a:endParaRPr>
                    </a:p>
                  </a:txBody>
                  <a:tcPr anchor="ctr">
                    <a:solidFill>
                      <a:srgbClr val="EDF2F9"/>
                    </a:solidFill>
                  </a:tcPr>
                </a:tc>
              </a:tr>
              <a:tr h="651872">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kern="1200" dirty="0" smtClean="0">
                          <a:solidFill>
                            <a:srgbClr val="0623FA"/>
                          </a:solidFill>
                          <a:latin typeface="+mn-lt"/>
                          <a:ea typeface="Times New Roman"/>
                          <a:cs typeface="Times New Roman"/>
                        </a:rPr>
                        <a:t>24</a:t>
                      </a:r>
                      <a:endParaRPr lang="fr-FR" sz="2800" b="1" kern="1200" dirty="0" smtClean="0">
                        <a:solidFill>
                          <a:srgbClr val="0623FA"/>
                        </a:solidFill>
                        <a:latin typeface="+mn-lt"/>
                        <a:ea typeface="Times New Roman"/>
                        <a:cs typeface="Times New Roman"/>
                      </a:endParaRPr>
                    </a:p>
                  </a:txBody>
                  <a:tcPr anchor="ctr"/>
                </a:tc>
              </a:tr>
              <a:tr h="651872">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kern="1200" dirty="0" smtClean="0">
                          <a:solidFill>
                            <a:srgbClr val="0623FA"/>
                          </a:solidFill>
                          <a:latin typeface="+mn-lt"/>
                          <a:ea typeface="Times New Roman"/>
                          <a:cs typeface="Times New Roman"/>
                        </a:rPr>
                        <a:t>16</a:t>
                      </a:r>
                      <a:endParaRPr lang="fr-FR" sz="2800" b="1" kern="1200" dirty="0" smtClean="0">
                        <a:solidFill>
                          <a:srgbClr val="0623FA"/>
                        </a:solidFill>
                        <a:latin typeface="+mn-lt"/>
                        <a:ea typeface="Times New Roman"/>
                        <a:cs typeface="Times New Roman"/>
                      </a:endParaRPr>
                    </a:p>
                  </a:txBody>
                  <a:tcPr anchor="ctr"/>
                </a:tc>
              </a:tr>
              <a:tr h="651872">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fr-FR" sz="2800" b="1" kern="1200" dirty="0" smtClean="0">
                        <a:solidFill>
                          <a:srgbClr val="0623FA"/>
                        </a:solidFill>
                        <a:latin typeface="+mn-lt"/>
                        <a:ea typeface="Times New Roman"/>
                        <a:cs typeface="Times New Roman"/>
                      </a:endParaRPr>
                    </a:p>
                  </a:txBody>
                  <a:tcPr anchor="ctr"/>
                </a:tc>
              </a:tr>
              <a:tr h="651872">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fr-FR" sz="2800" b="1" kern="1200" dirty="0" smtClean="0">
                        <a:solidFill>
                          <a:srgbClr val="0623FA"/>
                        </a:solidFill>
                        <a:latin typeface="+mn-lt"/>
                        <a:ea typeface="Times New Roman"/>
                        <a:cs typeface="Times New Roman"/>
                      </a:endParaRPr>
                    </a:p>
                  </a:txBody>
                  <a:tcPr anchor="ctr"/>
                </a:tc>
              </a:tr>
              <a:tr h="651872">
                <a:tc>
                  <a:txBody>
                    <a:bodyPr/>
                    <a:lstStyle/>
                    <a:p>
                      <a:pPr algn="r" rtl="1"/>
                      <a:r>
                        <a:rPr lang="ar-DZ" sz="2800" b="1" kern="1200" dirty="0" smtClean="0">
                          <a:solidFill>
                            <a:srgbClr val="0623FA"/>
                          </a:solidFill>
                          <a:latin typeface="+mn-lt"/>
                          <a:ea typeface="Times New Roman"/>
                          <a:cs typeface="Times New Roman"/>
                        </a:rPr>
                        <a:t>4</a:t>
                      </a:r>
                      <a:endParaRPr lang="fr-FR" sz="2800" b="1" kern="1200" dirty="0">
                        <a:solidFill>
                          <a:srgbClr val="0623FA"/>
                        </a:solidFill>
                        <a:latin typeface="+mn-lt"/>
                        <a:ea typeface="Times New Roman"/>
                        <a:cs typeface="Times New Roman"/>
                      </a:endParaRPr>
                    </a:p>
                  </a:txBody>
                  <a:tcPr anchor="ctr"/>
                </a:tc>
              </a:tr>
              <a:tr h="651872">
                <a:tc>
                  <a:txBody>
                    <a:bodyPr/>
                    <a:lstStyle/>
                    <a:p>
                      <a:pPr algn="r" rtl="1"/>
                      <a:r>
                        <a:rPr lang="ar-DZ" sz="2800" b="1" kern="1200" dirty="0" smtClean="0">
                          <a:solidFill>
                            <a:srgbClr val="0623FA"/>
                          </a:solidFill>
                          <a:latin typeface="+mn-lt"/>
                          <a:ea typeface="Times New Roman"/>
                          <a:cs typeface="Times New Roman"/>
                        </a:rPr>
                        <a:t>12</a:t>
                      </a:r>
                      <a:endParaRPr lang="fr-FR" sz="2800" b="1" kern="1200" dirty="0">
                        <a:solidFill>
                          <a:srgbClr val="0623FA"/>
                        </a:solidFill>
                        <a:latin typeface="+mn-lt"/>
                        <a:ea typeface="Times New Roman"/>
                        <a:cs typeface="Times New Roman"/>
                      </a:endParaRPr>
                    </a:p>
                  </a:txBody>
                  <a:tcPr anchor="ctr"/>
                </a:tc>
              </a:tr>
              <a:tr h="651872">
                <a:tc>
                  <a:txBody>
                    <a:bodyPr/>
                    <a:lstStyle/>
                    <a:p>
                      <a:pPr algn="r" rtl="1"/>
                      <a:r>
                        <a:rPr lang="ar-DZ" sz="2800" b="1" kern="1200" dirty="0" smtClean="0">
                          <a:solidFill>
                            <a:srgbClr val="0623FA"/>
                          </a:solidFill>
                          <a:latin typeface="+mn-lt"/>
                          <a:ea typeface="Times New Roman"/>
                          <a:cs typeface="Times New Roman"/>
                        </a:rPr>
                        <a:t>1</a:t>
                      </a:r>
                      <a:endParaRPr lang="fr-FR" sz="2800" b="1" kern="1200" dirty="0">
                        <a:solidFill>
                          <a:srgbClr val="0623FA"/>
                        </a:solidFill>
                        <a:latin typeface="+mn-lt"/>
                        <a:ea typeface="Times New Roman"/>
                        <a:cs typeface="Times New Roman"/>
                      </a:endParaRPr>
                    </a:p>
                  </a:txBody>
                  <a:tcPr anchor="ctr"/>
                </a:tc>
              </a:tr>
              <a:tr h="651872">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kern="1200" dirty="0" smtClean="0">
                          <a:solidFill>
                            <a:srgbClr val="0623FA"/>
                          </a:solidFill>
                          <a:latin typeface="+mn-lt"/>
                          <a:ea typeface="Times New Roman"/>
                          <a:cs typeface="Times New Roman"/>
                        </a:rPr>
                        <a:t>13</a:t>
                      </a:r>
                      <a:endParaRPr lang="fr-FR" sz="2800" b="1" kern="1200" dirty="0" smtClean="0">
                        <a:solidFill>
                          <a:srgbClr val="0623FA"/>
                        </a:solidFill>
                        <a:latin typeface="+mn-lt"/>
                        <a:ea typeface="Times New Roman"/>
                        <a:cs typeface="Times New Roman"/>
                      </a:endParaRPr>
                    </a:p>
                  </a:txBody>
                  <a:tcPr anchor="ct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animEffect transition="in" filter="fade">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b="1" dirty="0" smtClean="0">
                <a:solidFill>
                  <a:srgbClr val="FF0000"/>
                </a:solidFill>
              </a:rPr>
              <a:t>3) تقدير التدفقات النقدية ل</a:t>
            </a:r>
            <a:r>
              <a:rPr lang="ar-SA" sz="4000" b="1" dirty="0" smtClean="0">
                <a:solidFill>
                  <a:srgbClr val="FF0000"/>
                </a:solidFill>
              </a:rPr>
              <a:t>مشاريع الاستبدال</a:t>
            </a:r>
            <a:endParaRPr lang="fr-FR" sz="4000" b="1" dirty="0">
              <a:solidFill>
                <a:srgbClr val="FF0000"/>
              </a:solidFill>
            </a:endParaRPr>
          </a:p>
        </p:txBody>
      </p:sp>
      <p:sp>
        <p:nvSpPr>
          <p:cNvPr id="3" name="Espace réservé du contenu 2"/>
          <p:cNvSpPr>
            <a:spLocks noGrp="1"/>
          </p:cNvSpPr>
          <p:nvPr>
            <p:ph idx="1"/>
          </p:nvPr>
        </p:nvSpPr>
        <p:spPr/>
        <p:txBody>
          <a:bodyPr>
            <a:noAutofit/>
          </a:bodyPr>
          <a:lstStyle/>
          <a:p>
            <a:pPr algn="r" rtl="1">
              <a:buNone/>
            </a:pPr>
            <a:r>
              <a:rPr lang="ar-DZ" b="1" dirty="0" smtClean="0"/>
              <a:t>إذا كنا بصدد إحلال أصول ثابتة جديدة محل أخرى قديمة أو أقل تطورا وما يترتب عن ذلك من زيادة في الإنتاج والمبيعات </a:t>
            </a:r>
            <a:r>
              <a:rPr lang="ar-DZ" b="1" dirty="0" err="1" smtClean="0"/>
              <a:t>و</a:t>
            </a:r>
            <a:r>
              <a:rPr lang="ar-DZ" b="1" dirty="0" smtClean="0"/>
              <a:t>/ أو تخفيض للتكاليف. فإن التدفقات النقدية المعنية بالدراسة هي التدفقات التي يضيفها الأصل الجديد إلى التدفقات النقدية للأصل المستبدل. سواء فيما يتعلق بالتدفقات المبدئية (التكلفة المبدئية للاستثمار) أو التدفقات النقدية التشغيلية طيلة عمر المشروع أو التدفقات النقدية النهائية.</a:t>
            </a:r>
            <a:endParaRPr lang="fr-FR" b="1"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SA" sz="3600" b="1" dirty="0" smtClean="0">
                <a:solidFill>
                  <a:srgbClr val="0623FA"/>
                </a:solidFill>
                <a:effectLst>
                  <a:outerShdw blurRad="38100" dist="38100" dir="2700000" algn="tl">
                    <a:srgbClr val="000000">
                      <a:alpha val="43137"/>
                    </a:srgbClr>
                  </a:outerShdw>
                </a:effectLst>
                <a:latin typeface="Traditional Arabic"/>
              </a:rPr>
              <a:t>صافي تكلفة الاستثمار</a:t>
            </a:r>
            <a:r>
              <a:rPr lang="ar-DZ" sz="3600" b="1" dirty="0" smtClean="0">
                <a:solidFill>
                  <a:srgbClr val="0623FA"/>
                </a:solidFill>
                <a:effectLst>
                  <a:outerShdw blurRad="38100" dist="38100" dir="2700000" algn="tl">
                    <a:srgbClr val="000000">
                      <a:alpha val="43137"/>
                    </a:srgbClr>
                  </a:outerShdw>
                </a:effectLst>
                <a:latin typeface="Traditional Arabic"/>
              </a:rPr>
              <a:t> </a:t>
            </a:r>
            <a:r>
              <a:rPr lang="ar-DZ" sz="3600" b="1" dirty="0" smtClean="0">
                <a:solidFill>
                  <a:srgbClr val="0623FA"/>
                </a:solidFill>
                <a:effectLst>
                  <a:outerShdw blurRad="38100" dist="38100" dir="2700000" algn="tl">
                    <a:srgbClr val="000000">
                      <a:alpha val="43137"/>
                    </a:srgbClr>
                  </a:outerShdw>
                </a:effectLst>
                <a:latin typeface="Times New Roman"/>
              </a:rPr>
              <a:t>المبدئي</a:t>
            </a:r>
            <a:endParaRPr lang="fr-FR" sz="3600" dirty="0">
              <a:solidFill>
                <a:srgbClr val="0623FA"/>
              </a:solidFill>
            </a:endParaRPr>
          </a:p>
        </p:txBody>
      </p:sp>
      <p:sp>
        <p:nvSpPr>
          <p:cNvPr id="3" name="Espace réservé du contenu 2"/>
          <p:cNvSpPr>
            <a:spLocks noGrp="1"/>
          </p:cNvSpPr>
          <p:nvPr>
            <p:ph idx="1"/>
          </p:nvPr>
        </p:nvSpPr>
        <p:spPr/>
        <p:txBody>
          <a:bodyPr/>
          <a:lstStyle/>
          <a:p>
            <a:pPr algn="r" rtl="1">
              <a:buNone/>
            </a:pPr>
            <a:r>
              <a:rPr lang="ar-DZ" b="1" dirty="0" smtClean="0">
                <a:latin typeface="Times New Roman"/>
              </a:rPr>
              <a:t>بحساب الفرق بين تكلفة الأصل الجديد وبين التدفقات النقدية الداخلة بعد الضريبة المتوقعة من تصفية الأصل الجديد. </a:t>
            </a:r>
          </a:p>
          <a:p>
            <a:pPr algn="r" rtl="1">
              <a:buNone/>
            </a:pPr>
            <a:endParaRPr lang="ar-DZ" dirty="0" smtClean="0">
              <a:effectLst>
                <a:outerShdw blurRad="38100" dist="38100" dir="2700000" algn="tl">
                  <a:srgbClr val="000000">
                    <a:alpha val="43137"/>
                  </a:srgbClr>
                </a:outerShdw>
              </a:effectLst>
            </a:endParaRPr>
          </a:p>
          <a:p>
            <a:endParaRPr lang="fr-FR" dirty="0"/>
          </a:p>
        </p:txBody>
      </p:sp>
      <p:graphicFrame>
        <p:nvGraphicFramePr>
          <p:cNvPr id="4" name="Tableau 3"/>
          <p:cNvGraphicFramePr>
            <a:graphicFrameLocks noGrp="1"/>
          </p:cNvGraphicFramePr>
          <p:nvPr/>
        </p:nvGraphicFramePr>
        <p:xfrm>
          <a:off x="785786" y="2928934"/>
          <a:ext cx="7560000" cy="3657600"/>
        </p:xfrm>
        <a:graphic>
          <a:graphicData uri="http://schemas.openxmlformats.org/drawingml/2006/table">
            <a:tbl>
              <a:tblPr rtl="1"/>
              <a:tblGrid>
                <a:gridCol w="7560000"/>
              </a:tblGrid>
              <a:tr h="603120">
                <a:tc>
                  <a:txBody>
                    <a:bodyPr/>
                    <a:lstStyle/>
                    <a:p>
                      <a:pPr algn="r" rtl="1" fontAlgn="b">
                        <a:lnSpc>
                          <a:spcPct val="150000"/>
                        </a:lnSpc>
                      </a:pPr>
                      <a:r>
                        <a:rPr lang="ar-DZ" sz="3200" b="1" i="0" u="none" strike="noStrike" dirty="0" smtClean="0">
                          <a:solidFill>
                            <a:srgbClr val="0623FA"/>
                          </a:solidFill>
                          <a:latin typeface="Traditional Arabic"/>
                        </a:rPr>
                        <a:t> </a:t>
                      </a:r>
                      <a:r>
                        <a:rPr lang="ar-SA" sz="3200" b="1" i="0" u="none" strike="noStrike" dirty="0" smtClean="0">
                          <a:solidFill>
                            <a:srgbClr val="0623FA"/>
                          </a:solidFill>
                          <a:latin typeface="Traditional Arabic"/>
                        </a:rPr>
                        <a:t>تكلفة </a:t>
                      </a:r>
                      <a:r>
                        <a:rPr lang="ar-SA" sz="3200" b="1" i="0" u="none" strike="noStrike" dirty="0" err="1" smtClean="0">
                          <a:solidFill>
                            <a:srgbClr val="0623FA"/>
                          </a:solidFill>
                          <a:latin typeface="Traditional Arabic"/>
                        </a:rPr>
                        <a:t>ال</a:t>
                      </a:r>
                      <a:r>
                        <a:rPr lang="ar-DZ" sz="3200" b="1" i="0" u="none" strike="noStrike" dirty="0" smtClean="0">
                          <a:solidFill>
                            <a:srgbClr val="0623FA"/>
                          </a:solidFill>
                          <a:latin typeface="Traditional Arabic"/>
                        </a:rPr>
                        <a:t>أصول</a:t>
                      </a:r>
                      <a:r>
                        <a:rPr lang="ar-SA" sz="3200" b="1" i="0" u="none" strike="noStrike" dirty="0" smtClean="0">
                          <a:solidFill>
                            <a:srgbClr val="0623FA"/>
                          </a:solidFill>
                          <a:latin typeface="Traditional Arabic"/>
                        </a:rPr>
                        <a:t> الجديدة</a:t>
                      </a:r>
                      <a:endParaRPr lang="fr-FR" sz="3200" b="1" i="0" u="none" strike="noStrike" dirty="0">
                        <a:solidFill>
                          <a:srgbClr val="0623FA"/>
                        </a:solidFill>
                        <a:latin typeface="Times New Roman"/>
                      </a:endParaRPr>
                    </a:p>
                  </a:txBody>
                  <a:tcPr marL="0" marR="0" marT="0" marB="0" anchor="b">
                    <a:lnL>
                      <a:noFill/>
                    </a:lnL>
                    <a:lnR>
                      <a:noFill/>
                    </a:lnR>
                    <a:lnT>
                      <a:noFill/>
                    </a:lnT>
                    <a:lnB>
                      <a:noFill/>
                    </a:lnB>
                    <a:solidFill>
                      <a:srgbClr val="FFFFCC"/>
                    </a:solidFill>
                  </a:tcPr>
                </a:tc>
              </a:tr>
              <a:tr h="603120">
                <a:tc>
                  <a:txBody>
                    <a:bodyPr/>
                    <a:lstStyle/>
                    <a:p>
                      <a:pPr algn="r" rtl="1" fontAlgn="b">
                        <a:lnSpc>
                          <a:spcPct val="150000"/>
                        </a:lnSpc>
                      </a:pPr>
                      <a:r>
                        <a:rPr lang="ar-DZ" sz="3200" b="1" i="0" u="none" strike="noStrike" dirty="0" smtClean="0">
                          <a:solidFill>
                            <a:srgbClr val="0623FA"/>
                          </a:solidFill>
                          <a:latin typeface="Traditional Arabic"/>
                        </a:rPr>
                        <a:t>- </a:t>
                      </a:r>
                      <a:r>
                        <a:rPr lang="ar-SA" sz="3200" b="1" i="0" u="none" strike="noStrike" dirty="0" smtClean="0">
                          <a:solidFill>
                            <a:srgbClr val="0623FA"/>
                          </a:solidFill>
                          <a:latin typeface="Traditional Arabic"/>
                        </a:rPr>
                        <a:t>القيمة </a:t>
                      </a:r>
                      <a:r>
                        <a:rPr lang="ar-SA" sz="3200" b="1" i="0" u="none" strike="noStrike" dirty="0" err="1" smtClean="0">
                          <a:solidFill>
                            <a:srgbClr val="0623FA"/>
                          </a:solidFill>
                          <a:latin typeface="Traditional Arabic"/>
                        </a:rPr>
                        <a:t>ال</a:t>
                      </a:r>
                      <a:r>
                        <a:rPr lang="ar-DZ" sz="3200" b="1" i="0" u="none" strike="noStrike" dirty="0" smtClean="0">
                          <a:solidFill>
                            <a:srgbClr val="0623FA"/>
                          </a:solidFill>
                          <a:latin typeface="Traditional Arabic"/>
                        </a:rPr>
                        <a:t>بيع</a:t>
                      </a:r>
                      <a:r>
                        <a:rPr lang="ar-SA" sz="3200" b="1" i="0" u="none" strike="noStrike" dirty="0" err="1" smtClean="0">
                          <a:solidFill>
                            <a:srgbClr val="0623FA"/>
                          </a:solidFill>
                          <a:latin typeface="Traditional Arabic"/>
                        </a:rPr>
                        <a:t>ية</a:t>
                      </a:r>
                      <a:r>
                        <a:rPr lang="ar-SA" sz="3200" b="1" i="0" u="none" strike="noStrike" dirty="0" smtClean="0">
                          <a:solidFill>
                            <a:srgbClr val="0623FA"/>
                          </a:solidFill>
                          <a:latin typeface="Traditional Arabic"/>
                        </a:rPr>
                        <a:t> </a:t>
                      </a:r>
                      <a:r>
                        <a:rPr lang="ar-SA" sz="3200" b="1" i="0" u="none" strike="noStrike" dirty="0" err="1" smtClean="0">
                          <a:solidFill>
                            <a:srgbClr val="0623FA"/>
                          </a:solidFill>
                          <a:latin typeface="Traditional Arabic"/>
                        </a:rPr>
                        <a:t>لل</a:t>
                      </a:r>
                      <a:r>
                        <a:rPr lang="ar-DZ" sz="3200" b="1" i="0" u="none" strike="noStrike" dirty="0" smtClean="0">
                          <a:solidFill>
                            <a:srgbClr val="0623FA"/>
                          </a:solidFill>
                          <a:latin typeface="Traditional Arabic"/>
                        </a:rPr>
                        <a:t>أصول</a:t>
                      </a:r>
                      <a:r>
                        <a:rPr lang="ar-SA" sz="3200" b="1" i="0" u="none" strike="noStrike" dirty="0" smtClean="0">
                          <a:solidFill>
                            <a:srgbClr val="0623FA"/>
                          </a:solidFill>
                          <a:latin typeface="Traditional Arabic"/>
                        </a:rPr>
                        <a:t> القديمة</a:t>
                      </a:r>
                      <a:r>
                        <a:rPr lang="fr-FR" sz="3200" b="1" i="0" u="none" strike="noStrike" dirty="0">
                          <a:solidFill>
                            <a:srgbClr val="0623FA"/>
                          </a:solidFill>
                          <a:latin typeface="Times New Roman"/>
                        </a:rPr>
                        <a:t> </a:t>
                      </a:r>
                    </a:p>
                  </a:txBody>
                  <a:tcPr marL="0" marR="0" marT="0" marB="0" anchor="b">
                    <a:lnL>
                      <a:noFill/>
                    </a:lnL>
                    <a:lnR>
                      <a:noFill/>
                    </a:lnR>
                    <a:lnT>
                      <a:noFill/>
                    </a:lnT>
                    <a:lnB>
                      <a:noFill/>
                    </a:lnB>
                    <a:solidFill>
                      <a:srgbClr val="FFFFCC"/>
                    </a:solidFill>
                  </a:tcPr>
                </a:tc>
              </a:tr>
              <a:tr h="603120">
                <a:tc>
                  <a:txBody>
                    <a:bodyPr/>
                    <a:lstStyle/>
                    <a:p>
                      <a:pPr algn="ctr" rtl="1" fontAlgn="b">
                        <a:lnSpc>
                          <a:spcPct val="150000"/>
                        </a:lnSpc>
                      </a:pPr>
                      <a:r>
                        <a:rPr lang="ar-DZ" sz="3200" b="1" i="0" u="none" strike="noStrike" dirty="0" smtClean="0">
                          <a:solidFill>
                            <a:srgbClr val="0623FA"/>
                          </a:solidFill>
                          <a:latin typeface="Traditional Arabic"/>
                        </a:rPr>
                        <a:t>- </a:t>
                      </a:r>
                      <a:r>
                        <a:rPr lang="ar-SA" sz="3200" b="1" i="0" u="none" strike="noStrike" dirty="0" err="1" smtClean="0">
                          <a:solidFill>
                            <a:srgbClr val="0623FA"/>
                          </a:solidFill>
                          <a:latin typeface="Traditional Arabic"/>
                        </a:rPr>
                        <a:t>الوفر</a:t>
                      </a:r>
                      <a:r>
                        <a:rPr lang="ar-SA" sz="3200" b="1" i="0" u="none" strike="noStrike" dirty="0" smtClean="0">
                          <a:solidFill>
                            <a:srgbClr val="0623FA"/>
                          </a:solidFill>
                          <a:latin typeface="Traditional Arabic"/>
                        </a:rPr>
                        <a:t> الضريبي الناجم عن بيع </a:t>
                      </a:r>
                      <a:r>
                        <a:rPr lang="ar-SA" sz="3200" b="1" i="0" u="none" strike="noStrike" dirty="0" err="1" smtClean="0">
                          <a:solidFill>
                            <a:srgbClr val="0623FA"/>
                          </a:solidFill>
                          <a:latin typeface="Traditional Arabic"/>
                        </a:rPr>
                        <a:t>الل</a:t>
                      </a:r>
                      <a:r>
                        <a:rPr lang="ar-DZ" sz="3200" b="1" i="0" u="none" strike="noStrike" dirty="0" smtClean="0">
                          <a:solidFill>
                            <a:srgbClr val="0623FA"/>
                          </a:solidFill>
                          <a:latin typeface="Traditional Arabic"/>
                        </a:rPr>
                        <a:t>أصول</a:t>
                      </a:r>
                      <a:r>
                        <a:rPr lang="ar-SA" sz="3200" b="1" i="0" u="none" strike="noStrike" dirty="0" smtClean="0">
                          <a:solidFill>
                            <a:srgbClr val="0623FA"/>
                          </a:solidFill>
                          <a:latin typeface="Traditional Arabic"/>
                        </a:rPr>
                        <a:t> القديمة</a:t>
                      </a:r>
                      <a:r>
                        <a:rPr lang="ar-DZ" sz="3200" b="1" i="0" u="none" strike="noStrike" dirty="0" smtClean="0">
                          <a:solidFill>
                            <a:srgbClr val="0623FA"/>
                          </a:solidFill>
                          <a:latin typeface="Traditional Arabic"/>
                        </a:rPr>
                        <a:t> بخسارة</a:t>
                      </a:r>
                      <a:r>
                        <a:rPr lang="fr-FR" sz="3200" b="1" i="0" u="none" strike="noStrike" dirty="0" smtClean="0">
                          <a:solidFill>
                            <a:srgbClr val="0623FA"/>
                          </a:solidFill>
                          <a:latin typeface="Times New Roman"/>
                        </a:rPr>
                        <a:t> </a:t>
                      </a:r>
                      <a:r>
                        <a:rPr lang="ar-DZ" sz="3200" b="1" i="0" u="none" strike="noStrike" dirty="0" smtClean="0">
                          <a:solidFill>
                            <a:srgbClr val="0623FA"/>
                          </a:solidFill>
                          <a:latin typeface="Times New Roman"/>
                        </a:rPr>
                        <a:t> (الخسارة ×</a:t>
                      </a:r>
                      <a:r>
                        <a:rPr lang="ar-DZ" sz="3200" b="1" i="0" u="none" strike="noStrike" baseline="0" dirty="0" smtClean="0">
                          <a:solidFill>
                            <a:srgbClr val="0623FA"/>
                          </a:solidFill>
                          <a:latin typeface="Times New Roman"/>
                        </a:rPr>
                        <a:t> </a:t>
                      </a:r>
                      <a:r>
                        <a:rPr lang="ar-DZ" sz="3200" b="1" i="0" u="none" strike="noStrike" dirty="0" smtClean="0">
                          <a:solidFill>
                            <a:srgbClr val="0623FA"/>
                          </a:solidFill>
                          <a:latin typeface="Times New Roman"/>
                        </a:rPr>
                        <a:t>معدل الضريبة)</a:t>
                      </a:r>
                      <a:endParaRPr lang="fr-FR" sz="3200" b="1" i="0" u="none" strike="noStrike" dirty="0">
                        <a:solidFill>
                          <a:srgbClr val="0623FA"/>
                        </a:solidFill>
                        <a:latin typeface="Times New Roman"/>
                      </a:endParaRPr>
                    </a:p>
                  </a:txBody>
                  <a:tcPr marL="0" marR="0" marT="0" marB="0" anchor="b">
                    <a:lnL>
                      <a:noFill/>
                    </a:lnL>
                    <a:lnR>
                      <a:noFill/>
                    </a:lnR>
                    <a:lnT>
                      <a:noFill/>
                    </a:lnT>
                    <a:lnB w="12700" cap="flat" cmpd="sng" algn="ctr">
                      <a:solidFill>
                        <a:schemeClr val="tx1"/>
                      </a:solidFill>
                      <a:prstDash val="solid"/>
                      <a:round/>
                      <a:headEnd type="none" w="med" len="med"/>
                      <a:tailEnd type="none" w="med" len="med"/>
                    </a:lnB>
                    <a:solidFill>
                      <a:srgbClr val="FFFFCC"/>
                    </a:solidFill>
                  </a:tcPr>
                </a:tc>
              </a:tr>
              <a:tr h="603120">
                <a:tc>
                  <a:txBody>
                    <a:bodyPr/>
                    <a:lstStyle/>
                    <a:p>
                      <a:pPr marL="0" marR="0" indent="0" algn="r" defTabSz="914400" rtl="1" eaLnBrk="1" fontAlgn="b" latinLnBrk="0" hangingPunct="1">
                        <a:lnSpc>
                          <a:spcPct val="150000"/>
                        </a:lnSpc>
                        <a:spcBef>
                          <a:spcPts val="0"/>
                        </a:spcBef>
                        <a:spcAft>
                          <a:spcPts val="0"/>
                        </a:spcAft>
                        <a:buClrTx/>
                        <a:buSzTx/>
                        <a:buFontTx/>
                        <a:buNone/>
                        <a:tabLst/>
                        <a:defRPr/>
                      </a:pPr>
                      <a:r>
                        <a:rPr lang="ar-DZ" sz="3200" b="1" i="0" u="none" strike="noStrike" dirty="0" smtClean="0">
                          <a:solidFill>
                            <a:srgbClr val="0623FA"/>
                          </a:solidFill>
                          <a:latin typeface="Times New Roman"/>
                        </a:rPr>
                        <a:t>= </a:t>
                      </a:r>
                      <a:r>
                        <a:rPr lang="ar-SA" sz="3200" b="1" dirty="0" smtClean="0">
                          <a:latin typeface="Traditional Arabic"/>
                        </a:rPr>
                        <a:t>صافي تكلفة الاستثمار</a:t>
                      </a:r>
                      <a:r>
                        <a:rPr lang="ar-DZ" sz="3200" b="1" dirty="0" smtClean="0">
                          <a:latin typeface="Traditional Arabic"/>
                        </a:rPr>
                        <a:t> </a:t>
                      </a:r>
                      <a:r>
                        <a:rPr lang="ar-DZ" sz="3200" b="1" dirty="0" smtClean="0">
                          <a:latin typeface="Times New Roman"/>
                        </a:rPr>
                        <a:t>المبدئي</a:t>
                      </a:r>
                      <a:endParaRPr lang="ar-DZ" sz="3200" dirty="0" smtClean="0"/>
                    </a:p>
                  </a:txBody>
                  <a:tcPr marL="0" marR="0" marT="0" marB="0" anchor="b">
                    <a:lnL>
                      <a:noFill/>
                    </a:lnL>
                    <a:lnR>
                      <a:noFill/>
                    </a:lnR>
                    <a:lnT w="12700" cap="flat" cmpd="sng" algn="ctr">
                      <a:solidFill>
                        <a:schemeClr val="tx1"/>
                      </a:solidFill>
                      <a:prstDash val="solid"/>
                      <a:round/>
                      <a:headEnd type="none" w="med" len="med"/>
                      <a:tailEnd type="none" w="med" len="med"/>
                    </a:lnT>
                    <a:lnB>
                      <a:noFill/>
                    </a:lnB>
                    <a:solidFill>
                      <a:srgbClr val="FFFFCC"/>
                    </a:solidFill>
                  </a:tcP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DZ" b="1" dirty="0" smtClean="0"/>
              <a:t>أو في حالة ربح التنازل</a:t>
            </a:r>
            <a:endParaRPr lang="fr-FR" b="1" dirty="0"/>
          </a:p>
        </p:txBody>
      </p:sp>
      <p:graphicFrame>
        <p:nvGraphicFramePr>
          <p:cNvPr id="4" name="Tableau 3"/>
          <p:cNvGraphicFramePr>
            <a:graphicFrameLocks noGrp="1"/>
          </p:cNvGraphicFramePr>
          <p:nvPr/>
        </p:nvGraphicFramePr>
        <p:xfrm>
          <a:off x="1194214" y="2471188"/>
          <a:ext cx="7164000" cy="2926080"/>
        </p:xfrm>
        <a:graphic>
          <a:graphicData uri="http://schemas.openxmlformats.org/drawingml/2006/table">
            <a:tbl>
              <a:tblPr rtl="1"/>
              <a:tblGrid>
                <a:gridCol w="7164000"/>
              </a:tblGrid>
              <a:tr h="603120">
                <a:tc>
                  <a:txBody>
                    <a:bodyPr/>
                    <a:lstStyle/>
                    <a:p>
                      <a:pPr algn="r" rtl="1" fontAlgn="b">
                        <a:lnSpc>
                          <a:spcPct val="150000"/>
                        </a:lnSpc>
                      </a:pPr>
                      <a:r>
                        <a:rPr lang="ar-DZ" sz="3200" b="1" i="0" u="none" strike="noStrike" dirty="0" smtClean="0">
                          <a:solidFill>
                            <a:srgbClr val="0623FA"/>
                          </a:solidFill>
                          <a:latin typeface="Traditional Arabic"/>
                        </a:rPr>
                        <a:t> </a:t>
                      </a:r>
                      <a:r>
                        <a:rPr lang="ar-SA" sz="3200" b="1" i="0" u="none" strike="noStrike" dirty="0" smtClean="0">
                          <a:solidFill>
                            <a:srgbClr val="0623FA"/>
                          </a:solidFill>
                          <a:latin typeface="Traditional Arabic"/>
                        </a:rPr>
                        <a:t>تكلفة الآلة الجديدة</a:t>
                      </a:r>
                      <a:endParaRPr lang="fr-FR" sz="3200" b="1" i="0" u="none" strike="noStrike" dirty="0">
                        <a:solidFill>
                          <a:srgbClr val="0623FA"/>
                        </a:solidFill>
                        <a:latin typeface="Times New Roman"/>
                      </a:endParaRPr>
                    </a:p>
                  </a:txBody>
                  <a:tcPr marL="0" marR="0" marT="0" marB="0" anchor="b">
                    <a:lnL>
                      <a:noFill/>
                    </a:lnL>
                    <a:lnR>
                      <a:noFill/>
                    </a:lnR>
                    <a:lnT>
                      <a:noFill/>
                    </a:lnT>
                    <a:lnB>
                      <a:noFill/>
                    </a:lnB>
                    <a:solidFill>
                      <a:srgbClr val="FFFFCC"/>
                    </a:solidFill>
                  </a:tcPr>
                </a:tc>
              </a:tr>
              <a:tr h="603120">
                <a:tc>
                  <a:txBody>
                    <a:bodyPr/>
                    <a:lstStyle/>
                    <a:p>
                      <a:pPr algn="r" rtl="1" fontAlgn="b">
                        <a:lnSpc>
                          <a:spcPct val="150000"/>
                        </a:lnSpc>
                      </a:pPr>
                      <a:r>
                        <a:rPr lang="ar-DZ" sz="3200" b="1" i="0" u="none" strike="noStrike" dirty="0" smtClean="0">
                          <a:solidFill>
                            <a:srgbClr val="0623FA"/>
                          </a:solidFill>
                          <a:latin typeface="Traditional Arabic"/>
                        </a:rPr>
                        <a:t>- </a:t>
                      </a:r>
                      <a:r>
                        <a:rPr lang="ar-SA" sz="3200" b="1" i="0" u="none" strike="noStrike" dirty="0" smtClean="0">
                          <a:solidFill>
                            <a:srgbClr val="0623FA"/>
                          </a:solidFill>
                          <a:latin typeface="Traditional Arabic"/>
                        </a:rPr>
                        <a:t>القيمة </a:t>
                      </a:r>
                      <a:r>
                        <a:rPr lang="ar-SA" sz="3200" b="1" i="0" u="none" strike="noStrike" dirty="0" err="1" smtClean="0">
                          <a:solidFill>
                            <a:srgbClr val="0623FA"/>
                          </a:solidFill>
                          <a:latin typeface="Traditional Arabic"/>
                        </a:rPr>
                        <a:t>ال</a:t>
                      </a:r>
                      <a:r>
                        <a:rPr lang="ar-DZ" sz="3200" b="1" i="0" u="none" strike="noStrike" dirty="0" smtClean="0">
                          <a:solidFill>
                            <a:srgbClr val="0623FA"/>
                          </a:solidFill>
                          <a:latin typeface="Traditional Arabic"/>
                        </a:rPr>
                        <a:t>بيع</a:t>
                      </a:r>
                      <a:r>
                        <a:rPr lang="ar-SA" sz="3200" b="1" i="0" u="none" strike="noStrike" dirty="0" err="1" smtClean="0">
                          <a:solidFill>
                            <a:srgbClr val="0623FA"/>
                          </a:solidFill>
                          <a:latin typeface="Traditional Arabic"/>
                        </a:rPr>
                        <a:t>ية</a:t>
                      </a:r>
                      <a:r>
                        <a:rPr lang="ar-SA" sz="3200" b="1" i="0" u="none" strike="noStrike" dirty="0" smtClean="0">
                          <a:solidFill>
                            <a:srgbClr val="0623FA"/>
                          </a:solidFill>
                          <a:latin typeface="Traditional Arabic"/>
                        </a:rPr>
                        <a:t> </a:t>
                      </a:r>
                      <a:r>
                        <a:rPr lang="ar-SA" sz="3200" b="1" i="0" u="none" strike="noStrike" dirty="0">
                          <a:solidFill>
                            <a:srgbClr val="0623FA"/>
                          </a:solidFill>
                          <a:latin typeface="Traditional Arabic"/>
                        </a:rPr>
                        <a:t>للآلة </a:t>
                      </a:r>
                      <a:r>
                        <a:rPr lang="ar-SA" sz="3200" b="1" i="0" u="none" strike="noStrike" dirty="0" smtClean="0">
                          <a:solidFill>
                            <a:srgbClr val="0623FA"/>
                          </a:solidFill>
                          <a:latin typeface="Traditional Arabic"/>
                        </a:rPr>
                        <a:t>القديمة</a:t>
                      </a:r>
                      <a:r>
                        <a:rPr lang="fr-FR" sz="3200" b="1" i="0" u="none" strike="noStrike" dirty="0">
                          <a:solidFill>
                            <a:srgbClr val="0623FA"/>
                          </a:solidFill>
                          <a:latin typeface="Times New Roman"/>
                        </a:rPr>
                        <a:t> </a:t>
                      </a:r>
                    </a:p>
                  </a:txBody>
                  <a:tcPr marL="0" marR="0" marT="0" marB="0" anchor="b">
                    <a:lnL>
                      <a:noFill/>
                    </a:lnL>
                    <a:lnR>
                      <a:noFill/>
                    </a:lnR>
                    <a:lnT>
                      <a:noFill/>
                    </a:lnT>
                    <a:lnB>
                      <a:noFill/>
                    </a:lnB>
                    <a:solidFill>
                      <a:srgbClr val="FFFFCC"/>
                    </a:solidFill>
                  </a:tcPr>
                </a:tc>
              </a:tr>
              <a:tr h="603120">
                <a:tc>
                  <a:txBody>
                    <a:bodyPr/>
                    <a:lstStyle/>
                    <a:p>
                      <a:pPr algn="ctr" rtl="1" fontAlgn="b">
                        <a:lnSpc>
                          <a:spcPct val="150000"/>
                        </a:lnSpc>
                      </a:pPr>
                      <a:r>
                        <a:rPr lang="ar-DZ" sz="3200" b="1" i="0" u="none" strike="noStrike" dirty="0" smtClean="0">
                          <a:solidFill>
                            <a:srgbClr val="0623FA"/>
                          </a:solidFill>
                          <a:latin typeface="Traditional Arabic"/>
                        </a:rPr>
                        <a:t>+ </a:t>
                      </a:r>
                      <a:r>
                        <a:rPr lang="ar-SA" sz="3200" b="1" i="0" u="none" strike="noStrike" dirty="0" err="1" smtClean="0">
                          <a:solidFill>
                            <a:srgbClr val="0623FA"/>
                          </a:solidFill>
                          <a:latin typeface="Traditional Arabic"/>
                        </a:rPr>
                        <a:t>الضري</a:t>
                      </a:r>
                      <a:r>
                        <a:rPr lang="ar-DZ" sz="3200" b="1" i="0" u="none" strike="noStrike" dirty="0" err="1" smtClean="0">
                          <a:solidFill>
                            <a:srgbClr val="0623FA"/>
                          </a:solidFill>
                          <a:latin typeface="Traditional Arabic"/>
                        </a:rPr>
                        <a:t>بة</a:t>
                      </a:r>
                      <a:r>
                        <a:rPr lang="ar-DZ" sz="3200" b="1" i="0" u="none" strike="noStrike" baseline="0" dirty="0" smtClean="0">
                          <a:solidFill>
                            <a:srgbClr val="0623FA"/>
                          </a:solidFill>
                          <a:latin typeface="Traditional Arabic"/>
                        </a:rPr>
                        <a:t> </a:t>
                      </a:r>
                      <a:r>
                        <a:rPr lang="ar-DZ" sz="3200" b="1" i="0" u="none" strike="noStrike" kern="1200" dirty="0" smtClean="0">
                          <a:solidFill>
                            <a:srgbClr val="0623FA"/>
                          </a:solidFill>
                          <a:latin typeface="Traditional Arabic"/>
                          <a:ea typeface="+mn-ea"/>
                          <a:cs typeface="+mn-cs"/>
                        </a:rPr>
                        <a:t>على ربح التنازل</a:t>
                      </a:r>
                      <a:r>
                        <a:rPr lang="fr-FR" sz="3200" b="1" i="0" u="none" strike="noStrike" dirty="0" smtClean="0">
                          <a:solidFill>
                            <a:srgbClr val="0623FA"/>
                          </a:solidFill>
                          <a:latin typeface="Times New Roman"/>
                        </a:rPr>
                        <a:t> </a:t>
                      </a:r>
                      <a:r>
                        <a:rPr lang="ar-DZ" sz="3200" b="1" i="0" u="none" strike="noStrike" dirty="0" smtClean="0">
                          <a:solidFill>
                            <a:srgbClr val="0623FA"/>
                          </a:solidFill>
                          <a:latin typeface="Times New Roman"/>
                        </a:rPr>
                        <a:t> (الربح ×</a:t>
                      </a:r>
                      <a:r>
                        <a:rPr lang="ar-DZ" sz="3200" b="1" i="0" u="none" strike="noStrike" baseline="0" dirty="0" smtClean="0">
                          <a:solidFill>
                            <a:srgbClr val="0623FA"/>
                          </a:solidFill>
                          <a:latin typeface="Times New Roman"/>
                        </a:rPr>
                        <a:t> </a:t>
                      </a:r>
                      <a:r>
                        <a:rPr lang="ar-DZ" sz="3200" b="1" i="0" u="none" strike="noStrike" dirty="0" smtClean="0">
                          <a:solidFill>
                            <a:srgbClr val="0623FA"/>
                          </a:solidFill>
                          <a:latin typeface="Times New Roman"/>
                        </a:rPr>
                        <a:t>معدل الضريبة)</a:t>
                      </a:r>
                      <a:endParaRPr lang="fr-FR" sz="3200" b="1" i="0" u="none" strike="noStrike" dirty="0">
                        <a:solidFill>
                          <a:srgbClr val="0623FA"/>
                        </a:solidFill>
                        <a:latin typeface="Times New Roman"/>
                      </a:endParaRPr>
                    </a:p>
                  </a:txBody>
                  <a:tcPr marL="0" marR="0" marT="0" marB="0" anchor="b">
                    <a:lnL>
                      <a:noFill/>
                    </a:lnL>
                    <a:lnR>
                      <a:noFill/>
                    </a:lnR>
                    <a:lnT>
                      <a:noFill/>
                    </a:lnT>
                    <a:lnB w="12700" cap="flat" cmpd="sng" algn="ctr">
                      <a:solidFill>
                        <a:schemeClr val="tx1"/>
                      </a:solidFill>
                      <a:prstDash val="solid"/>
                      <a:round/>
                      <a:headEnd type="none" w="med" len="med"/>
                      <a:tailEnd type="none" w="med" len="med"/>
                    </a:lnB>
                    <a:solidFill>
                      <a:srgbClr val="FFFFCC"/>
                    </a:solidFill>
                  </a:tcPr>
                </a:tc>
              </a:tr>
              <a:tr h="603120">
                <a:tc>
                  <a:txBody>
                    <a:bodyPr/>
                    <a:lstStyle/>
                    <a:p>
                      <a:pPr marL="0" marR="0" indent="0" algn="r" defTabSz="914400" rtl="1" eaLnBrk="1" fontAlgn="b" latinLnBrk="0" hangingPunct="1">
                        <a:lnSpc>
                          <a:spcPct val="150000"/>
                        </a:lnSpc>
                        <a:spcBef>
                          <a:spcPts val="0"/>
                        </a:spcBef>
                        <a:spcAft>
                          <a:spcPts val="0"/>
                        </a:spcAft>
                        <a:buClrTx/>
                        <a:buSzTx/>
                        <a:buFontTx/>
                        <a:buNone/>
                        <a:tabLst/>
                        <a:defRPr/>
                      </a:pPr>
                      <a:r>
                        <a:rPr lang="ar-DZ" sz="3200" b="1" i="0" u="none" strike="noStrike" dirty="0" smtClean="0">
                          <a:solidFill>
                            <a:srgbClr val="0623FA"/>
                          </a:solidFill>
                          <a:latin typeface="Times New Roman"/>
                        </a:rPr>
                        <a:t>= </a:t>
                      </a:r>
                      <a:r>
                        <a:rPr lang="ar-SA" sz="3200" b="1" dirty="0" smtClean="0">
                          <a:latin typeface="Traditional Arabic"/>
                        </a:rPr>
                        <a:t>صافي تكلفة الاستثمار</a:t>
                      </a:r>
                      <a:r>
                        <a:rPr lang="ar-DZ" sz="3200" b="1" dirty="0" smtClean="0">
                          <a:latin typeface="Traditional Arabic"/>
                        </a:rPr>
                        <a:t> </a:t>
                      </a:r>
                      <a:r>
                        <a:rPr lang="ar-DZ" sz="3200" b="1" dirty="0" smtClean="0">
                          <a:latin typeface="Times New Roman"/>
                        </a:rPr>
                        <a:t>المبدئي</a:t>
                      </a:r>
                      <a:endParaRPr lang="ar-DZ" sz="3200" dirty="0" smtClean="0"/>
                    </a:p>
                  </a:txBody>
                  <a:tcPr marL="0" marR="0" marT="0" marB="0" anchor="b">
                    <a:lnL>
                      <a:noFill/>
                    </a:lnL>
                    <a:lnR>
                      <a:noFill/>
                    </a:lnR>
                    <a:lnT w="12700" cap="flat" cmpd="sng" algn="ctr">
                      <a:solidFill>
                        <a:schemeClr val="tx1"/>
                      </a:solidFill>
                      <a:prstDash val="solid"/>
                      <a:round/>
                      <a:headEnd type="none" w="med" len="med"/>
                      <a:tailEnd type="none" w="med" len="med"/>
                    </a:lnT>
                    <a:lnB>
                      <a:noFill/>
                    </a:lnB>
                    <a:solidFill>
                      <a:srgbClr val="FFFFCC"/>
                    </a:solidFill>
                  </a:tcPr>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3600" b="1" dirty="0" smtClean="0">
                <a:solidFill>
                  <a:srgbClr val="0623FA"/>
                </a:solidFill>
                <a:effectLst>
                  <a:outerShdw blurRad="38100" dist="38100" dir="2700000" algn="tl">
                    <a:srgbClr val="000000">
                      <a:alpha val="43137"/>
                    </a:srgbClr>
                  </a:outerShdw>
                </a:effectLst>
              </a:rPr>
              <a:t>التدفقات النقدية التشغيلية طيلة عمر المشروع</a:t>
            </a:r>
            <a:endParaRPr lang="fr-FR" sz="3600" dirty="0">
              <a:solidFill>
                <a:srgbClr val="0623FA"/>
              </a:solidFill>
            </a:endParaRPr>
          </a:p>
        </p:txBody>
      </p:sp>
      <p:sp>
        <p:nvSpPr>
          <p:cNvPr id="3" name="Espace réservé du contenu 2"/>
          <p:cNvSpPr>
            <a:spLocks noGrp="1"/>
          </p:cNvSpPr>
          <p:nvPr>
            <p:ph idx="1"/>
          </p:nvPr>
        </p:nvSpPr>
        <p:spPr/>
        <p:txBody>
          <a:bodyPr>
            <a:normAutofit/>
          </a:bodyPr>
          <a:lstStyle/>
          <a:p>
            <a:pPr rtl="1">
              <a:buNone/>
            </a:pPr>
            <a:r>
              <a:rPr lang="el-GR" b="1" i="1" dirty="0" smtClean="0">
                <a:solidFill>
                  <a:srgbClr val="0623FA"/>
                </a:solidFill>
              </a:rPr>
              <a:t>Δ</a:t>
            </a:r>
            <a:r>
              <a:rPr lang="en-US" b="1" i="1" dirty="0" smtClean="0">
                <a:solidFill>
                  <a:srgbClr val="0623FA"/>
                </a:solidFill>
              </a:rPr>
              <a:t>CFN = </a:t>
            </a:r>
            <a:r>
              <a:rPr lang="el-GR" b="1" i="1" dirty="0" smtClean="0">
                <a:solidFill>
                  <a:srgbClr val="0623FA"/>
                </a:solidFill>
              </a:rPr>
              <a:t>Δ</a:t>
            </a:r>
            <a:r>
              <a:rPr lang="en-US" b="1" i="1" dirty="0" smtClean="0">
                <a:solidFill>
                  <a:srgbClr val="0623FA"/>
                </a:solidFill>
              </a:rPr>
              <a:t>EBE.(1 – t) + t.</a:t>
            </a:r>
            <a:r>
              <a:rPr lang="el-GR" b="1" i="1" dirty="0" smtClean="0">
                <a:solidFill>
                  <a:srgbClr val="0623FA"/>
                </a:solidFill>
              </a:rPr>
              <a:t>Δ</a:t>
            </a:r>
            <a:r>
              <a:rPr lang="fr-FR" b="1" i="1" dirty="0" smtClean="0">
                <a:solidFill>
                  <a:srgbClr val="0623FA"/>
                </a:solidFill>
              </a:rPr>
              <a:t>A</a:t>
            </a:r>
          </a:p>
          <a:p>
            <a:pPr rtl="1">
              <a:buNone/>
            </a:pPr>
            <a:r>
              <a:rPr lang="el-GR" b="1" i="1" dirty="0" smtClean="0">
                <a:solidFill>
                  <a:srgbClr val="0623FA"/>
                </a:solidFill>
              </a:rPr>
              <a:t>Δ</a:t>
            </a:r>
            <a:r>
              <a:rPr lang="en-US" b="1" i="1" dirty="0" smtClean="0">
                <a:solidFill>
                  <a:srgbClr val="0623FA"/>
                </a:solidFill>
              </a:rPr>
              <a:t>CFN = (</a:t>
            </a:r>
            <a:r>
              <a:rPr lang="el-GR" b="1" i="1" dirty="0" smtClean="0">
                <a:solidFill>
                  <a:srgbClr val="0623FA"/>
                </a:solidFill>
              </a:rPr>
              <a:t>Δ</a:t>
            </a:r>
            <a:r>
              <a:rPr lang="en-US" b="1" i="1" dirty="0" smtClean="0">
                <a:solidFill>
                  <a:srgbClr val="0623FA"/>
                </a:solidFill>
              </a:rPr>
              <a:t>CA – </a:t>
            </a:r>
            <a:r>
              <a:rPr lang="el-GR" b="1" i="1" dirty="0" smtClean="0">
                <a:solidFill>
                  <a:srgbClr val="0623FA"/>
                </a:solidFill>
              </a:rPr>
              <a:t>Δ</a:t>
            </a:r>
            <a:r>
              <a:rPr lang="en-US" b="1" i="1" dirty="0" smtClean="0">
                <a:solidFill>
                  <a:srgbClr val="0623FA"/>
                </a:solidFill>
              </a:rPr>
              <a:t>CM).(1 – t) + t.</a:t>
            </a:r>
            <a:r>
              <a:rPr lang="el-GR" b="1" i="1" dirty="0" smtClean="0">
                <a:solidFill>
                  <a:srgbClr val="0623FA"/>
                </a:solidFill>
              </a:rPr>
              <a:t>Δ</a:t>
            </a:r>
            <a:r>
              <a:rPr lang="fr-FR" b="1" i="1" dirty="0" smtClean="0">
                <a:solidFill>
                  <a:srgbClr val="0623FA"/>
                </a:solidFill>
              </a:rPr>
              <a:t>A</a:t>
            </a:r>
          </a:p>
          <a:p>
            <a:pPr algn="r" rtl="1">
              <a:buNone/>
            </a:pPr>
            <a:r>
              <a:rPr lang="en-US" b="1" dirty="0" smtClean="0"/>
              <a:t>CM</a:t>
            </a:r>
            <a:r>
              <a:rPr lang="ar-DZ" b="1" dirty="0" smtClean="0"/>
              <a:t>: الأعباء التشغيلية النقدية</a:t>
            </a:r>
          </a:p>
          <a:p>
            <a:pPr algn="r" rtl="1">
              <a:buNone/>
            </a:pPr>
            <a:r>
              <a:rPr lang="ar-DZ" b="1" dirty="0" smtClean="0"/>
              <a:t>وحتى ولو لم يترتب عن عملية الاستبدال زيادة في المبيعات، تبقى العملية مبررة لهدف تخفيض التكاليف.</a:t>
            </a:r>
          </a:p>
          <a:p>
            <a:pPr algn="r" rtl="1">
              <a:buNone/>
            </a:pPr>
            <a:r>
              <a:rPr lang="ar-DZ" b="1" dirty="0" smtClean="0"/>
              <a:t>أو بطريقة أخرى:</a:t>
            </a:r>
            <a:endParaRPr lang="fr-FR" b="1" dirty="0" smtClean="0"/>
          </a:p>
          <a:p>
            <a:pPr rtl="1">
              <a:buNone/>
            </a:pPr>
            <a:r>
              <a:rPr lang="el-GR" b="1" i="1" dirty="0" smtClean="0">
                <a:solidFill>
                  <a:srgbClr val="0623FA"/>
                </a:solidFill>
              </a:rPr>
              <a:t>Δ</a:t>
            </a:r>
            <a:r>
              <a:rPr lang="en-US" b="1" i="1" dirty="0" smtClean="0">
                <a:solidFill>
                  <a:srgbClr val="0623FA"/>
                </a:solidFill>
              </a:rPr>
              <a:t>CFN = </a:t>
            </a:r>
            <a:r>
              <a:rPr lang="el-GR" b="1" i="1" dirty="0" smtClean="0">
                <a:solidFill>
                  <a:srgbClr val="0623FA"/>
                </a:solidFill>
              </a:rPr>
              <a:t>Δ</a:t>
            </a:r>
            <a:r>
              <a:rPr lang="en-US" b="1" i="1" dirty="0" smtClean="0">
                <a:solidFill>
                  <a:srgbClr val="0623FA"/>
                </a:solidFill>
              </a:rPr>
              <a:t>RE.(1 – t) + </a:t>
            </a:r>
            <a:r>
              <a:rPr lang="el-GR" b="1" i="1" dirty="0" smtClean="0">
                <a:solidFill>
                  <a:srgbClr val="0623FA"/>
                </a:solidFill>
              </a:rPr>
              <a:t>Δ</a:t>
            </a:r>
            <a:r>
              <a:rPr lang="fr-FR" b="1" i="1" dirty="0" smtClean="0">
                <a:solidFill>
                  <a:srgbClr val="0623FA"/>
                </a:solidFill>
              </a:rPr>
              <a:t>A</a:t>
            </a:r>
          </a:p>
          <a:p>
            <a:pPr rtl="1">
              <a:buNone/>
            </a:pPr>
            <a:endParaRPr lang="fr-FR"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1494" name="Picture 6"/>
          <p:cNvPicPr>
            <a:picLocks noChangeAspect="1" noChangeArrowheads="1"/>
          </p:cNvPicPr>
          <p:nvPr/>
        </p:nvPicPr>
        <p:blipFill>
          <a:blip r:embed="rId2" cstate="print"/>
          <a:srcRect/>
          <a:stretch>
            <a:fillRect/>
          </a:stretch>
        </p:blipFill>
        <p:spPr bwMode="auto">
          <a:xfrm>
            <a:off x="109538" y="214290"/>
            <a:ext cx="8924925" cy="6572297"/>
          </a:xfrm>
          <a:prstGeom prst="rect">
            <a:avLst/>
          </a:prstGeom>
          <a:noFill/>
          <a:ln w="9525">
            <a:noFill/>
            <a:miter lim="800000"/>
            <a:headEnd/>
            <a:tailEnd/>
          </a:ln>
          <a:effectLst/>
        </p:spPr>
      </p:pic>
      <p:sp>
        <p:nvSpPr>
          <p:cNvPr id="3" name="Accolade ouvrante 2"/>
          <p:cNvSpPr/>
          <p:nvPr/>
        </p:nvSpPr>
        <p:spPr>
          <a:xfrm rot="16200000" flipV="1">
            <a:off x="1602450" y="3552509"/>
            <a:ext cx="357190" cy="2592000"/>
          </a:xfrm>
          <a:prstGeom prst="leftBrace">
            <a:avLst/>
          </a:prstGeom>
          <a:ln w="2857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ln w="38100">
                <a:solidFill>
                  <a:srgbClr val="C00000"/>
                </a:solidFill>
              </a:ln>
              <a:noFill/>
            </a:endParaRPr>
          </a:p>
        </p:txBody>
      </p:sp>
      <p:sp>
        <p:nvSpPr>
          <p:cNvPr id="4" name="Rectangle 3"/>
          <p:cNvSpPr/>
          <p:nvPr/>
        </p:nvSpPr>
        <p:spPr>
          <a:xfrm>
            <a:off x="4384750" y="2786058"/>
            <a:ext cx="2258952" cy="461665"/>
          </a:xfrm>
          <a:prstGeom prst="rect">
            <a:avLst/>
          </a:prstGeom>
        </p:spPr>
        <p:txBody>
          <a:bodyPr wrap="none">
            <a:spAutoFit/>
          </a:bodyPr>
          <a:lstStyle/>
          <a:p>
            <a:pPr algn="r" rtl="1"/>
            <a:r>
              <a:rPr lang="ar-DZ" sz="2400" b="1" dirty="0" smtClean="0">
                <a:solidFill>
                  <a:srgbClr val="0623FA"/>
                </a:solidFill>
              </a:rPr>
              <a:t>تدفقات نقدية تشغيلية</a:t>
            </a:r>
            <a:endParaRPr lang="fr-FR" sz="2400" dirty="0">
              <a:solidFill>
                <a:srgbClr val="0623FA"/>
              </a:solidFill>
            </a:endParaRPr>
          </a:p>
        </p:txBody>
      </p:sp>
      <p:sp>
        <p:nvSpPr>
          <p:cNvPr id="5" name="Rectangle 4"/>
          <p:cNvSpPr/>
          <p:nvPr/>
        </p:nvSpPr>
        <p:spPr>
          <a:xfrm>
            <a:off x="402209" y="4955457"/>
            <a:ext cx="2526717" cy="830997"/>
          </a:xfrm>
          <a:prstGeom prst="rect">
            <a:avLst/>
          </a:prstGeom>
        </p:spPr>
        <p:txBody>
          <a:bodyPr wrap="none">
            <a:spAutoFit/>
          </a:bodyPr>
          <a:lstStyle/>
          <a:p>
            <a:pPr algn="ctr" rtl="1"/>
            <a:r>
              <a:rPr lang="ar-DZ" sz="2400" b="1" smtClean="0">
                <a:solidFill>
                  <a:srgbClr val="FF0000"/>
                </a:solidFill>
              </a:rPr>
              <a:t>تكاليف غاطسة (</a:t>
            </a:r>
            <a:r>
              <a:rPr lang="ar-DZ" sz="2400" b="1" dirty="0" smtClean="0">
                <a:solidFill>
                  <a:srgbClr val="FF0000"/>
                </a:solidFill>
              </a:rPr>
              <a:t>غارقة)</a:t>
            </a:r>
          </a:p>
          <a:p>
            <a:pPr algn="ctr" rtl="1"/>
            <a:r>
              <a:rPr lang="ar-DZ" sz="2400" b="1" smtClean="0">
                <a:solidFill>
                  <a:srgbClr val="FF0000"/>
                </a:solidFill>
              </a:rPr>
              <a:t>(غير مستردة</a:t>
            </a:r>
            <a:r>
              <a:rPr lang="ar-DZ" sz="2400" b="1" dirty="0" smtClean="0">
                <a:solidFill>
                  <a:srgbClr val="FF0000"/>
                </a:solidFill>
              </a:rPr>
              <a:t>)</a:t>
            </a:r>
            <a:endParaRPr lang="fr-FR" sz="2400" dirty="0">
              <a:solidFill>
                <a:srgbClr val="FF0000"/>
              </a:solidFill>
            </a:endParaRPr>
          </a:p>
        </p:txBody>
      </p:sp>
      <p:sp>
        <p:nvSpPr>
          <p:cNvPr id="6" name="Accolade ouvrante 5"/>
          <p:cNvSpPr/>
          <p:nvPr/>
        </p:nvSpPr>
        <p:spPr>
          <a:xfrm rot="5400000">
            <a:off x="5489292" y="732934"/>
            <a:ext cx="468000" cy="3924000"/>
          </a:xfrm>
          <a:prstGeom prst="leftBrace">
            <a:avLst/>
          </a:prstGeom>
          <a:ln w="28575">
            <a:solidFill>
              <a:srgbClr val="0623F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ln w="38100">
                <a:solidFill>
                  <a:srgbClr val="C00000"/>
                </a:solidFill>
              </a:ln>
              <a:noFill/>
            </a:endParaRPr>
          </a:p>
        </p:txBody>
      </p:sp>
      <p:sp>
        <p:nvSpPr>
          <p:cNvPr id="7" name="Accolade ouvrante 6"/>
          <p:cNvSpPr/>
          <p:nvPr/>
        </p:nvSpPr>
        <p:spPr>
          <a:xfrm rot="10800000" flipV="1">
            <a:off x="7643834" y="988630"/>
            <a:ext cx="357190" cy="1440000"/>
          </a:xfrm>
          <a:prstGeom prst="leftBrace">
            <a:avLst/>
          </a:prstGeom>
          <a:ln w="28575">
            <a:solidFill>
              <a:srgbClr val="0623F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ln w="38100">
                <a:solidFill>
                  <a:srgbClr val="C00000"/>
                </a:solidFill>
              </a:ln>
              <a:noFill/>
            </a:endParaRPr>
          </a:p>
        </p:txBody>
      </p:sp>
      <p:sp>
        <p:nvSpPr>
          <p:cNvPr id="8" name="Rectangle 7"/>
          <p:cNvSpPr/>
          <p:nvPr/>
        </p:nvSpPr>
        <p:spPr>
          <a:xfrm>
            <a:off x="7934704" y="1142984"/>
            <a:ext cx="1152880" cy="1200329"/>
          </a:xfrm>
          <a:prstGeom prst="rect">
            <a:avLst/>
          </a:prstGeom>
        </p:spPr>
        <p:txBody>
          <a:bodyPr wrap="none">
            <a:spAutoFit/>
          </a:bodyPr>
          <a:lstStyle/>
          <a:p>
            <a:pPr algn="ctr" rtl="1"/>
            <a:r>
              <a:rPr lang="ar-DZ" sz="2400" b="1" dirty="0" smtClean="0">
                <a:solidFill>
                  <a:srgbClr val="0623FA"/>
                </a:solidFill>
              </a:rPr>
              <a:t>تدفقات</a:t>
            </a:r>
          </a:p>
          <a:p>
            <a:pPr algn="ctr" rtl="1"/>
            <a:r>
              <a:rPr lang="ar-DZ" sz="2400" b="1" smtClean="0">
                <a:solidFill>
                  <a:srgbClr val="0623FA"/>
                </a:solidFill>
              </a:rPr>
              <a:t>نقدية غير</a:t>
            </a:r>
            <a:endParaRPr lang="ar-DZ" sz="2400" b="1" dirty="0" smtClean="0">
              <a:solidFill>
                <a:srgbClr val="0623FA"/>
              </a:solidFill>
            </a:endParaRPr>
          </a:p>
          <a:p>
            <a:pPr algn="ctr" rtl="1"/>
            <a:r>
              <a:rPr lang="ar-DZ" sz="2400" b="1" dirty="0" smtClean="0">
                <a:solidFill>
                  <a:srgbClr val="0623FA"/>
                </a:solidFill>
              </a:rPr>
              <a:t>تشغيلية</a:t>
            </a:r>
            <a:endParaRPr lang="fr-FR" sz="2400" dirty="0">
              <a:solidFill>
                <a:srgbClr val="0623FA"/>
              </a:solidFill>
            </a:endParaRPr>
          </a:p>
        </p:txBody>
      </p:sp>
      <p:sp>
        <p:nvSpPr>
          <p:cNvPr id="10" name="Accolade ouvrante 9"/>
          <p:cNvSpPr/>
          <p:nvPr/>
        </p:nvSpPr>
        <p:spPr>
          <a:xfrm rot="10800000" flipV="1">
            <a:off x="3650331" y="3314796"/>
            <a:ext cx="357190" cy="2088000"/>
          </a:xfrm>
          <a:prstGeom prst="leftBrace">
            <a:avLst/>
          </a:prstGeom>
          <a:ln w="2857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ln w="38100">
                <a:solidFill>
                  <a:srgbClr val="C00000"/>
                </a:solidFill>
              </a:ln>
              <a:noFill/>
            </a:endParaRPr>
          </a:p>
        </p:txBody>
      </p:sp>
      <p:sp>
        <p:nvSpPr>
          <p:cNvPr id="11" name="Rectangle 10"/>
          <p:cNvSpPr/>
          <p:nvPr/>
        </p:nvSpPr>
        <p:spPr>
          <a:xfrm>
            <a:off x="3935909" y="4026763"/>
            <a:ext cx="2707793" cy="830997"/>
          </a:xfrm>
          <a:prstGeom prst="rect">
            <a:avLst/>
          </a:prstGeom>
        </p:spPr>
        <p:txBody>
          <a:bodyPr wrap="none">
            <a:spAutoFit/>
          </a:bodyPr>
          <a:lstStyle/>
          <a:p>
            <a:pPr algn="ctr" rtl="1"/>
            <a:r>
              <a:rPr lang="ar-DZ" sz="2400" b="1" smtClean="0">
                <a:solidFill>
                  <a:srgbClr val="FF0000"/>
                </a:solidFill>
              </a:rPr>
              <a:t>التمويل الإضافي المطلوب</a:t>
            </a:r>
            <a:endParaRPr lang="ar-DZ" sz="2400" b="1" dirty="0" smtClean="0">
              <a:solidFill>
                <a:srgbClr val="FF0000"/>
              </a:solidFill>
            </a:endParaRPr>
          </a:p>
          <a:p>
            <a:pPr algn="ctr" rtl="1"/>
            <a:r>
              <a:rPr lang="ar-DZ" sz="2400" b="1" smtClean="0">
                <a:solidFill>
                  <a:srgbClr val="FF0000"/>
                </a:solidFill>
              </a:rPr>
              <a:t>(تكلفة الإستثمار المبدئي</a:t>
            </a:r>
            <a:r>
              <a:rPr lang="ar-DZ" sz="2400" b="1" dirty="0" smtClean="0">
                <a:solidFill>
                  <a:srgbClr val="FF0000"/>
                </a:solidFill>
              </a:rPr>
              <a:t>)</a:t>
            </a:r>
            <a:endParaRPr lang="fr-FR" sz="2400" b="1" dirty="0" smtClean="0">
              <a:solidFill>
                <a:srgbClr val="FF0000"/>
              </a:solidFill>
            </a:endParaRPr>
          </a:p>
        </p:txBody>
      </p:sp>
      <p:graphicFrame>
        <p:nvGraphicFramePr>
          <p:cNvPr id="13" name="Tableau 12"/>
          <p:cNvGraphicFramePr>
            <a:graphicFrameLocks noGrp="1"/>
          </p:cNvGraphicFramePr>
          <p:nvPr/>
        </p:nvGraphicFramePr>
        <p:xfrm>
          <a:off x="2786049" y="500042"/>
          <a:ext cx="4929223" cy="396240"/>
        </p:xfrm>
        <a:graphic>
          <a:graphicData uri="http://schemas.openxmlformats.org/drawingml/2006/table">
            <a:tbl>
              <a:tblPr firstRow="1" bandRow="1">
                <a:tableStyleId>{5C22544A-7EE6-4342-B048-85BDC9FD1C3A}</a:tableStyleId>
              </a:tblPr>
              <a:tblGrid>
                <a:gridCol w="942352"/>
                <a:gridCol w="3189497"/>
                <a:gridCol w="797374"/>
              </a:tblGrid>
              <a:tr h="370840">
                <a:tc>
                  <a:txBody>
                    <a:bodyPr/>
                    <a:lstStyle/>
                    <a:p>
                      <a:pPr algn="ctr" rtl="1"/>
                      <a:r>
                        <a:rPr lang="ar-DZ" sz="2000" smtClean="0">
                          <a:solidFill>
                            <a:srgbClr val="FF0000"/>
                          </a:solidFill>
                          <a:cs typeface="PT Bold Heading" pitchFamily="2" charset="-78"/>
                        </a:rPr>
                        <a:t>مبدئية </a:t>
                      </a:r>
                      <a:endParaRPr lang="fr-FR" sz="2000" dirty="0">
                        <a:solidFill>
                          <a:srgbClr val="FF0000"/>
                        </a:solidFill>
                        <a:cs typeface="PT Bold Heading" pitchFamily="2" charset="-78"/>
                      </a:endParaRPr>
                    </a:p>
                  </a:txBody>
                  <a:tcPr>
                    <a:solidFill>
                      <a:schemeClr val="accent4">
                        <a:lumMod val="40000"/>
                        <a:lumOff val="60000"/>
                      </a:schemeClr>
                    </a:solidFill>
                  </a:tcPr>
                </a:tc>
                <a:tc>
                  <a:txBody>
                    <a:bodyPr/>
                    <a:lstStyle/>
                    <a:p>
                      <a:pPr algn="ctr" rtl="1"/>
                      <a:r>
                        <a:rPr lang="ar-DZ" sz="2000" dirty="0" smtClean="0">
                          <a:solidFill>
                            <a:srgbClr val="FF0000"/>
                          </a:solidFill>
                          <a:cs typeface="PT Bold Heading" pitchFamily="2" charset="-78"/>
                        </a:rPr>
                        <a:t>وسيطة</a:t>
                      </a:r>
                      <a:endParaRPr lang="fr-FR" sz="2000" dirty="0">
                        <a:solidFill>
                          <a:srgbClr val="FF0000"/>
                        </a:solidFill>
                        <a:cs typeface="PT Bold Heading" pitchFamily="2" charset="-78"/>
                      </a:endParaRPr>
                    </a:p>
                  </a:txBody>
                  <a:tcPr>
                    <a:solidFill>
                      <a:schemeClr val="accent4">
                        <a:lumMod val="40000"/>
                        <a:lumOff val="60000"/>
                      </a:schemeClr>
                    </a:solidFill>
                  </a:tcPr>
                </a:tc>
                <a:tc>
                  <a:txBody>
                    <a:bodyPr/>
                    <a:lstStyle/>
                    <a:p>
                      <a:pPr algn="ctr" rtl="1"/>
                      <a:r>
                        <a:rPr lang="ar-DZ" sz="2000" dirty="0" smtClean="0">
                          <a:solidFill>
                            <a:srgbClr val="FF0000"/>
                          </a:solidFill>
                          <a:cs typeface="PT Bold Heading" pitchFamily="2" charset="-78"/>
                        </a:rPr>
                        <a:t>نهائية</a:t>
                      </a:r>
                      <a:endParaRPr lang="fr-FR" sz="2000" dirty="0">
                        <a:solidFill>
                          <a:srgbClr val="FF0000"/>
                        </a:solidFill>
                        <a:cs typeface="PT Bold Heading" pitchFamily="2" charset="-78"/>
                      </a:endParaRPr>
                    </a:p>
                  </a:txBody>
                  <a:tcPr>
                    <a:solidFill>
                      <a:schemeClr val="accent4">
                        <a:lumMod val="40000"/>
                        <a:lumOff val="60000"/>
                      </a:schemeClr>
                    </a:solidFill>
                  </a:tcPr>
                </a:tc>
              </a:tr>
            </a:tbl>
          </a:graphicData>
        </a:graphic>
      </p:graphicFrame>
      <p:pic>
        <p:nvPicPr>
          <p:cNvPr id="157697" name="Picture 1"/>
          <p:cNvPicPr>
            <a:picLocks noChangeAspect="1" noChangeArrowheads="1"/>
          </p:cNvPicPr>
          <p:nvPr/>
        </p:nvPicPr>
        <p:blipFill>
          <a:blip r:embed="rId3" cstate="print"/>
          <a:srcRect/>
          <a:stretch>
            <a:fillRect/>
          </a:stretch>
        </p:blipFill>
        <p:spPr bwMode="auto">
          <a:xfrm>
            <a:off x="7715280" y="2447924"/>
            <a:ext cx="1143000" cy="838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3600" b="1" dirty="0" smtClean="0">
                <a:solidFill>
                  <a:srgbClr val="0623FA"/>
                </a:solidFill>
                <a:effectLst>
                  <a:outerShdw blurRad="38100" dist="38100" dir="2700000" algn="tl">
                    <a:srgbClr val="000000">
                      <a:alpha val="43137"/>
                    </a:srgbClr>
                  </a:outerShdw>
                </a:effectLst>
              </a:rPr>
              <a:t>صافي </a:t>
            </a:r>
            <a:r>
              <a:rPr lang="ar-DZ" sz="3600" b="1" dirty="0" err="1" smtClean="0">
                <a:solidFill>
                  <a:srgbClr val="0623FA"/>
                </a:solidFill>
                <a:effectLst>
                  <a:outerShdw blurRad="38100" dist="38100" dir="2700000" algn="tl">
                    <a:srgbClr val="000000">
                      <a:alpha val="43137"/>
                    </a:srgbClr>
                  </a:outerShdw>
                </a:effectLst>
              </a:rPr>
              <a:t>ال</a:t>
            </a:r>
            <a:r>
              <a:rPr lang="ar-SA" sz="3600" b="1" dirty="0" smtClean="0">
                <a:solidFill>
                  <a:srgbClr val="0623FA"/>
                </a:solidFill>
                <a:effectLst>
                  <a:outerShdw blurRad="38100" dist="38100" dir="2700000" algn="tl">
                    <a:srgbClr val="000000">
                      <a:alpha val="43137"/>
                    </a:srgbClr>
                  </a:outerShdw>
                </a:effectLst>
              </a:rPr>
              <a:t>قيمة </a:t>
            </a:r>
            <a:r>
              <a:rPr lang="ar-DZ" sz="3600" b="1" dirty="0" err="1" smtClean="0">
                <a:solidFill>
                  <a:srgbClr val="0623FA"/>
                </a:solidFill>
                <a:effectLst>
                  <a:outerShdw blurRad="38100" dist="38100" dir="2700000" algn="tl">
                    <a:srgbClr val="000000">
                      <a:alpha val="43137"/>
                    </a:srgbClr>
                  </a:outerShdw>
                </a:effectLst>
              </a:rPr>
              <a:t>البيعي</a:t>
            </a:r>
            <a:r>
              <a:rPr lang="ar-SA" sz="3600" b="1" dirty="0" smtClean="0">
                <a:solidFill>
                  <a:srgbClr val="0623FA"/>
                </a:solidFill>
                <a:effectLst>
                  <a:outerShdw blurRad="38100" dist="38100" dir="2700000" algn="tl">
                    <a:srgbClr val="000000">
                      <a:alpha val="43137"/>
                    </a:srgbClr>
                  </a:outerShdw>
                </a:effectLst>
              </a:rPr>
              <a:t>ة في </a:t>
            </a:r>
            <a:r>
              <a:rPr lang="ar-DZ" sz="3600" b="1" dirty="0" smtClean="0">
                <a:solidFill>
                  <a:srgbClr val="0623FA"/>
                </a:solidFill>
                <a:effectLst>
                  <a:outerShdw blurRad="38100" dist="38100" dir="2700000" algn="tl">
                    <a:srgbClr val="000000">
                      <a:alpha val="43137"/>
                    </a:srgbClr>
                  </a:outerShdw>
                </a:effectLst>
              </a:rPr>
              <a:t>نهاية عمر المشروع</a:t>
            </a:r>
            <a:endParaRPr lang="fr-FR" sz="3600" dirty="0">
              <a:solidFill>
                <a:srgbClr val="0623FA"/>
              </a:solidFill>
            </a:endParaRPr>
          </a:p>
        </p:txBody>
      </p:sp>
      <p:sp>
        <p:nvSpPr>
          <p:cNvPr id="3" name="Espace réservé du contenu 2"/>
          <p:cNvSpPr>
            <a:spLocks noGrp="1"/>
          </p:cNvSpPr>
          <p:nvPr>
            <p:ph idx="1"/>
          </p:nvPr>
        </p:nvSpPr>
        <p:spPr/>
        <p:txBody>
          <a:bodyPr/>
          <a:lstStyle/>
          <a:p>
            <a:pPr algn="r" rtl="1">
              <a:buNone/>
            </a:pPr>
            <a:r>
              <a:rPr lang="ar-DZ" b="1" dirty="0" smtClean="0"/>
              <a:t>تحتسب بنفس الطريقة مثلما هو الحال في مشاريع التوسع (أي لا يوجد اختلاف).</a:t>
            </a:r>
            <a:endParaRPr lang="fr-FR" dirty="0"/>
          </a:p>
        </p:txBody>
      </p:sp>
      <p:graphicFrame>
        <p:nvGraphicFramePr>
          <p:cNvPr id="4" name="Tableau 3"/>
          <p:cNvGraphicFramePr>
            <a:graphicFrameLocks noGrp="1"/>
          </p:cNvGraphicFramePr>
          <p:nvPr/>
        </p:nvGraphicFramePr>
        <p:xfrm>
          <a:off x="290842" y="2857497"/>
          <a:ext cx="8496000" cy="2286015"/>
        </p:xfrm>
        <a:graphic>
          <a:graphicData uri="http://schemas.openxmlformats.org/drawingml/2006/table">
            <a:tbl>
              <a:tblPr rtl="1"/>
              <a:tblGrid>
                <a:gridCol w="8496000"/>
              </a:tblGrid>
              <a:tr h="762005">
                <a:tc>
                  <a:txBody>
                    <a:bodyPr/>
                    <a:lstStyle/>
                    <a:p>
                      <a:pPr algn="r" rtl="1" fontAlgn="b"/>
                      <a:r>
                        <a:rPr lang="ar-DZ" sz="3200" b="1" i="0" u="none" strike="noStrike" dirty="0" err="1" smtClean="0">
                          <a:solidFill>
                            <a:srgbClr val="0623FA"/>
                          </a:solidFill>
                          <a:latin typeface="Traditional Arabic"/>
                        </a:rPr>
                        <a:t>ال</a:t>
                      </a:r>
                      <a:r>
                        <a:rPr lang="ar-SA" sz="3200" b="1" i="0" u="none" strike="noStrike" dirty="0" smtClean="0">
                          <a:solidFill>
                            <a:srgbClr val="0623FA"/>
                          </a:solidFill>
                          <a:latin typeface="Traditional Arabic"/>
                        </a:rPr>
                        <a:t>قيمة </a:t>
                      </a:r>
                      <a:r>
                        <a:rPr lang="ar-DZ" sz="3200" b="1" i="0" u="none" strike="noStrike" dirty="0" err="1" smtClean="0">
                          <a:solidFill>
                            <a:srgbClr val="0623FA"/>
                          </a:solidFill>
                          <a:latin typeface="Traditional Arabic"/>
                        </a:rPr>
                        <a:t>البيعي</a:t>
                      </a:r>
                      <a:r>
                        <a:rPr lang="ar-SA" sz="3200" b="1" i="0" u="none" strike="noStrike" dirty="0" smtClean="0">
                          <a:solidFill>
                            <a:srgbClr val="0623FA"/>
                          </a:solidFill>
                          <a:latin typeface="Traditional Arabic"/>
                        </a:rPr>
                        <a:t>ة </a:t>
                      </a:r>
                      <a:r>
                        <a:rPr lang="ar-DZ" sz="3200" b="1" i="0" u="none" strike="noStrike" dirty="0" smtClean="0">
                          <a:solidFill>
                            <a:srgbClr val="0623FA"/>
                          </a:solidFill>
                          <a:latin typeface="Traditional Arabic"/>
                        </a:rPr>
                        <a:t>للأصول</a:t>
                      </a:r>
                      <a:r>
                        <a:rPr lang="ar-SA" sz="3200" b="1" i="0" u="none" strike="noStrike" dirty="0" smtClean="0">
                          <a:solidFill>
                            <a:srgbClr val="0623FA"/>
                          </a:solidFill>
                          <a:latin typeface="Traditional Arabic"/>
                        </a:rPr>
                        <a:t> </a:t>
                      </a:r>
                      <a:r>
                        <a:rPr lang="ar-SA" sz="3200" b="1" i="0" u="none" strike="noStrike" dirty="0">
                          <a:solidFill>
                            <a:srgbClr val="0623FA"/>
                          </a:solidFill>
                          <a:latin typeface="Traditional Arabic"/>
                        </a:rPr>
                        <a:t>الجديدة في نهاية عمرها </a:t>
                      </a:r>
                      <a:r>
                        <a:rPr lang="ar-SA" sz="3200" b="1" i="0" u="none" strike="noStrike" dirty="0" smtClean="0">
                          <a:solidFill>
                            <a:srgbClr val="0623FA"/>
                          </a:solidFill>
                          <a:latin typeface="Traditional Arabic"/>
                        </a:rPr>
                        <a:t>الإنتاجي</a:t>
                      </a:r>
                      <a:r>
                        <a:rPr lang="fr-FR" sz="3200" b="1" i="0" u="none" strike="noStrike" dirty="0">
                          <a:solidFill>
                            <a:srgbClr val="0623FA"/>
                          </a:solidFill>
                          <a:latin typeface="Times New Roman"/>
                        </a:rPr>
                        <a:t> </a:t>
                      </a:r>
                    </a:p>
                  </a:txBody>
                  <a:tcPr marL="0" marR="0" marT="0" marB="0" anchor="b">
                    <a:lnL>
                      <a:noFill/>
                    </a:lnL>
                    <a:lnR>
                      <a:noFill/>
                    </a:lnR>
                    <a:lnT>
                      <a:noFill/>
                    </a:lnT>
                    <a:lnB>
                      <a:noFill/>
                    </a:lnB>
                    <a:solidFill>
                      <a:srgbClr val="FFFFCC"/>
                    </a:solidFill>
                  </a:tcPr>
                </a:tc>
              </a:tr>
              <a:tr h="762005">
                <a:tc>
                  <a:txBody>
                    <a:bodyPr/>
                    <a:lstStyle/>
                    <a:p>
                      <a:pPr algn="r" rtl="1" fontAlgn="b"/>
                      <a:r>
                        <a:rPr lang="ar-DZ" sz="3200" b="1" i="0" u="none" strike="noStrike" dirty="0" smtClean="0">
                          <a:solidFill>
                            <a:srgbClr val="0623FA"/>
                          </a:solidFill>
                          <a:latin typeface="Traditional Arabic"/>
                        </a:rPr>
                        <a:t>- </a:t>
                      </a:r>
                      <a:r>
                        <a:rPr lang="ar-SA" sz="3200" b="1" i="0" u="none" strike="noStrike" dirty="0" smtClean="0">
                          <a:solidFill>
                            <a:srgbClr val="0623FA"/>
                          </a:solidFill>
                          <a:latin typeface="Traditional Arabic"/>
                        </a:rPr>
                        <a:t>الضريبة </a:t>
                      </a:r>
                      <a:r>
                        <a:rPr lang="ar-SA" sz="3200" b="1" i="0" u="none" strike="noStrike" dirty="0">
                          <a:solidFill>
                            <a:srgbClr val="0623FA"/>
                          </a:solidFill>
                          <a:latin typeface="Traditional Arabic"/>
                        </a:rPr>
                        <a:t>على </a:t>
                      </a:r>
                      <a:r>
                        <a:rPr lang="ar-DZ" sz="3200" b="1" i="0" u="none" strike="noStrike" dirty="0" err="1" smtClean="0">
                          <a:solidFill>
                            <a:srgbClr val="0623FA"/>
                          </a:solidFill>
                          <a:latin typeface="Traditional Arabic"/>
                        </a:rPr>
                        <a:t>ال</a:t>
                      </a:r>
                      <a:r>
                        <a:rPr lang="ar-SA" sz="3200" b="1" i="0" u="none" strike="noStrike" dirty="0" smtClean="0">
                          <a:solidFill>
                            <a:srgbClr val="0623FA"/>
                          </a:solidFill>
                          <a:latin typeface="Traditional Arabic"/>
                        </a:rPr>
                        <a:t>قيمة </a:t>
                      </a:r>
                      <a:r>
                        <a:rPr lang="ar-DZ" sz="3200" b="1" i="0" u="none" strike="noStrike" dirty="0" err="1" smtClean="0">
                          <a:solidFill>
                            <a:srgbClr val="0623FA"/>
                          </a:solidFill>
                          <a:latin typeface="Traditional Arabic"/>
                        </a:rPr>
                        <a:t>البيعي</a:t>
                      </a:r>
                      <a:r>
                        <a:rPr lang="ar-SA" sz="3200" b="1" i="0" u="none" strike="noStrike" dirty="0" smtClean="0">
                          <a:solidFill>
                            <a:srgbClr val="0623FA"/>
                          </a:solidFill>
                          <a:latin typeface="Traditional Arabic"/>
                        </a:rPr>
                        <a:t>ة</a:t>
                      </a:r>
                      <a:endParaRPr lang="fr-FR" sz="3200" b="1" i="0" u="none" strike="noStrike" dirty="0">
                        <a:solidFill>
                          <a:srgbClr val="0623FA"/>
                        </a:solidFill>
                        <a:latin typeface="Times New Roman"/>
                      </a:endParaRPr>
                    </a:p>
                  </a:txBody>
                  <a:tcPr marL="0" marR="0" marT="0" marB="0" anchor="b">
                    <a:lnL>
                      <a:noFill/>
                    </a:lnL>
                    <a:lnR>
                      <a:noFill/>
                    </a:lnR>
                    <a:lnT>
                      <a:noFill/>
                    </a:lnT>
                    <a:lnB w="12700" cap="flat" cmpd="sng" algn="ctr">
                      <a:solidFill>
                        <a:schemeClr val="tx1"/>
                      </a:solidFill>
                      <a:prstDash val="solid"/>
                      <a:round/>
                      <a:headEnd type="none" w="med" len="med"/>
                      <a:tailEnd type="none" w="med" len="med"/>
                    </a:lnB>
                    <a:solidFill>
                      <a:srgbClr val="FFFFCC"/>
                    </a:solidFill>
                  </a:tcPr>
                </a:tc>
              </a:tr>
              <a:tr h="762005">
                <a:tc>
                  <a:txBody>
                    <a:bodyPr/>
                    <a:lstStyle/>
                    <a:p>
                      <a:pPr algn="r" rtl="1" fontAlgn="b"/>
                      <a:r>
                        <a:rPr lang="ar-DZ" sz="3200" b="1" i="0" u="none" strike="noStrike" dirty="0" smtClean="0">
                          <a:latin typeface="Traditional Arabic"/>
                        </a:rPr>
                        <a:t>= </a:t>
                      </a:r>
                      <a:r>
                        <a:rPr lang="ar-DZ" sz="3200" b="1" i="0" u="none" strike="noStrike" kern="1200" dirty="0" smtClean="0">
                          <a:solidFill>
                            <a:schemeClr val="tx1"/>
                          </a:solidFill>
                          <a:latin typeface="Traditional Arabic"/>
                          <a:ea typeface="+mn-ea"/>
                          <a:cs typeface="+mn-cs"/>
                        </a:rPr>
                        <a:t>صافي </a:t>
                      </a:r>
                      <a:r>
                        <a:rPr lang="ar-DZ" sz="3200" b="1" i="0" u="none" strike="noStrike" kern="1200" dirty="0" err="1" smtClean="0">
                          <a:solidFill>
                            <a:schemeClr val="tx1"/>
                          </a:solidFill>
                          <a:latin typeface="Traditional Arabic"/>
                          <a:ea typeface="+mn-ea"/>
                          <a:cs typeface="+mn-cs"/>
                        </a:rPr>
                        <a:t>ال</a:t>
                      </a:r>
                      <a:r>
                        <a:rPr lang="ar-SA" sz="3200" b="1" i="0" u="none" strike="noStrike" kern="1200" dirty="0" smtClean="0">
                          <a:solidFill>
                            <a:schemeClr val="tx1"/>
                          </a:solidFill>
                          <a:latin typeface="Traditional Arabic"/>
                          <a:ea typeface="+mn-ea"/>
                          <a:cs typeface="+mn-cs"/>
                        </a:rPr>
                        <a:t>قيمة </a:t>
                      </a:r>
                      <a:r>
                        <a:rPr lang="ar-DZ" sz="3200" b="1" i="0" u="none" strike="noStrike" kern="1200" dirty="0" err="1" smtClean="0">
                          <a:solidFill>
                            <a:schemeClr val="tx1"/>
                          </a:solidFill>
                          <a:latin typeface="Traditional Arabic"/>
                          <a:ea typeface="+mn-ea"/>
                          <a:cs typeface="+mn-cs"/>
                        </a:rPr>
                        <a:t>البيعي</a:t>
                      </a:r>
                      <a:r>
                        <a:rPr lang="ar-SA" sz="3200" b="1" i="0" u="none" strike="noStrike" kern="1200" dirty="0" smtClean="0">
                          <a:solidFill>
                            <a:schemeClr val="tx1"/>
                          </a:solidFill>
                          <a:latin typeface="Traditional Arabic"/>
                          <a:ea typeface="+mn-ea"/>
                          <a:cs typeface="+mn-cs"/>
                        </a:rPr>
                        <a:t>ة </a:t>
                      </a:r>
                      <a:r>
                        <a:rPr lang="ar-SA" sz="3200" b="1" i="0" u="none" strike="noStrike" dirty="0" smtClean="0">
                          <a:latin typeface="Traditional Arabic"/>
                        </a:rPr>
                        <a:t>في </a:t>
                      </a:r>
                      <a:r>
                        <a:rPr lang="ar-SA" sz="3200" b="1" i="0" u="none" strike="noStrike" dirty="0">
                          <a:latin typeface="Traditional Arabic"/>
                        </a:rPr>
                        <a:t>السنة </a:t>
                      </a:r>
                      <a:r>
                        <a:rPr lang="ar-SA" sz="3200" b="1" i="0" u="none" strike="noStrike" dirty="0" smtClean="0">
                          <a:latin typeface="Traditional Arabic"/>
                        </a:rPr>
                        <a:t>الأخيرة</a:t>
                      </a:r>
                      <a:r>
                        <a:rPr lang="fr-FR" sz="3200" b="1" i="0" u="none" strike="noStrike" dirty="0">
                          <a:latin typeface="Times New Roman"/>
                        </a:rPr>
                        <a:t> </a:t>
                      </a:r>
                    </a:p>
                  </a:txBody>
                  <a:tcPr marL="0" marR="0" marT="0" marB="0" anchor="b">
                    <a:lnL>
                      <a:noFill/>
                    </a:lnL>
                    <a:lnR>
                      <a:noFill/>
                    </a:lnR>
                    <a:lnT w="12700" cap="flat" cmpd="sng" algn="ctr">
                      <a:solidFill>
                        <a:schemeClr val="tx1"/>
                      </a:solidFill>
                      <a:prstDash val="solid"/>
                      <a:round/>
                      <a:headEnd type="none" w="med" len="med"/>
                      <a:tailEnd type="none" w="med" len="med"/>
                    </a:lnT>
                    <a:lnB>
                      <a:noFill/>
                    </a:lnB>
                    <a:solidFill>
                      <a:srgbClr val="FFFFCC"/>
                    </a:solidFill>
                  </a:tcPr>
                </a:tc>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274638"/>
            <a:ext cx="8229600" cy="1143000"/>
          </a:xfrm>
          <a:prstGeom prst="rect">
            <a:avLst/>
          </a:prstGeom>
        </p:spPr>
        <p:txBody>
          <a:bodyPr anchor="ct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DZ" sz="4400" b="1" i="0" u="none" strike="noStrike" kern="1200" cap="none" spc="0" normalizeH="0" baseline="0" noProof="0" dirty="0" smtClean="0">
                <a:ln>
                  <a:noFill/>
                </a:ln>
                <a:solidFill>
                  <a:srgbClr val="FF0000"/>
                </a:solidFill>
                <a:effectLst/>
                <a:uLnTx/>
                <a:uFillTx/>
                <a:latin typeface="+mj-lt"/>
                <a:ea typeface="+mj-ea"/>
                <a:cs typeface="+mj-cs"/>
              </a:rPr>
              <a:t>خصم التدفقات النقدية </a:t>
            </a:r>
            <a:endParaRPr kumimoji="0" lang="fr-FR" sz="4400" b="1" i="0" u="none" strike="noStrike" kern="1200" cap="none" spc="0" normalizeH="0" baseline="0" noProof="0" dirty="0">
              <a:ln>
                <a:noFill/>
              </a:ln>
              <a:solidFill>
                <a:srgbClr val="FF0000"/>
              </a:solidFill>
              <a:effectLst/>
              <a:uLnTx/>
              <a:uFillTx/>
              <a:latin typeface="+mj-lt"/>
              <a:ea typeface="+mj-ea"/>
              <a:cs typeface="+mj-cs"/>
            </a:endParaRPr>
          </a:p>
        </p:txBody>
      </p:sp>
      <p:sp>
        <p:nvSpPr>
          <p:cNvPr id="3" name="Espace réservé du contenu 2"/>
          <p:cNvSpPr txBox="1">
            <a:spLocks/>
          </p:cNvSpPr>
          <p:nvPr/>
        </p:nvSpPr>
        <p:spPr>
          <a:xfrm>
            <a:off x="457200" y="1600200"/>
            <a:ext cx="8229600" cy="4525963"/>
          </a:xfrm>
          <a:prstGeom prst="rect">
            <a:avLst/>
          </a:prstGeom>
        </p:spPr>
        <p:txBody>
          <a:bodyPr>
            <a:normAutofit/>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3200" b="1" i="0" u="none" strike="noStrike" kern="1200" cap="none" spc="0" normalizeH="0" baseline="0" noProof="0" smtClean="0">
                <a:ln>
                  <a:noFill/>
                </a:ln>
                <a:solidFill>
                  <a:schemeClr val="tx1"/>
                </a:solidFill>
                <a:effectLst/>
                <a:uLnTx/>
                <a:uFillTx/>
                <a:latin typeface="+mn-lt"/>
                <a:ea typeface="+mn-ea"/>
                <a:cs typeface="+mn-cs"/>
              </a:rPr>
              <a:t>يجب أن تقيم كل التدفقات النقدية بوحدة نقدية ذات قيمة متماثلة في مختلف الأوقات، وبما أن قيمة النقود تتناقص عبر الزمن، وأن ما سوف تنفقه المؤسسة كاستثمار مبدئي يتم في بداية المشروع، فيجب إذا أن تحسب كل التدفقات التالية له بقيمة وحدة النقد التي تم بها الدفع في بداية المشروع، وتسمى هذه العملية بعملية الاستحداث (التحيين).   4         3         2         1         0</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ar-DZ" sz="1050" b="1"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3200" b="1" i="0" u="none" strike="noStrike" kern="1200" cap="none" spc="0" normalizeH="0" baseline="0" noProof="0" smtClean="0">
                <a:ln>
                  <a:noFill/>
                </a:ln>
                <a:solidFill>
                  <a:schemeClr val="tx1"/>
                </a:solidFill>
                <a:effectLst/>
                <a:uLnTx/>
                <a:uFillTx/>
                <a:latin typeface="+mn-lt"/>
                <a:ea typeface="+mn-ea"/>
                <a:cs typeface="+mn-cs"/>
              </a:rPr>
              <a:t>               </a:t>
            </a:r>
            <a:r>
              <a:rPr kumimoji="0" lang="ar-DZ" sz="3200" b="1" i="0" u="none" strike="noStrike" kern="1200" cap="none" spc="0" normalizeH="0" baseline="0" noProof="0" smtClean="0">
                <a:ln>
                  <a:noFill/>
                </a:ln>
                <a:solidFill>
                  <a:srgbClr val="0623FA"/>
                </a:solidFill>
                <a:effectLst/>
                <a:uLnTx/>
                <a:uFillTx/>
                <a:latin typeface="+mn-lt"/>
                <a:ea typeface="+mn-ea"/>
                <a:cs typeface="+mn-cs"/>
              </a:rPr>
              <a:t>100     300     400     500    -1000</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r-FR" sz="3200" b="1" i="0" u="none" strike="noStrike" kern="1200" cap="none" spc="0" normalizeH="0" baseline="0" noProof="0" dirty="0">
              <a:ln>
                <a:noFill/>
              </a:ln>
              <a:solidFill>
                <a:schemeClr val="tx1"/>
              </a:solidFill>
              <a:effectLst/>
              <a:uLnTx/>
              <a:uFillTx/>
              <a:latin typeface="+mn-lt"/>
              <a:ea typeface="+mn-ea"/>
              <a:cs typeface="+mn-cs"/>
            </a:endParaRPr>
          </a:p>
        </p:txBody>
      </p:sp>
      <p:cxnSp>
        <p:nvCxnSpPr>
          <p:cNvPr id="4" name="Connecteur droit 3"/>
          <p:cNvCxnSpPr/>
          <p:nvPr/>
        </p:nvCxnSpPr>
        <p:spPr>
          <a:xfrm>
            <a:off x="1557408" y="5214950"/>
            <a:ext cx="49680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 name="Connecteur droit 4"/>
          <p:cNvCxnSpPr/>
          <p:nvPr/>
        </p:nvCxnSpPr>
        <p:spPr>
          <a:xfrm rot="5400000">
            <a:off x="1414532" y="5199960"/>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rot="5400000">
            <a:off x="2628184" y="5214156"/>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rot="5400000">
            <a:off x="3897160" y="5214156"/>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rot="5400000">
            <a:off x="5128514" y="5214156"/>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rot="5400000">
            <a:off x="6380614" y="5214156"/>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0" name="Forme libre 9"/>
          <p:cNvSpPr/>
          <p:nvPr/>
        </p:nvSpPr>
        <p:spPr>
          <a:xfrm>
            <a:off x="1515156" y="5851148"/>
            <a:ext cx="5004000" cy="864000"/>
          </a:xfrm>
          <a:custGeom>
            <a:avLst/>
            <a:gdLst>
              <a:gd name="connsiteX0" fmla="*/ 4392118 w 4392118"/>
              <a:gd name="connsiteY0" fmla="*/ 0 h 2593298"/>
              <a:gd name="connsiteX1" fmla="*/ 4392118 w 4392118"/>
              <a:gd name="connsiteY1" fmla="*/ 2593298 h 2593298"/>
              <a:gd name="connsiteX2" fmla="*/ 0 w 4392118"/>
              <a:gd name="connsiteY2" fmla="*/ 2593298 h 2593298"/>
            </a:gdLst>
            <a:ahLst/>
            <a:cxnLst>
              <a:cxn ang="0">
                <a:pos x="connsiteX0" y="connsiteY0"/>
              </a:cxn>
              <a:cxn ang="0">
                <a:pos x="connsiteX1" y="connsiteY1"/>
              </a:cxn>
              <a:cxn ang="0">
                <a:pos x="connsiteX2" y="connsiteY2"/>
              </a:cxn>
            </a:cxnLst>
            <a:rect l="l" t="t" r="r" b="b"/>
            <a:pathLst>
              <a:path w="4392118" h="2593298">
                <a:moveTo>
                  <a:pt x="4392118" y="0"/>
                </a:moveTo>
                <a:lnTo>
                  <a:pt x="4392118" y="2593298"/>
                </a:lnTo>
                <a:lnTo>
                  <a:pt x="0" y="2593298"/>
                </a:lnTo>
              </a:path>
            </a:pathLst>
          </a:custGeom>
          <a:ln w="38100">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1" name="Forme libre 10"/>
          <p:cNvSpPr/>
          <p:nvPr/>
        </p:nvSpPr>
        <p:spPr>
          <a:xfrm>
            <a:off x="1496426" y="5861404"/>
            <a:ext cx="3780000" cy="648000"/>
          </a:xfrm>
          <a:custGeom>
            <a:avLst/>
            <a:gdLst>
              <a:gd name="connsiteX0" fmla="*/ 4392118 w 4392118"/>
              <a:gd name="connsiteY0" fmla="*/ 0 h 2593298"/>
              <a:gd name="connsiteX1" fmla="*/ 4392118 w 4392118"/>
              <a:gd name="connsiteY1" fmla="*/ 2593298 h 2593298"/>
              <a:gd name="connsiteX2" fmla="*/ 0 w 4392118"/>
              <a:gd name="connsiteY2" fmla="*/ 2593298 h 2593298"/>
            </a:gdLst>
            <a:ahLst/>
            <a:cxnLst>
              <a:cxn ang="0">
                <a:pos x="connsiteX0" y="connsiteY0"/>
              </a:cxn>
              <a:cxn ang="0">
                <a:pos x="connsiteX1" y="connsiteY1"/>
              </a:cxn>
              <a:cxn ang="0">
                <a:pos x="connsiteX2" y="connsiteY2"/>
              </a:cxn>
            </a:cxnLst>
            <a:rect l="l" t="t" r="r" b="b"/>
            <a:pathLst>
              <a:path w="4392118" h="2593298">
                <a:moveTo>
                  <a:pt x="4392118" y="0"/>
                </a:moveTo>
                <a:lnTo>
                  <a:pt x="4392118" y="2593298"/>
                </a:lnTo>
                <a:lnTo>
                  <a:pt x="0" y="2593298"/>
                </a:lnTo>
              </a:path>
            </a:pathLst>
          </a:custGeom>
          <a:ln w="38100">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2" name="Forme libre 11"/>
          <p:cNvSpPr/>
          <p:nvPr/>
        </p:nvSpPr>
        <p:spPr>
          <a:xfrm>
            <a:off x="1476400" y="5853958"/>
            <a:ext cx="2556000" cy="432000"/>
          </a:xfrm>
          <a:custGeom>
            <a:avLst/>
            <a:gdLst>
              <a:gd name="connsiteX0" fmla="*/ 4392118 w 4392118"/>
              <a:gd name="connsiteY0" fmla="*/ 0 h 2593298"/>
              <a:gd name="connsiteX1" fmla="*/ 4392118 w 4392118"/>
              <a:gd name="connsiteY1" fmla="*/ 2593298 h 2593298"/>
              <a:gd name="connsiteX2" fmla="*/ 0 w 4392118"/>
              <a:gd name="connsiteY2" fmla="*/ 2593298 h 2593298"/>
            </a:gdLst>
            <a:ahLst/>
            <a:cxnLst>
              <a:cxn ang="0">
                <a:pos x="connsiteX0" y="connsiteY0"/>
              </a:cxn>
              <a:cxn ang="0">
                <a:pos x="connsiteX1" y="connsiteY1"/>
              </a:cxn>
              <a:cxn ang="0">
                <a:pos x="connsiteX2" y="connsiteY2"/>
              </a:cxn>
            </a:cxnLst>
            <a:rect l="l" t="t" r="r" b="b"/>
            <a:pathLst>
              <a:path w="4392118" h="2593298">
                <a:moveTo>
                  <a:pt x="4392118" y="0"/>
                </a:moveTo>
                <a:lnTo>
                  <a:pt x="4392118" y="2593298"/>
                </a:lnTo>
                <a:lnTo>
                  <a:pt x="0" y="2593298"/>
                </a:lnTo>
              </a:path>
            </a:pathLst>
          </a:custGeom>
          <a:ln w="38100">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3" name="Forme libre 12"/>
          <p:cNvSpPr/>
          <p:nvPr/>
        </p:nvSpPr>
        <p:spPr>
          <a:xfrm>
            <a:off x="1458708" y="5820206"/>
            <a:ext cx="1332000" cy="252000"/>
          </a:xfrm>
          <a:custGeom>
            <a:avLst/>
            <a:gdLst>
              <a:gd name="connsiteX0" fmla="*/ 4392118 w 4392118"/>
              <a:gd name="connsiteY0" fmla="*/ 0 h 2593298"/>
              <a:gd name="connsiteX1" fmla="*/ 4392118 w 4392118"/>
              <a:gd name="connsiteY1" fmla="*/ 2593298 h 2593298"/>
              <a:gd name="connsiteX2" fmla="*/ 0 w 4392118"/>
              <a:gd name="connsiteY2" fmla="*/ 2593298 h 2593298"/>
            </a:gdLst>
            <a:ahLst/>
            <a:cxnLst>
              <a:cxn ang="0">
                <a:pos x="connsiteX0" y="connsiteY0"/>
              </a:cxn>
              <a:cxn ang="0">
                <a:pos x="connsiteX1" y="connsiteY1"/>
              </a:cxn>
              <a:cxn ang="0">
                <a:pos x="connsiteX2" y="connsiteY2"/>
              </a:cxn>
            </a:cxnLst>
            <a:rect l="l" t="t" r="r" b="b"/>
            <a:pathLst>
              <a:path w="4392118" h="2593298">
                <a:moveTo>
                  <a:pt x="4392118" y="0"/>
                </a:moveTo>
                <a:lnTo>
                  <a:pt x="4392118" y="2593298"/>
                </a:lnTo>
                <a:lnTo>
                  <a:pt x="0" y="2593298"/>
                </a:lnTo>
              </a:path>
            </a:pathLst>
          </a:custGeom>
          <a:ln w="38100">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p:cNvSpPr txBox="1">
            <a:spLocks/>
          </p:cNvSpPr>
          <p:nvPr/>
        </p:nvSpPr>
        <p:spPr>
          <a:xfrm>
            <a:off x="457200" y="1600200"/>
            <a:ext cx="8229600" cy="4525963"/>
          </a:xfrm>
          <a:prstGeom prst="rect">
            <a:avLst/>
          </a:prstGeom>
        </p:spPr>
        <p:txBody>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3200" b="1" i="0" u="none" strike="noStrike" kern="1200" cap="none" spc="0" normalizeH="0" baseline="0" noProof="0" smtClean="0">
                <a:ln>
                  <a:noFill/>
                </a:ln>
                <a:solidFill>
                  <a:schemeClr val="tx1"/>
                </a:solidFill>
                <a:effectLst/>
                <a:uLnTx/>
                <a:uFillTx/>
                <a:latin typeface="+mn-lt"/>
                <a:ea typeface="+mn-ea"/>
                <a:cs typeface="+mn-cs"/>
              </a:rPr>
              <a:t>معدل الخصم (معدل التحيين) هو في الغالب تكلفة رأس المال الذي من خلاله يتم تمويل المشروع الاستثماري، إنه معدل العائد المطلوب من طرف الممولين (ملاك ودائنين) مرجحا بمستوى المخاطر التي يتعرضون إليها.</a:t>
            </a:r>
            <a:endParaRPr kumimoji="0" lang="fr-FR" sz="3200" b="1"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3" name="Espace réservé du contenu 3"/>
          <p:cNvGraphicFramePr>
            <a:graphicFrameLocks/>
          </p:cNvGraphicFramePr>
          <p:nvPr/>
        </p:nvGraphicFramePr>
        <p:xfrm>
          <a:off x="457200" y="3678233"/>
          <a:ext cx="8229600" cy="3070408"/>
        </p:xfrm>
        <a:graphic>
          <a:graphicData uri="http://schemas.openxmlformats.org/drawingml/2006/table">
            <a:tbl>
              <a:tblPr firstRow="1" bandRow="1">
                <a:tableStyleId>{5C22544A-7EE6-4342-B048-85BDC9FD1C3A}</a:tableStyleId>
              </a:tblPr>
              <a:tblGrid>
                <a:gridCol w="757214"/>
                <a:gridCol w="3000396"/>
                <a:gridCol w="2714644"/>
                <a:gridCol w="1757346"/>
              </a:tblGrid>
              <a:tr h="549755">
                <a:tc>
                  <a:txBody>
                    <a:bodyPr/>
                    <a:lstStyle/>
                    <a:p>
                      <a:pPr algn="ctr" rtl="1"/>
                      <a:r>
                        <a:rPr lang="fr-FR" sz="2800" b="1" dirty="0" smtClean="0">
                          <a:solidFill>
                            <a:srgbClr val="0623FA"/>
                          </a:solidFill>
                        </a:rPr>
                        <a:t>t</a:t>
                      </a:r>
                      <a:r>
                        <a:rPr lang="fr-FR" sz="2800" b="1" baseline="-25000" dirty="0" smtClean="0">
                          <a:solidFill>
                            <a:srgbClr val="0623FA"/>
                          </a:solidFill>
                        </a:rPr>
                        <a:t>0</a:t>
                      </a:r>
                      <a:endParaRPr lang="fr-FR" sz="2800" b="1" baseline="-25000" dirty="0">
                        <a:solidFill>
                          <a:srgbClr val="0623FA"/>
                        </a:solidFill>
                      </a:endParaRPr>
                    </a:p>
                  </a:txBody>
                  <a:tcPr anchor="ctr">
                    <a:solidFill>
                      <a:srgbClr val="FFFF00"/>
                    </a:solid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2800" b="1" dirty="0" smtClean="0">
                          <a:solidFill>
                            <a:srgbClr val="0623FA"/>
                          </a:solidFill>
                        </a:rPr>
                        <a:t>t</a:t>
                      </a:r>
                      <a:r>
                        <a:rPr lang="fr-FR" sz="2800" b="1" baseline="-25000" dirty="0" smtClean="0">
                          <a:solidFill>
                            <a:srgbClr val="0623FA"/>
                          </a:solidFill>
                        </a:rPr>
                        <a:t>1</a:t>
                      </a:r>
                    </a:p>
                  </a:txBody>
                  <a:tcPr anchor="ctr">
                    <a:solidFill>
                      <a:srgbClr val="FFFF00"/>
                    </a:solid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2800" b="1" dirty="0" smtClean="0">
                          <a:solidFill>
                            <a:srgbClr val="0623FA"/>
                          </a:solidFill>
                        </a:rPr>
                        <a:t>t</a:t>
                      </a:r>
                      <a:r>
                        <a:rPr lang="fr-FR" sz="2800" b="1" baseline="-25000" dirty="0" smtClean="0">
                          <a:solidFill>
                            <a:srgbClr val="0623FA"/>
                          </a:solidFill>
                        </a:rPr>
                        <a:t>2</a:t>
                      </a:r>
                    </a:p>
                  </a:txBody>
                  <a:tcPr anchor="ctr">
                    <a:solidFill>
                      <a:srgbClr val="FFFF00"/>
                    </a:solidFill>
                  </a:tcPr>
                </a:tc>
                <a:tc>
                  <a:txBody>
                    <a:bodyPr/>
                    <a:lstStyle/>
                    <a:p>
                      <a:pPr algn="ctr" rtl="1"/>
                      <a:endParaRPr lang="fr-FR" sz="2800" b="1" dirty="0"/>
                    </a:p>
                  </a:txBody>
                  <a:tcPr anchor="ctr">
                    <a:solidFill>
                      <a:srgbClr val="FFFF00"/>
                    </a:solidFill>
                  </a:tcPr>
                </a:tc>
              </a:tr>
              <a:tr h="882757">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2800" b="1" dirty="0" smtClean="0">
                          <a:solidFill>
                            <a:srgbClr val="0623FA"/>
                          </a:solidFill>
                        </a:rPr>
                        <a:t>V</a:t>
                      </a:r>
                      <a:r>
                        <a:rPr lang="fr-FR" sz="2800" b="1" baseline="-25000" dirty="0" smtClean="0">
                          <a:solidFill>
                            <a:srgbClr val="0623FA"/>
                          </a:solidFill>
                        </a:rPr>
                        <a:t>0</a:t>
                      </a:r>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2800" b="1" dirty="0" smtClean="0">
                          <a:solidFill>
                            <a:srgbClr val="0623FA"/>
                          </a:solidFill>
                        </a:rPr>
                        <a:t>V</a:t>
                      </a:r>
                      <a:r>
                        <a:rPr lang="fr-FR" sz="2800" b="1" baseline="-25000" dirty="0" smtClean="0">
                          <a:solidFill>
                            <a:srgbClr val="0623FA"/>
                          </a:solidFill>
                        </a:rPr>
                        <a:t>1</a:t>
                      </a:r>
                      <a:r>
                        <a:rPr lang="fr-FR" sz="2800" b="1" dirty="0" smtClean="0">
                          <a:solidFill>
                            <a:srgbClr val="0623FA"/>
                          </a:solidFill>
                        </a:rPr>
                        <a:t> = V</a:t>
                      </a:r>
                      <a:r>
                        <a:rPr lang="fr-FR" sz="2800" b="1" baseline="-25000" dirty="0" smtClean="0">
                          <a:solidFill>
                            <a:srgbClr val="0623FA"/>
                          </a:solidFill>
                        </a:rPr>
                        <a:t>0</a:t>
                      </a:r>
                      <a:r>
                        <a:rPr lang="fr-FR" sz="2800" b="1" dirty="0" smtClean="0">
                          <a:solidFill>
                            <a:srgbClr val="0623FA"/>
                          </a:solidFill>
                        </a:rPr>
                        <a:t> (1+i)</a:t>
                      </a:r>
                      <a:r>
                        <a:rPr lang="fr-FR" sz="2800" b="1" baseline="30000" dirty="0" smtClean="0">
                          <a:solidFill>
                            <a:srgbClr val="0623FA"/>
                          </a:solidFill>
                        </a:rPr>
                        <a:t>1</a:t>
                      </a:r>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2800" b="1" dirty="0" smtClean="0">
                          <a:solidFill>
                            <a:srgbClr val="0623FA"/>
                          </a:solidFill>
                        </a:rPr>
                        <a:t>V</a:t>
                      </a:r>
                      <a:r>
                        <a:rPr lang="fr-FR" sz="2800" b="1" baseline="-25000" dirty="0" smtClean="0">
                          <a:solidFill>
                            <a:srgbClr val="0623FA"/>
                          </a:solidFill>
                        </a:rPr>
                        <a:t>2</a:t>
                      </a:r>
                      <a:r>
                        <a:rPr lang="fr-FR" sz="2800" b="1" dirty="0" smtClean="0">
                          <a:solidFill>
                            <a:srgbClr val="0623FA"/>
                          </a:solidFill>
                        </a:rPr>
                        <a:t> = V</a:t>
                      </a:r>
                      <a:r>
                        <a:rPr lang="fr-FR" sz="2800" b="1" baseline="-25000" dirty="0" smtClean="0">
                          <a:solidFill>
                            <a:srgbClr val="0623FA"/>
                          </a:solidFill>
                        </a:rPr>
                        <a:t>0</a:t>
                      </a:r>
                      <a:r>
                        <a:rPr lang="fr-FR" sz="2800" b="1" dirty="0" smtClean="0">
                          <a:solidFill>
                            <a:srgbClr val="0623FA"/>
                          </a:solidFill>
                        </a:rPr>
                        <a:t> (1+i)</a:t>
                      </a:r>
                      <a:r>
                        <a:rPr lang="fr-FR" sz="2800" b="1" baseline="30000" dirty="0" smtClean="0">
                          <a:solidFill>
                            <a:srgbClr val="0623FA"/>
                          </a:solidFill>
                        </a:rPr>
                        <a:t>2</a:t>
                      </a:r>
                    </a:p>
                  </a:txBody>
                  <a:tcPr anchor="ctr"/>
                </a:tc>
                <a:tc>
                  <a:txBody>
                    <a:bodyPr/>
                    <a:lstStyle/>
                    <a:p>
                      <a:pPr algn="ctr" rtl="1"/>
                      <a:r>
                        <a:rPr lang="ar-DZ" sz="3200" b="1" dirty="0" err="1" smtClean="0">
                          <a:solidFill>
                            <a:srgbClr val="FF0000"/>
                          </a:solidFill>
                        </a:rPr>
                        <a:t>الرسملة</a:t>
                      </a:r>
                      <a:endParaRPr lang="fr-FR" sz="3200" b="1" dirty="0">
                        <a:solidFill>
                          <a:srgbClr val="FF0000"/>
                        </a:solidFill>
                      </a:endParaRPr>
                    </a:p>
                  </a:txBody>
                  <a:tcPr anchor="ctr"/>
                </a:tc>
              </a:tr>
              <a:tr h="1637896">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2800" b="1" dirty="0" smtClean="0">
                          <a:solidFill>
                            <a:srgbClr val="0623FA"/>
                          </a:solidFill>
                        </a:rPr>
                        <a:t>V</a:t>
                      </a:r>
                      <a:r>
                        <a:rPr lang="fr-FR" sz="2800" b="1" baseline="-25000" dirty="0" smtClean="0">
                          <a:solidFill>
                            <a:srgbClr val="0623FA"/>
                          </a:solidFill>
                        </a:rPr>
                        <a:t>0</a:t>
                      </a:r>
                    </a:p>
                  </a:txBody>
                  <a:tcPr anchor="b"/>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2800" b="1" dirty="0" smtClean="0">
                          <a:solidFill>
                            <a:srgbClr val="0623FA"/>
                          </a:solidFill>
                        </a:rPr>
                        <a:t>V</a:t>
                      </a:r>
                      <a:r>
                        <a:rPr lang="fr-FR" sz="2800" b="1" baseline="-25000" dirty="0" smtClean="0">
                          <a:solidFill>
                            <a:srgbClr val="0623FA"/>
                          </a:solidFill>
                        </a:rPr>
                        <a:t>1</a:t>
                      </a:r>
                      <a:r>
                        <a:rPr lang="fr-FR" sz="2800" b="1" dirty="0" smtClean="0">
                          <a:solidFill>
                            <a:srgbClr val="0623FA"/>
                          </a:solidFill>
                        </a:rPr>
                        <a:t> (1+i)</a:t>
                      </a:r>
                      <a:r>
                        <a:rPr lang="fr-FR" sz="2800" b="1" baseline="30000" dirty="0" smtClean="0">
                          <a:solidFill>
                            <a:srgbClr val="0623FA"/>
                          </a:solidFill>
                        </a:rPr>
                        <a:t>-1</a:t>
                      </a:r>
                    </a:p>
                    <a:p>
                      <a:pPr marL="0" marR="0" indent="0" algn="ctr" defTabSz="914400" rtl="1" eaLnBrk="1" fontAlgn="auto" latinLnBrk="0" hangingPunct="1">
                        <a:lnSpc>
                          <a:spcPct val="100000"/>
                        </a:lnSpc>
                        <a:spcBef>
                          <a:spcPts val="0"/>
                        </a:spcBef>
                        <a:spcAft>
                          <a:spcPts val="0"/>
                        </a:spcAft>
                        <a:buClrTx/>
                        <a:buSzTx/>
                        <a:buFontTx/>
                        <a:buNone/>
                        <a:tabLst/>
                        <a:defRPr/>
                      </a:pPr>
                      <a:endParaRPr lang="fr-FR" sz="2800" b="1" kern="1200" dirty="0" smtClean="0">
                        <a:solidFill>
                          <a:schemeClr val="dk1"/>
                        </a:solidFill>
                        <a:latin typeface="+mn-lt"/>
                        <a:ea typeface="+mn-ea"/>
                        <a:cs typeface="+mn-cs"/>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2800" b="1" dirty="0" smtClean="0">
                          <a:solidFill>
                            <a:srgbClr val="0623FA"/>
                          </a:solidFill>
                        </a:rPr>
                        <a:t>V</a:t>
                      </a:r>
                      <a:r>
                        <a:rPr lang="fr-FR" sz="2800" b="1" baseline="-25000" dirty="0" smtClean="0">
                          <a:solidFill>
                            <a:srgbClr val="0623FA"/>
                          </a:solidFill>
                        </a:rPr>
                        <a:t>2</a:t>
                      </a:r>
                      <a:r>
                        <a:rPr lang="fr-FR" sz="2800" b="1" dirty="0" smtClean="0">
                          <a:solidFill>
                            <a:srgbClr val="0623FA"/>
                          </a:solidFill>
                        </a:rPr>
                        <a:t> (1+i)</a:t>
                      </a:r>
                      <a:r>
                        <a:rPr lang="fr-FR" sz="2800" b="1" baseline="30000" dirty="0" smtClean="0">
                          <a:solidFill>
                            <a:srgbClr val="0623FA"/>
                          </a:solidFill>
                        </a:rPr>
                        <a:t>-2</a:t>
                      </a:r>
                    </a:p>
                  </a:txBody>
                  <a:tcPr/>
                </a:tc>
                <a:tc>
                  <a:txBody>
                    <a:bodyPr/>
                    <a:lstStyle/>
                    <a:p>
                      <a:pPr algn="ctr" rtl="1"/>
                      <a:r>
                        <a:rPr lang="ar-DZ" sz="3200" b="1" dirty="0" err="1" smtClean="0">
                          <a:solidFill>
                            <a:srgbClr val="FF0000"/>
                          </a:solidFill>
                        </a:rPr>
                        <a:t>التحيين</a:t>
                      </a:r>
                      <a:endParaRPr lang="fr-FR" sz="3200" b="1" dirty="0">
                        <a:solidFill>
                          <a:srgbClr val="FF0000"/>
                        </a:solidFill>
                      </a:endParaRPr>
                    </a:p>
                  </a:txBody>
                  <a:tcPr anchor="ctr"/>
                </a:tc>
              </a:tr>
            </a:tbl>
          </a:graphicData>
        </a:graphic>
      </p:graphicFrame>
      <p:sp>
        <p:nvSpPr>
          <p:cNvPr id="4" name="Forme libre 3"/>
          <p:cNvSpPr/>
          <p:nvPr/>
        </p:nvSpPr>
        <p:spPr>
          <a:xfrm>
            <a:off x="1071538" y="5643578"/>
            <a:ext cx="4500000" cy="864000"/>
          </a:xfrm>
          <a:custGeom>
            <a:avLst/>
            <a:gdLst>
              <a:gd name="connsiteX0" fmla="*/ 4392118 w 4392118"/>
              <a:gd name="connsiteY0" fmla="*/ 0 h 2593298"/>
              <a:gd name="connsiteX1" fmla="*/ 4392118 w 4392118"/>
              <a:gd name="connsiteY1" fmla="*/ 2593298 h 2593298"/>
              <a:gd name="connsiteX2" fmla="*/ 0 w 4392118"/>
              <a:gd name="connsiteY2" fmla="*/ 2593298 h 2593298"/>
            </a:gdLst>
            <a:ahLst/>
            <a:cxnLst>
              <a:cxn ang="0">
                <a:pos x="connsiteX0" y="connsiteY0"/>
              </a:cxn>
              <a:cxn ang="0">
                <a:pos x="connsiteX1" y="connsiteY1"/>
              </a:cxn>
              <a:cxn ang="0">
                <a:pos x="connsiteX2" y="connsiteY2"/>
              </a:cxn>
            </a:cxnLst>
            <a:rect l="l" t="t" r="r" b="b"/>
            <a:pathLst>
              <a:path w="4392118" h="2593298">
                <a:moveTo>
                  <a:pt x="4392118" y="0"/>
                </a:moveTo>
                <a:lnTo>
                  <a:pt x="4392118" y="2593298"/>
                </a:lnTo>
                <a:lnTo>
                  <a:pt x="0" y="2593298"/>
                </a:lnTo>
              </a:path>
            </a:pathLst>
          </a:custGeom>
          <a:ln w="38100">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5" name="Connecteur droit 4"/>
          <p:cNvCxnSpPr/>
          <p:nvPr/>
        </p:nvCxnSpPr>
        <p:spPr>
          <a:xfrm rot="5400000">
            <a:off x="2285984" y="6000768"/>
            <a:ext cx="857256" cy="1588"/>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par>
                                <p:cTn id="15" presetID="53"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b="1" dirty="0">
              <a:solidFill>
                <a:srgbClr val="FF0000"/>
              </a:solidFill>
            </a:endParaRPr>
          </a:p>
        </p:txBody>
      </p:sp>
      <p:sp>
        <p:nvSpPr>
          <p:cNvPr id="3" name="Espace réservé du contenu 2"/>
          <p:cNvSpPr>
            <a:spLocks noGrp="1"/>
          </p:cNvSpPr>
          <p:nvPr>
            <p:ph idx="1"/>
          </p:nvPr>
        </p:nvSpPr>
        <p:spPr/>
        <p:txBody>
          <a:bodyPr>
            <a:noAutofit/>
          </a:bodyPr>
          <a:lstStyle/>
          <a:p>
            <a:pPr algn="r" rtl="1">
              <a:buNone/>
            </a:pPr>
            <a:r>
              <a:rPr lang="ar-DZ" b="1" dirty="0" smtClean="0"/>
              <a:t>ويعد التنبؤ بال</a:t>
            </a:r>
            <a:r>
              <a:rPr lang="ar-DZ" b="1" dirty="0" smtClean="0">
                <a:solidFill>
                  <a:srgbClr val="0623FA"/>
                </a:solidFill>
              </a:rPr>
              <a:t>تدفقات النقدية التشغيلية (</a:t>
            </a:r>
            <a:r>
              <a:rPr lang="ar-DZ" b="1" dirty="0" smtClean="0"/>
              <a:t>تكاليف وعوائد) المشاريع عملية صعبة وشديدة التعقيد و</a:t>
            </a:r>
            <a:r>
              <a:rPr lang="ar-DZ" b="1" dirty="0" smtClean="0">
                <a:solidFill>
                  <a:srgbClr val="0623FA"/>
                </a:solidFill>
              </a:rPr>
              <a:t>تقترن بدرجة مرتفعة من المخاطرة وعدم التأكد</a:t>
            </a:r>
            <a:r>
              <a:rPr lang="ar-DZ" b="1" dirty="0" smtClean="0"/>
              <a:t>. وإذا كان تقدير تكاليف إنشاء المشروع وإطلاقه يرتبط بدرجة كبيرة من عدم التأكد فإن تقدير إيرادات المبيعات والتكاليف التشغيلية يقترن بدرجة أكبر من عدم التأكد.</a:t>
            </a:r>
          </a:p>
          <a:p>
            <a:pPr algn="r" rtl="1">
              <a:buNone/>
            </a:pPr>
            <a:r>
              <a:rPr lang="ar-DZ" b="1" dirty="0" smtClean="0"/>
              <a:t>إضافة إلى ذلك يرتكب دارسو الجدوى عادة بعض الأخطاء في تقدير التدفقات النقدية من شأنها أن تؤدي إلى قرار استثمار خاطئ.</a:t>
            </a:r>
            <a:endParaRPr lang="fr-FR"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lvl="0" algn="r" rtl="1">
              <a:buNone/>
            </a:pPr>
            <a:r>
              <a:rPr lang="ar-DZ" b="1" dirty="0" smtClean="0"/>
              <a:t>سوف نعالج لاحقا كيفية تقييم المشاريع الاستثمارية في حالة عدم التأكد والمخاطرة. أما الآن فسوف نعتني بكيفية تجنب أخطاء التقييم، وهناك </a:t>
            </a:r>
            <a:r>
              <a:rPr lang="ar-DZ" b="1" dirty="0" smtClean="0">
                <a:solidFill>
                  <a:srgbClr val="0623FA"/>
                </a:solidFill>
              </a:rPr>
              <a:t>قاعدتان رئيسيتان</a:t>
            </a:r>
            <a:r>
              <a:rPr lang="ar-DZ" b="1" dirty="0" smtClean="0"/>
              <a:t>:</a:t>
            </a:r>
          </a:p>
          <a:p>
            <a:pPr algn="r" rtl="1"/>
            <a:r>
              <a:rPr lang="ar-DZ" b="1" dirty="0" smtClean="0"/>
              <a:t>أن تستند قرارات الاستثمار إلى </a:t>
            </a:r>
            <a:r>
              <a:rPr lang="ar-DZ" b="1" dirty="0" smtClean="0">
                <a:solidFill>
                  <a:srgbClr val="0623FA"/>
                </a:solidFill>
              </a:rPr>
              <a:t>التدفقات النقدية وليس </a:t>
            </a:r>
            <a:r>
              <a:rPr lang="ar-DZ" b="1" dirty="0" smtClean="0"/>
              <a:t>إلى </a:t>
            </a:r>
            <a:r>
              <a:rPr lang="ar-DZ" b="1" dirty="0" smtClean="0">
                <a:solidFill>
                  <a:srgbClr val="0623FA"/>
                </a:solidFill>
              </a:rPr>
              <a:t>النتائج المحاسبية </a:t>
            </a:r>
            <a:r>
              <a:rPr lang="ar-DZ" b="1" dirty="0" smtClean="0"/>
              <a:t>المتحصل عليها على أساس </a:t>
            </a:r>
            <a:r>
              <a:rPr lang="ar-DZ" b="1" dirty="0" err="1" smtClean="0"/>
              <a:t>الإستحقاق</a:t>
            </a:r>
            <a:r>
              <a:rPr lang="ar-DZ" b="1" dirty="0" smtClean="0"/>
              <a:t> وليس على أساس نقدي؛</a:t>
            </a:r>
          </a:p>
          <a:p>
            <a:pPr algn="r" rtl="1"/>
            <a:r>
              <a:rPr lang="ar-DZ" b="1" dirty="0" smtClean="0"/>
              <a:t>أن تكون التدفقات النقدية المعنية بالدراسة هي ال</a:t>
            </a:r>
            <a:r>
              <a:rPr lang="ar-DZ" b="1" dirty="0" smtClean="0">
                <a:solidFill>
                  <a:srgbClr val="0623FA"/>
                </a:solidFill>
              </a:rPr>
              <a:t>تدفقات النقدية الإضافية</a:t>
            </a:r>
            <a:r>
              <a:rPr lang="ar-DZ" b="1" dirty="0" smtClean="0"/>
              <a:t> (التفاضلية) والتي يمكن للمؤسسة توقعها في حال قررت تنفيذ أحد المشاريع، وهي تدفقات تفوق ما تحصل عليه المؤسسة إذا صرفت نظرها عن المشروع.</a:t>
            </a:r>
            <a:endParaRPr lang="fr-FR"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484784"/>
            <a:ext cx="8229600" cy="4525963"/>
          </a:xfrm>
        </p:spPr>
        <p:txBody>
          <a:bodyPr>
            <a:noAutofit/>
          </a:bodyPr>
          <a:lstStyle/>
          <a:p>
            <a:pPr algn="r" rtl="1">
              <a:buNone/>
            </a:pPr>
            <a:r>
              <a:rPr lang="ar-DZ" b="1" dirty="0" smtClean="0"/>
              <a:t>تطبيقا للقاعدة الثانية: لا ينبغي إغفال عناصر معينة مؤثرة في قرار </a:t>
            </a:r>
            <a:r>
              <a:rPr lang="ar-DZ" b="1" dirty="0" err="1" smtClean="0"/>
              <a:t>الإستثمار</a:t>
            </a:r>
            <a:r>
              <a:rPr lang="ar-DZ" b="1" dirty="0" smtClean="0"/>
              <a:t> لما يترتب عنها من تدفقات نقدية لها تأثير ملموس على ربحية </a:t>
            </a:r>
            <a:r>
              <a:rPr lang="ar-DZ" b="1" dirty="0" err="1" smtClean="0"/>
              <a:t>الإستثمار</a:t>
            </a:r>
            <a:r>
              <a:rPr lang="ar-DZ" b="1" dirty="0" smtClean="0"/>
              <a:t>. أو أخذ عناصر ليس لها علاقة بالقرار </a:t>
            </a:r>
            <a:r>
              <a:rPr lang="ar-DZ" b="1" dirty="0" err="1" smtClean="0"/>
              <a:t>الإستثماري</a:t>
            </a:r>
            <a:r>
              <a:rPr lang="ar-DZ" b="1" dirty="0" smtClean="0"/>
              <a:t> بعين </a:t>
            </a:r>
            <a:r>
              <a:rPr lang="ar-DZ" b="1" dirty="0" err="1" smtClean="0"/>
              <a:t>الإعتبار</a:t>
            </a:r>
            <a:r>
              <a:rPr lang="ar-DZ" b="1" dirty="0" smtClean="0"/>
              <a:t>. ومن أمثلة </a:t>
            </a:r>
            <a:r>
              <a:rPr lang="ar-DZ" b="1" dirty="0" smtClean="0">
                <a:solidFill>
                  <a:srgbClr val="0623FA"/>
                </a:solidFill>
              </a:rPr>
              <a:t>العناصر التي لا ينبغي إغفالها</a:t>
            </a:r>
            <a:r>
              <a:rPr lang="ar-DZ" b="1" dirty="0" smtClean="0"/>
              <a:t>: قيمة </a:t>
            </a:r>
            <a:r>
              <a:rPr lang="ar-DZ" b="1" dirty="0" err="1" smtClean="0"/>
              <a:t>الإستثمار</a:t>
            </a:r>
            <a:r>
              <a:rPr lang="ar-DZ" b="1" dirty="0" smtClean="0"/>
              <a:t> في نهاية مدة </a:t>
            </a:r>
            <a:r>
              <a:rPr lang="ar-DZ" b="1" dirty="0" err="1" smtClean="0"/>
              <a:t>الإستثمار</a:t>
            </a:r>
            <a:r>
              <a:rPr lang="ar-DZ" b="1" dirty="0" smtClean="0"/>
              <a:t> (التدفقات النقدية غير التشغيلية سواء المتعلقة بالأصل الثابت أو بالأصول المتداولة)، </a:t>
            </a:r>
            <a:r>
              <a:rPr lang="ar-DZ" b="1" dirty="0" smtClean="0">
                <a:solidFill>
                  <a:srgbClr val="0623FA"/>
                </a:solidFill>
              </a:rPr>
              <a:t>تكلفة الفرصة البديلة والآثار الخارجية</a:t>
            </a:r>
            <a:r>
              <a:rPr lang="ar-DZ" b="1" dirty="0" smtClean="0"/>
              <a:t> من المشروع على الأجزاء الأخرى للمؤسسة أو من هذه الأخيرة على المشروع. أما عن العناصر التي لا يجب أخذها بعين </a:t>
            </a:r>
            <a:r>
              <a:rPr lang="ar-DZ" b="1" dirty="0" err="1" smtClean="0"/>
              <a:t>الإعتبار</a:t>
            </a:r>
            <a:r>
              <a:rPr lang="ar-DZ" b="1" dirty="0" smtClean="0"/>
              <a:t> فأهمها </a:t>
            </a:r>
            <a:r>
              <a:rPr lang="ar-DZ" b="1" dirty="0" smtClean="0">
                <a:solidFill>
                  <a:srgbClr val="0623FA"/>
                </a:solidFill>
              </a:rPr>
              <a:t>التكاليف الغارقة</a:t>
            </a:r>
            <a:r>
              <a:rPr lang="ar-DZ" b="1" dirty="0" smtClean="0"/>
              <a:t>.</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428736"/>
            <a:ext cx="8229600" cy="4525963"/>
          </a:xfrm>
        </p:spPr>
        <p:txBody>
          <a:bodyPr>
            <a:noAutofit/>
          </a:bodyPr>
          <a:lstStyle/>
          <a:p>
            <a:pPr algn="r" rtl="1">
              <a:buNone/>
            </a:pPr>
            <a:r>
              <a:rPr lang="ar-DZ" b="1" dirty="0" smtClean="0"/>
              <a:t>وكمثال على التكاليف الغارقة ما تنفقه شركات البترول في مجال التنقيب والبحث عن البترول، فعندما تدرس هذه الشركات إمكانية استغلال حقل معين خلال مرحلة الكشف الأولي فلا يجب أن تدخل نفقات التنقيب والبحث في الدراسة، لأن هذه النفقات لم تترتب على القرار وبذلك فهي غير مرتبطة بتشغيل أو عدم تشغيل الحقل. والمثال الآخر هو الأتعاب الخاصة بالمكتب الذي يتولى دراسة جدوى مشروع معين، فهذه الأتعاب ستدفع سواء تم قبول أو رفض المشروع فهي نفقات غير مرتبطة بالمشروع ولا ينبغي أخذها في الحسبان، أي لا تعتبر بهذا الشكل تدفقات نقدية خارجة تضاف لمبلغ </a:t>
            </a:r>
            <a:r>
              <a:rPr lang="ar-DZ" b="1" dirty="0" err="1" smtClean="0"/>
              <a:t>الإستثمار</a:t>
            </a:r>
            <a:r>
              <a:rPr lang="ar-DZ" b="1" dirty="0" smtClean="0"/>
              <a:t> المبدئي.</a:t>
            </a:r>
            <a:endParaRPr lang="fr-FR"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274638"/>
            <a:ext cx="8229600" cy="1143000"/>
          </a:xfrm>
          <a:prstGeom prst="rect">
            <a:avLst/>
          </a:prstGeom>
        </p:spPr>
        <p:txBody>
          <a:bodyPr anchor="ct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DZ" sz="4000" b="1" i="0" u="none" strike="noStrike" kern="1200" cap="none" spc="0" normalizeH="0" baseline="0" noProof="0" dirty="0" smtClean="0">
                <a:ln>
                  <a:noFill/>
                </a:ln>
                <a:solidFill>
                  <a:srgbClr val="FF0000"/>
                </a:solidFill>
                <a:effectLst/>
                <a:uLnTx/>
                <a:uFillTx/>
                <a:latin typeface="+mj-lt"/>
                <a:ea typeface="+mj-ea"/>
                <a:cs typeface="+mj-cs"/>
              </a:rPr>
              <a:t>1) تقدير التدفقات النقدية غير التشغيلية</a:t>
            </a:r>
            <a:endParaRPr kumimoji="0" lang="fr-FR" sz="4000" b="1" i="1" u="none" strike="noStrike" kern="1200" cap="none" spc="0" normalizeH="0" baseline="0" noProof="0" dirty="0">
              <a:ln>
                <a:noFill/>
              </a:ln>
              <a:solidFill>
                <a:srgbClr val="FF0000"/>
              </a:solidFill>
              <a:effectLst/>
              <a:uLnTx/>
              <a:uFillTx/>
              <a:latin typeface="+mj-lt"/>
              <a:ea typeface="+mj-ea"/>
              <a:cs typeface="+mj-cs"/>
            </a:endParaRPr>
          </a:p>
        </p:txBody>
      </p:sp>
      <p:sp>
        <p:nvSpPr>
          <p:cNvPr id="3" name="Espace réservé du contenu 2"/>
          <p:cNvSpPr txBox="1">
            <a:spLocks/>
          </p:cNvSpPr>
          <p:nvPr/>
        </p:nvSpPr>
        <p:spPr>
          <a:xfrm>
            <a:off x="457200" y="1600200"/>
            <a:ext cx="8229600" cy="4525963"/>
          </a:xfrm>
          <a:prstGeom prst="rect">
            <a:avLst/>
          </a:prstGeom>
        </p:spPr>
        <p:txBody>
          <a:bodyPr/>
          <a:lstStyle/>
          <a:p>
            <a:pPr marL="342900" lvl="0" indent="-342900" algn="r" rtl="1">
              <a:spcBef>
                <a:spcPct val="20000"/>
              </a:spcBef>
            </a:pPr>
            <a:r>
              <a:rPr kumimoji="0" lang="ar-DZ" sz="3200" b="1" i="0" u="none" strike="noStrike" kern="1200" cap="none" spc="0" normalizeH="0" baseline="0" noProof="0" dirty="0" smtClean="0">
                <a:ln>
                  <a:noFill/>
                </a:ln>
                <a:solidFill>
                  <a:schemeClr val="tx1"/>
                </a:solidFill>
                <a:effectLst/>
                <a:uLnTx/>
                <a:uFillTx/>
                <a:latin typeface="+mn-lt"/>
                <a:ea typeface="+mn-ea"/>
                <a:cs typeface="+mn-cs"/>
              </a:rPr>
              <a:t>ويقصد </a:t>
            </a:r>
            <a:r>
              <a:rPr kumimoji="0" lang="ar-DZ" sz="3200" b="1" i="0" u="none" strike="noStrike" kern="1200" cap="none" spc="0" normalizeH="0" baseline="0" noProof="0" dirty="0" err="1" smtClean="0">
                <a:ln>
                  <a:noFill/>
                </a:ln>
                <a:solidFill>
                  <a:schemeClr val="tx1"/>
                </a:solidFill>
                <a:effectLst/>
                <a:uLnTx/>
                <a:uFillTx/>
                <a:latin typeface="+mn-lt"/>
                <a:ea typeface="+mn-ea"/>
                <a:cs typeface="+mn-cs"/>
              </a:rPr>
              <a:t>بها</a:t>
            </a:r>
            <a:r>
              <a:rPr kumimoji="0" lang="ar-DZ" sz="3200" b="1" i="0" u="none" strike="noStrike" kern="1200" cap="none" spc="0" normalizeH="0" baseline="0" noProof="0" dirty="0" smtClean="0">
                <a:ln>
                  <a:noFill/>
                </a:ln>
                <a:solidFill>
                  <a:schemeClr val="tx1"/>
                </a:solidFill>
                <a:effectLst/>
                <a:uLnTx/>
                <a:uFillTx/>
                <a:latin typeface="+mn-lt"/>
                <a:ea typeface="+mn-ea"/>
                <a:cs typeface="+mn-cs"/>
              </a:rPr>
              <a:t> قيم </a:t>
            </a:r>
            <a:r>
              <a:rPr kumimoji="0" lang="ar-DZ" sz="3200" b="1" i="0" u="none" strike="noStrike" kern="1200" cap="none" spc="0" normalizeH="0" baseline="0" noProof="0" dirty="0" err="1" smtClean="0">
                <a:ln>
                  <a:noFill/>
                </a:ln>
                <a:solidFill>
                  <a:schemeClr val="tx1"/>
                </a:solidFill>
                <a:effectLst/>
                <a:uLnTx/>
                <a:uFillTx/>
                <a:latin typeface="+mn-lt"/>
                <a:ea typeface="+mn-ea"/>
                <a:cs typeface="+mn-cs"/>
              </a:rPr>
              <a:t>الإستثمار</a:t>
            </a:r>
            <a:r>
              <a:rPr kumimoji="0" lang="ar-DZ" sz="3200" b="1" i="0" u="none" strike="noStrike" kern="1200" cap="none" spc="0" normalizeH="0" baseline="0" noProof="0" dirty="0" smtClean="0">
                <a:ln>
                  <a:noFill/>
                </a:ln>
                <a:solidFill>
                  <a:schemeClr val="tx1"/>
                </a:solidFill>
                <a:effectLst/>
                <a:uLnTx/>
                <a:uFillTx/>
                <a:latin typeface="+mn-lt"/>
                <a:ea typeface="+mn-ea"/>
                <a:cs typeface="+mn-cs"/>
              </a:rPr>
              <a:t> </a:t>
            </a:r>
            <a:r>
              <a:rPr lang="ar-DZ" sz="3200" b="1" dirty="0" smtClean="0"/>
              <a:t>في بداية </a:t>
            </a:r>
            <a:r>
              <a:rPr lang="ar-DZ" sz="3200" b="1" dirty="0" err="1" smtClean="0"/>
              <a:t>و</a:t>
            </a:r>
            <a:r>
              <a:rPr kumimoji="0" lang="ar-DZ" sz="3200" b="1" i="0" u="none" strike="noStrike" kern="1200" cap="none" spc="0" normalizeH="0" baseline="0" noProof="0" dirty="0" smtClean="0">
                <a:ln>
                  <a:noFill/>
                </a:ln>
                <a:solidFill>
                  <a:schemeClr val="tx1"/>
                </a:solidFill>
                <a:effectLst/>
                <a:uLnTx/>
                <a:uFillTx/>
                <a:latin typeface="+mn-lt"/>
                <a:ea typeface="+mn-ea"/>
                <a:cs typeface="+mn-cs"/>
              </a:rPr>
              <a:t>في نهاية مدة </a:t>
            </a:r>
            <a:r>
              <a:rPr kumimoji="0" lang="ar-DZ" sz="3200" b="1" i="0" u="none" strike="noStrike" kern="1200" cap="none" spc="0" normalizeH="0" baseline="0" noProof="0" dirty="0" err="1" smtClean="0">
                <a:ln>
                  <a:noFill/>
                </a:ln>
                <a:solidFill>
                  <a:schemeClr val="tx1"/>
                </a:solidFill>
                <a:effectLst/>
                <a:uLnTx/>
                <a:uFillTx/>
                <a:latin typeface="+mn-lt"/>
                <a:ea typeface="+mn-ea"/>
                <a:cs typeface="+mn-cs"/>
              </a:rPr>
              <a:t>الإستثمار</a:t>
            </a:r>
            <a:r>
              <a:rPr kumimoji="0" lang="ar-DZ" sz="3200" b="1" i="0" u="none" strike="noStrike" kern="1200" cap="none" spc="0" normalizeH="0" baseline="0" noProof="0" dirty="0" smtClean="0">
                <a:ln>
                  <a:noFill/>
                </a:ln>
                <a:solidFill>
                  <a:schemeClr val="tx1"/>
                </a:solidFill>
                <a:effectLst/>
                <a:uLnTx/>
                <a:uFillTx/>
                <a:latin typeface="+mn-lt"/>
                <a:ea typeface="+mn-ea"/>
                <a:cs typeface="+mn-cs"/>
              </a:rPr>
              <a:t> سواء المتعلقة بالأصل الثابت عند حيازته والتنازل عنه في نهاية مدة عمر المشروع (القيمة المتبقية) أو المتعلقة بالأصول المتداولة عند </a:t>
            </a:r>
            <a:r>
              <a:rPr kumimoji="0" lang="ar-DZ" sz="3200" b="1" i="0" u="none" strike="noStrike" kern="1200" cap="none" spc="0" normalizeH="0" baseline="0" noProof="0" dirty="0" err="1" smtClean="0">
                <a:ln>
                  <a:noFill/>
                </a:ln>
                <a:solidFill>
                  <a:schemeClr val="tx1"/>
                </a:solidFill>
                <a:effectLst/>
                <a:uLnTx/>
                <a:uFillTx/>
                <a:latin typeface="+mn-lt"/>
                <a:ea typeface="+mn-ea"/>
                <a:cs typeface="+mn-cs"/>
              </a:rPr>
              <a:t>الإستثمار</a:t>
            </a:r>
            <a:r>
              <a:rPr kumimoji="0" lang="ar-DZ" sz="3200" b="1" i="0" u="none" strike="noStrike" kern="1200" cap="none" spc="0" normalizeH="0" baseline="0" noProof="0" dirty="0" smtClean="0">
                <a:ln>
                  <a:noFill/>
                </a:ln>
                <a:solidFill>
                  <a:schemeClr val="tx1"/>
                </a:solidFill>
                <a:effectLst/>
                <a:uLnTx/>
                <a:uFillTx/>
                <a:latin typeface="+mn-lt"/>
                <a:ea typeface="+mn-ea"/>
                <a:cs typeface="+mn-cs"/>
              </a:rPr>
              <a:t> في المخزون وحسابات</a:t>
            </a:r>
            <a:r>
              <a:rPr kumimoji="0" lang="ar-DZ" sz="3200" b="1" i="0" u="none" strike="noStrike" kern="1200" cap="none" spc="0" normalizeH="0" noProof="0" dirty="0" smtClean="0">
                <a:ln>
                  <a:noFill/>
                </a:ln>
                <a:solidFill>
                  <a:schemeClr val="tx1"/>
                </a:solidFill>
                <a:effectLst/>
                <a:uLnTx/>
                <a:uFillTx/>
                <a:latin typeface="+mn-lt"/>
                <a:ea typeface="+mn-ea"/>
                <a:cs typeface="+mn-cs"/>
              </a:rPr>
              <a:t> المدينين (الزيادة في </a:t>
            </a:r>
            <a:r>
              <a:rPr lang="ar-DZ" sz="3200" b="1" dirty="0" smtClean="0"/>
              <a:t>في الاحتياج لرأس المال العامل) وعندما </a:t>
            </a:r>
            <a:r>
              <a:rPr kumimoji="0" lang="ar-DZ" sz="3200" b="1" i="0" u="none" strike="noStrike" kern="1200" cap="none" spc="0" normalizeH="0" baseline="0" noProof="0" dirty="0" smtClean="0">
                <a:ln>
                  <a:noFill/>
                </a:ln>
                <a:solidFill>
                  <a:schemeClr val="tx1"/>
                </a:solidFill>
                <a:effectLst/>
                <a:uLnTx/>
                <a:uFillTx/>
                <a:latin typeface="+mn-lt"/>
                <a:ea typeface="+mn-ea"/>
                <a:cs typeface="+mn-cs"/>
              </a:rPr>
              <a:t>يتم تصفية </a:t>
            </a:r>
            <a:r>
              <a:rPr lang="ar-DZ" sz="3200" b="1" dirty="0" smtClean="0"/>
              <a:t>هذه الأصول في نهاية مدة </a:t>
            </a:r>
            <a:r>
              <a:rPr lang="ar-DZ" sz="3200" b="1" dirty="0" err="1" smtClean="0"/>
              <a:t>الإستثمار</a:t>
            </a:r>
            <a:r>
              <a:rPr lang="ar-DZ" sz="3200" b="1" dirty="0" smtClean="0"/>
              <a:t> (استرجاع </a:t>
            </a:r>
            <a:r>
              <a:rPr kumimoji="0" lang="ar-DZ" sz="3200" b="1" i="0" u="none" strike="noStrike" kern="1200" cap="none" spc="0" normalizeH="0" baseline="0" noProof="0" dirty="0" smtClean="0">
                <a:ln>
                  <a:noFill/>
                </a:ln>
                <a:solidFill>
                  <a:schemeClr val="tx1"/>
                </a:solidFill>
                <a:effectLst/>
                <a:uLnTx/>
                <a:uFillTx/>
                <a:latin typeface="+mn-lt"/>
                <a:ea typeface="+mn-ea"/>
                <a:cs typeface="+mn-cs"/>
              </a:rPr>
              <a:t>التغير في الاحتياج لرأس المال العامل).</a:t>
            </a:r>
          </a:p>
          <a:p>
            <a:pPr marL="342900" lvl="0" indent="-342900" algn="r" rtl="1">
              <a:spcBef>
                <a:spcPct val="20000"/>
              </a:spcBef>
            </a:pPr>
            <a:r>
              <a:rPr lang="ar-DZ" sz="3600" b="1" dirty="0" smtClean="0">
                <a:solidFill>
                  <a:srgbClr val="FF0000"/>
                </a:solidFill>
              </a:rPr>
              <a:t>1-1- التدفقات النقدية غير التشغيلية في بداية مدة </a:t>
            </a:r>
            <a:r>
              <a:rPr lang="ar-DZ" sz="3600" b="1" dirty="0" err="1" smtClean="0">
                <a:solidFill>
                  <a:srgbClr val="FF0000"/>
                </a:solidFill>
              </a:rPr>
              <a:t>الإستثمار</a:t>
            </a:r>
            <a:endParaRPr kumimoji="0" lang="ar-DZ" sz="36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r-FR" sz="32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60319</TotalTime>
  <Words>3144</Words>
  <Application>Microsoft Office PowerPoint</Application>
  <PresentationFormat>Affichage à l'écran (4:3)</PresentationFormat>
  <Paragraphs>401</Paragraphs>
  <Slides>42</Slides>
  <Notes>0</Notes>
  <HiddenSlides>0</HiddenSlides>
  <MMClips>0</MMClips>
  <ScaleCrop>false</ScaleCrop>
  <HeadingPairs>
    <vt:vector size="4" baseType="variant">
      <vt:variant>
        <vt:lpstr>Thème</vt:lpstr>
      </vt:variant>
      <vt:variant>
        <vt:i4>1</vt:i4>
      </vt:variant>
      <vt:variant>
        <vt:lpstr>Titres des diapositives</vt:lpstr>
      </vt:variant>
      <vt:variant>
        <vt:i4>42</vt:i4>
      </vt:variant>
    </vt:vector>
  </HeadingPairs>
  <TitlesOfParts>
    <vt:vector size="43" baseType="lpstr">
      <vt:lpstr>Thème Office</vt:lpstr>
      <vt:lpstr>الفصل الثاني: تحديد (تقدير) التدفقات النقدية</vt:lpstr>
      <vt:lpstr>Diapositive 2</vt:lpstr>
      <vt:lpstr>مدخل لتقدير التدفقات النقدية</vt:lpstr>
      <vt:lpstr>Diapositive 4</vt:lpstr>
      <vt:lpstr>Diapositive 5</vt:lpstr>
      <vt:lpstr>Diapositive 6</vt:lpstr>
      <vt:lpstr>Diapositive 7</vt:lpstr>
      <vt:lpstr>Diapositive 8</vt:lpstr>
      <vt:lpstr>Diapositive 9</vt:lpstr>
      <vt:lpstr>أ) تكاليف الأصول الثابتة</vt:lpstr>
      <vt:lpstr>Diapositive 11</vt:lpstr>
      <vt:lpstr>Diapositive 12</vt:lpstr>
      <vt:lpstr>Diapositive 13</vt:lpstr>
      <vt:lpstr>مثال تطبيقي</vt:lpstr>
      <vt:lpstr>Diapositive 15</vt:lpstr>
      <vt:lpstr>Diapositive 16</vt:lpstr>
      <vt:lpstr>1-2- التدفقات النقدية غير التشغيلية في نهاية مدة الإستثمار</vt:lpstr>
      <vt:lpstr>أ) صافي القيمة البيعية VR</vt:lpstr>
      <vt:lpstr>Diapositive 19</vt:lpstr>
      <vt:lpstr>Diapositive 20</vt:lpstr>
      <vt:lpstr>مثال تطبيقي</vt:lpstr>
      <vt:lpstr>ب) استرجاع التغير في الإحتياجات التمويلية للتشغيل </vt:lpstr>
      <vt:lpstr>Diapositive 23</vt:lpstr>
      <vt:lpstr>2) التدفقات النقدية التشغيلية</vt:lpstr>
      <vt:lpstr>أ) مدة تقدير التدفقات النقدية التشغيلية</vt:lpstr>
      <vt:lpstr>Diapositive 26</vt:lpstr>
      <vt:lpstr>Diapositive 27</vt:lpstr>
      <vt:lpstr>Diapositive 28</vt:lpstr>
      <vt:lpstr>ب) كيفية معاملة الاهتلاك كعبء غير نقدي</vt:lpstr>
      <vt:lpstr>Diapositive 30</vt:lpstr>
      <vt:lpstr>طريقة القسط المتناقص </vt:lpstr>
      <vt:lpstr>نسب اهتلاك الأصول الثابتة استناداً إلى نظام الاسترداد السريع للتكلفة بطريقة مجموع السنوات</vt:lpstr>
      <vt:lpstr>Diapositive 33</vt:lpstr>
      <vt:lpstr> ج) عدم إدخال أعباء الفائدة في حساب التدفقات النقدية التشغيلية</vt:lpstr>
      <vt:lpstr>كيفية حساب صافي التدفق النقدي التشغيلي CFN</vt:lpstr>
      <vt:lpstr>3) تقدير التدفقات النقدية لمشاريع الاستبدال</vt:lpstr>
      <vt:lpstr>صافي تكلفة الاستثمار المبدئي</vt:lpstr>
      <vt:lpstr>Diapositive 38</vt:lpstr>
      <vt:lpstr>التدفقات النقدية التشغيلية طيلة عمر المشروع</vt:lpstr>
      <vt:lpstr>صافي القيمة البيعية في نهاية عمر المشروع</vt:lpstr>
      <vt:lpstr>Diapositive 41</vt:lpstr>
      <vt:lpstr>Diapositive 42</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DELL</dc:creator>
  <cp:lastModifiedBy>DELL</cp:lastModifiedBy>
  <cp:revision>80</cp:revision>
  <dcterms:created xsi:type="dcterms:W3CDTF">2018-12-11T17:44:42Z</dcterms:created>
  <dcterms:modified xsi:type="dcterms:W3CDTF">2021-01-16T21:35:59Z</dcterms:modified>
</cp:coreProperties>
</file>