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0.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1.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2.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3.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4.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5.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9" r:id="rId2"/>
    <p:sldMasterId id="2147483776" r:id="rId3"/>
    <p:sldMasterId id="2147483793" r:id="rId4"/>
    <p:sldMasterId id="2147483810" r:id="rId5"/>
    <p:sldMasterId id="2147483827" r:id="rId6"/>
    <p:sldMasterId id="2147483839" r:id="rId7"/>
    <p:sldMasterId id="2147483856" r:id="rId8"/>
    <p:sldMasterId id="2147483873" r:id="rId9"/>
    <p:sldMasterId id="2147483890" r:id="rId10"/>
    <p:sldMasterId id="2147483907" r:id="rId11"/>
    <p:sldMasterId id="2147483924" r:id="rId12"/>
    <p:sldMasterId id="2147483941" r:id="rId13"/>
    <p:sldMasterId id="2147483958" r:id="rId14"/>
    <p:sldMasterId id="2147483975" r:id="rId15"/>
    <p:sldMasterId id="2147483992" r:id="rId16"/>
  </p:sldMasterIdLst>
  <p:sldIdLst>
    <p:sldId id="276" r:id="rId17"/>
    <p:sldId id="257" r:id="rId18"/>
    <p:sldId id="258" r:id="rId19"/>
    <p:sldId id="259" r:id="rId20"/>
    <p:sldId id="260" r:id="rId21"/>
    <p:sldId id="261"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Lst>
  <p:sldSz cx="9144000" cy="6858000" type="screen4x3"/>
  <p:notesSz cx="6858000" cy="9144000"/>
  <p:custShowLst>
    <p:custShow name="Diaporama personnalisé 1" id="0">
      <p:sldLst>
        <p:sld r:id="rId19"/>
        <p:sld r:id="rId20"/>
        <p:sld r:id="rId23"/>
        <p:sld r:id="rId24"/>
        <p:sld r:id="rId26"/>
        <p:sld r:id="rId19"/>
        <p:sld r:id="rId20"/>
        <p:sld r:id="rId23"/>
        <p:sld r:id="rId24"/>
        <p:sld r:id="rId26"/>
        <p:sld r:id="rId19"/>
        <p:sld r:id="rId20"/>
        <p:sld r:id="rId23"/>
        <p:sld r:id="rId24"/>
        <p:sld r:id="rId26"/>
        <p:sld r:id="rId19"/>
        <p:sld r:id="rId20"/>
        <p:sld r:id="rId23"/>
        <p:sld r:id="rId24"/>
        <p:sld r:id="rId26"/>
        <p:sld r:id="rId19"/>
        <p:sld r:id="rId20"/>
        <p:sld r:id="rId23"/>
        <p:sld r:id="rId24"/>
        <p:sld r:id="rId26"/>
        <p:sld r:id="rId19"/>
        <p:sld r:id="rId20"/>
        <p:sld r:id="rId23"/>
        <p:sld r:id="rId24"/>
        <p:sld r:id="rId26"/>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15" autoAdjust="0"/>
  </p:normalViewPr>
  <p:slideViewPr>
    <p:cSldViewPr>
      <p:cViewPr varScale="1">
        <p:scale>
          <a:sx n="70" d="100"/>
          <a:sy n="70" d="100"/>
        </p:scale>
        <p:origin x="1404" y="72"/>
      </p:cViewPr>
      <p:guideLst>
        <p:guide orient="horz" pos="2160"/>
        <p:guide pos="2880"/>
      </p:guideLst>
    </p:cSldViewPr>
  </p:slideViewPr>
  <p:outlineViewPr>
    <p:cViewPr>
      <p:scale>
        <a:sx n="33" d="100"/>
        <a:sy n="33" d="100"/>
      </p:scale>
      <p:origin x="0" y="28518"/>
    </p:cViewPr>
  </p:outlineViewPr>
  <p:notesTextViewPr>
    <p:cViewPr>
      <p:scale>
        <a:sx n="100" d="100"/>
        <a:sy n="100" d="100"/>
      </p:scale>
      <p:origin x="0" y="0"/>
    </p:cViewPr>
  </p:notesTextViewPr>
  <p:sorterViewPr>
    <p:cViewPr>
      <p:scale>
        <a:sx n="49" d="100"/>
        <a:sy n="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7019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548721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27114683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05310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1800281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48049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5271126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718688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242040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269975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647554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2410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0206084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30828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17261478"/>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1729191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529058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808387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35255794"/>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4260712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33449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7216856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4708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108140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2571328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025530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895483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092791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527295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703508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64968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5809142"/>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15700864"/>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2816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7718363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265449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39398913"/>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41087909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91852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8166626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71473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608758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635939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524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1684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855253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365511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029076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511742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23429488"/>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78531810"/>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024870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2338534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00672072"/>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5162753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59427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611326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0554301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691140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8497454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164274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125613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0432366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612599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305705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146702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1855451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228320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71343514"/>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83109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110237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02055552"/>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14198886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644287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8430057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185759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6840109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1623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135179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795705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956753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820879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923640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082701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9141290"/>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55142917"/>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962602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251375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6898172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541711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0393466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183670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65443080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966111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2846898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700751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704938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078579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431429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2831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117166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690186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50045610"/>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07268958"/>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874206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011682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66140729"/>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40248319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757239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018875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8234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3586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17574888"/>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2441107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234391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62634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163518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241692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2832191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569080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08467179"/>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64385900"/>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98713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05051459"/>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482548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84882245"/>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40797165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721303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078158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7365269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92223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934555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60836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01969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2973820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186575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449705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671940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56217244"/>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62222006"/>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234961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183598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9856565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0590420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78922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313869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2435036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079355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6003751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3611893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06612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922731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574623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216897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543966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685805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30140268"/>
      </p:ext>
    </p:extLst>
  </p:cSld>
  <p:clrMapOvr>
    <a:masterClrMapping/>
  </p:clrMapOvr>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52960472"/>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939097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558970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3162270"/>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5971911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91488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3243165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201639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9842772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68740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1174694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988159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1795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01097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968588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37528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66429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72912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69013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06790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22315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23675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98405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58798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359274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2395740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92116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7943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488788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4620033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070020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04013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164085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17146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909074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9181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02787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85320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4252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906754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12435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89344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8089135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7861299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56496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42765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7511460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522399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38029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01560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51747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01406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513248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46095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571599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063753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06944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76480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19896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1330649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57423370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73511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27130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533873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6919841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649277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34873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941792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117647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0101751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25571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5187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24784497"/>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46316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dirty="0">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3997053488"/>
      </p:ext>
    </p:extLst>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9" name="Espace réservé du numéro de diapositive 8"/>
          <p:cNvSpPr>
            <a:spLocks noGrp="1"/>
          </p:cNvSpPr>
          <p:nvPr>
            <p:ph type="sldNum" sz="quarter" idx="15"/>
          </p:nvPr>
        </p:nvSpPr>
        <p:spPr/>
        <p:txBody>
          <a:bodyPr rtlCol="0"/>
          <a:lstStyle/>
          <a:p>
            <a:fld id="{2182D306-0BE4-491C-BB25-BBA81C767B19}" type="slidenum">
              <a:rPr lang="fr-FR" smtClean="0"/>
              <a:pPr/>
              <a:t>‹N°›</a:t>
            </a:fld>
            <a:endParaRPr lang="fr-FR" dirty="0"/>
          </a:p>
        </p:txBody>
      </p:sp>
      <p:sp>
        <p:nvSpPr>
          <p:cNvPr id="10" name="Espace réservé du pied de page 9"/>
          <p:cNvSpPr>
            <a:spLocks noGrp="1"/>
          </p:cNvSpPr>
          <p:nvPr>
            <p:ph type="ftr" sz="quarter" idx="16"/>
          </p:nvPr>
        </p:nvSpPr>
        <p:spPr/>
        <p:txBody>
          <a:bodyPr rtlCol="0"/>
          <a:lstStyle/>
          <a:p>
            <a:endParaRPr lang="fr-FR" dirty="0">
              <a:solidFill>
                <a:srgbClr val="575F6D"/>
              </a:solidFill>
            </a:endParaRPr>
          </a:p>
        </p:txBody>
      </p:sp>
    </p:spTree>
    <p:extLst>
      <p:ext uri="{BB962C8B-B14F-4D97-AF65-F5344CB8AC3E}">
        <p14:creationId xmlns:p14="http://schemas.microsoft.com/office/powerpoint/2010/main" val="4248178792"/>
      </p:ext>
    </p:extLst>
  </p:cSld>
  <p:clrMapOvr>
    <a:masterClrMapping/>
  </p:clrMapOvr>
  <p:transition spd="slow">
    <p:wheel spokes="8"/>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225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820CFC30-F8B7-41E9-9BF2-D5EB8ADC3E6C}" type="datetimeFigureOut">
              <a:rPr lang="fr-FR" smtClean="0">
                <a:solidFill>
                  <a:srgbClr val="FFF39D"/>
                </a:solidFill>
              </a:rPr>
              <a:pPr/>
              <a:t>14/01/2021</a:t>
            </a:fld>
            <a:endParaRPr lang="fr-FR" dirty="0">
              <a:solidFill>
                <a:srgbClr val="FFF39D"/>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dirty="0">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983582582"/>
      </p:ext>
    </p:extLst>
  </p:cSld>
  <p:clrMapOvr>
    <a:overrideClrMapping bg1="dk1" tx1="lt1" bg2="dk2" tx2="lt2" accent1="accent1" accent2="accent2" accent3="accent3" accent4="accent4" accent5="accent5" accent6="accent6" hlink="hlink" folHlink="folHlink"/>
  </p:clrMapOvr>
  <p:transition spd="slow">
    <p:wheel spokes="8"/>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6" name="Espace réservé du pied de page 5"/>
          <p:cNvSpPr>
            <a:spLocks noGrp="1"/>
          </p:cNvSpPr>
          <p:nvPr>
            <p:ph type="ftr" sz="quarter" idx="11"/>
          </p:nvPr>
        </p:nvSpPr>
        <p:spPr/>
        <p:txBody>
          <a:bodyPr/>
          <a:lstStyle/>
          <a:p>
            <a:endParaRPr lang="fr-FR" dirty="0">
              <a:solidFill>
                <a:srgbClr val="575F6D"/>
              </a:solidFill>
            </a:endParaRPr>
          </a:p>
        </p:txBody>
      </p:sp>
      <p:sp>
        <p:nvSpPr>
          <p:cNvPr id="7" name="Espace réservé du numéro de diapositive 6"/>
          <p:cNvSpPr>
            <a:spLocks noGrp="1"/>
          </p:cNvSpPr>
          <p:nvPr>
            <p:ph type="sldNum" sz="quarter" idx="12"/>
          </p:nvPr>
        </p:nvSpPr>
        <p:spPr/>
        <p:txBody>
          <a:bodyPr/>
          <a:lstStyle/>
          <a:p>
            <a:fld id="{2182D306-0BE4-491C-BB25-BBA81C767B19}" type="slidenum">
              <a:rPr lang="fr-FR" smtClean="0"/>
              <a:pPr/>
              <a:t>‹N°›</a:t>
            </a:fld>
            <a:endParaRPr lang="fr-FR"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446484799"/>
      </p:ext>
    </p:extLst>
  </p:cSld>
  <p:clrMapOvr>
    <a:masterClrMapping/>
  </p:clrMapOvr>
  <p:transition spd="slow">
    <p:wheel spokes="8"/>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8" name="Espace réservé du pied de page 7"/>
          <p:cNvSpPr>
            <a:spLocks noGrp="1"/>
          </p:cNvSpPr>
          <p:nvPr>
            <p:ph type="ftr" sz="quarter" idx="11"/>
          </p:nvPr>
        </p:nvSpPr>
        <p:spPr/>
        <p:txBody>
          <a:bodyPr/>
          <a:lstStyle/>
          <a:p>
            <a:endParaRPr lang="fr-FR" dirty="0">
              <a:solidFill>
                <a:srgbClr val="575F6D"/>
              </a:solidFill>
            </a:endParaRPr>
          </a:p>
        </p:txBody>
      </p:sp>
      <p:sp>
        <p:nvSpPr>
          <p:cNvPr id="9" name="Espace réservé du numéro de diapositive 8"/>
          <p:cNvSpPr>
            <a:spLocks noGrp="1"/>
          </p:cNvSpPr>
          <p:nvPr>
            <p:ph type="sldNum" sz="quarter" idx="12"/>
          </p:nvPr>
        </p:nvSpPr>
        <p:spPr/>
        <p:txBody>
          <a:bodyPr/>
          <a:lstStyle/>
          <a:p>
            <a:fld id="{2182D306-0BE4-491C-BB25-BBA81C767B19}" type="slidenum">
              <a:rPr lang="fr-FR" smtClean="0"/>
              <a:pPr/>
              <a:t>‹N°›</a:t>
            </a:fld>
            <a:endParaRPr lang="fr-FR"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810633272"/>
      </p:ext>
    </p:extLst>
  </p:cSld>
  <p:clrMapOvr>
    <a:masterClrMapping/>
  </p:clrMapOvr>
  <p:transition spd="slow">
    <p:wheel spokes="8"/>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7" name="Espace réservé du numéro de diapositive 6"/>
          <p:cNvSpPr>
            <a:spLocks noGrp="1"/>
          </p:cNvSpPr>
          <p:nvPr>
            <p:ph type="sldNum" sz="quarter" idx="11"/>
          </p:nvPr>
        </p:nvSpPr>
        <p:spPr/>
        <p:txBody>
          <a:bodyPr rtlCol="0"/>
          <a:lstStyle/>
          <a:p>
            <a:fld id="{2182D306-0BE4-491C-BB25-BBA81C767B19}" type="slidenum">
              <a:rPr lang="fr-FR" smtClean="0"/>
              <a:pPr/>
              <a:t>‹N°›</a:t>
            </a:fld>
            <a:endParaRPr lang="fr-FR" dirty="0"/>
          </a:p>
        </p:txBody>
      </p:sp>
      <p:sp>
        <p:nvSpPr>
          <p:cNvPr id="8" name="Espace réservé du pied de page 7"/>
          <p:cNvSpPr>
            <a:spLocks noGrp="1"/>
          </p:cNvSpPr>
          <p:nvPr>
            <p:ph type="ftr" sz="quarter" idx="12"/>
          </p:nvPr>
        </p:nvSpPr>
        <p:spPr/>
        <p:txBody>
          <a:bodyPr rtlCol="0"/>
          <a:lstStyle/>
          <a:p>
            <a:endParaRPr lang="fr-FR" dirty="0">
              <a:solidFill>
                <a:srgbClr val="575F6D"/>
              </a:solidFill>
            </a:endParaRPr>
          </a:p>
        </p:txBody>
      </p:sp>
    </p:spTree>
    <p:extLst>
      <p:ext uri="{BB962C8B-B14F-4D97-AF65-F5344CB8AC3E}">
        <p14:creationId xmlns:p14="http://schemas.microsoft.com/office/powerpoint/2010/main" val="817256995"/>
      </p:ext>
    </p:extLst>
  </p:cSld>
  <p:clrMapOvr>
    <a:masterClrMapping/>
  </p:clrMapOvr>
  <p:transition spd="slow">
    <p:wheel spokes="8"/>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3" name="Espace réservé du pied de page 2"/>
          <p:cNvSpPr>
            <a:spLocks noGrp="1"/>
          </p:cNvSpPr>
          <p:nvPr>
            <p:ph type="ftr" sz="quarter" idx="11"/>
          </p:nvPr>
        </p:nvSpPr>
        <p:spPr/>
        <p:txBody>
          <a:bodyPr/>
          <a:lstStyle/>
          <a:p>
            <a:endParaRPr lang="fr-FR" dirty="0">
              <a:solidFill>
                <a:srgbClr val="575F6D"/>
              </a:solidFill>
            </a:endParaRPr>
          </a:p>
        </p:txBody>
      </p:sp>
      <p:sp>
        <p:nvSpPr>
          <p:cNvPr id="4" name="Espace réservé du numéro de diapositive 3"/>
          <p:cNvSpPr>
            <a:spLocks noGrp="1"/>
          </p:cNvSpPr>
          <p:nvPr>
            <p:ph type="sldNum" sz="quarter" idx="12"/>
          </p:nvPr>
        </p:nvSpPr>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2954521373"/>
      </p:ext>
    </p:extLst>
  </p:cSld>
  <p:clrMapOvr>
    <a:masterClrMapping/>
  </p:clrMapOvr>
  <p:transition spd="slow">
    <p:wheel spokes="8"/>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15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22" name="Espace réservé du numéro de diapositive 21"/>
          <p:cNvSpPr>
            <a:spLocks noGrp="1"/>
          </p:cNvSpPr>
          <p:nvPr>
            <p:ph type="sldNum" sz="quarter" idx="15"/>
          </p:nvPr>
        </p:nvSpPr>
        <p:spPr/>
        <p:txBody>
          <a:bodyPr rtlCol="0"/>
          <a:lstStyle/>
          <a:p>
            <a:fld id="{2182D306-0BE4-491C-BB25-BBA81C767B19}" type="slidenum">
              <a:rPr lang="fr-FR" smtClean="0"/>
              <a:pPr/>
              <a:t>‹N°›</a:t>
            </a:fld>
            <a:endParaRPr lang="fr-FR" dirty="0"/>
          </a:p>
        </p:txBody>
      </p:sp>
      <p:sp>
        <p:nvSpPr>
          <p:cNvPr id="23" name="Espace réservé du pied de page 22"/>
          <p:cNvSpPr>
            <a:spLocks noGrp="1"/>
          </p:cNvSpPr>
          <p:nvPr>
            <p:ph type="ftr" sz="quarter" idx="16"/>
          </p:nvPr>
        </p:nvSpPr>
        <p:spPr/>
        <p:txBody>
          <a:bodyPr rtlCol="0"/>
          <a:lstStyle/>
          <a:p>
            <a:endParaRPr lang="fr-FR" dirty="0">
              <a:solidFill>
                <a:srgbClr val="575F6D"/>
              </a:solidFill>
            </a:endParaRPr>
          </a:p>
        </p:txBody>
      </p:sp>
    </p:spTree>
    <p:extLst>
      <p:ext uri="{BB962C8B-B14F-4D97-AF65-F5344CB8AC3E}">
        <p14:creationId xmlns:p14="http://schemas.microsoft.com/office/powerpoint/2010/main" val="461366927"/>
      </p:ext>
    </p:extLst>
  </p:cSld>
  <p:clrMapOvr>
    <a:overrideClrMapping bg1="lt1" tx1="dk1" bg2="lt2" tx2="dk2" accent1="accent1" accent2="accent2" accent3="accent3" accent4="accent4" accent5="accent5" accent6="accent6" hlink="hlink" folHlink="folHlink"/>
  </p:clrMapOvr>
  <p:transition spd="slow">
    <p:wheel spokes="8"/>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15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400"/>
            </a:lvl1pPr>
          </a:lstStyle>
          <a:p>
            <a:pPr algn="ctr" eaLnBrk="1" latinLnBrk="0" hangingPunct="1">
              <a:buFontTx/>
              <a:buNone/>
            </a:pPr>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7" name="Espace réservé de la date 16"/>
          <p:cNvSpPr>
            <a:spLocks noGrp="1"/>
          </p:cNvSpPr>
          <p:nvPr>
            <p:ph type="dt" sz="half" idx="10"/>
          </p:nvPr>
        </p:nvSpPr>
        <p:spPr/>
        <p:txBody>
          <a:bodyPr rtlCol="0"/>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18" name="Espace réservé du numéro de diapositive 17"/>
          <p:cNvSpPr>
            <a:spLocks noGrp="1"/>
          </p:cNvSpPr>
          <p:nvPr>
            <p:ph type="sldNum" sz="quarter" idx="11"/>
          </p:nvPr>
        </p:nvSpPr>
        <p:spPr/>
        <p:txBody>
          <a:bodyPr rtlCol="0"/>
          <a:lstStyle/>
          <a:p>
            <a:fld id="{2182D306-0BE4-491C-BB25-BBA81C767B19}" type="slidenum">
              <a:rPr lang="fr-FR" smtClean="0"/>
              <a:pPr/>
              <a:t>‹N°›</a:t>
            </a:fld>
            <a:endParaRPr lang="fr-FR" dirty="0"/>
          </a:p>
        </p:txBody>
      </p:sp>
      <p:sp>
        <p:nvSpPr>
          <p:cNvPr id="21" name="Espace réservé du pied de page 20"/>
          <p:cNvSpPr>
            <a:spLocks noGrp="1"/>
          </p:cNvSpPr>
          <p:nvPr>
            <p:ph type="ftr" sz="quarter" idx="12"/>
          </p:nvPr>
        </p:nvSpPr>
        <p:spPr/>
        <p:txBody>
          <a:bodyPr rtlCol="0"/>
          <a:lstStyle/>
          <a:p>
            <a:endParaRPr lang="fr-FR" dirty="0">
              <a:solidFill>
                <a:srgbClr val="575F6D"/>
              </a:solidFill>
            </a:endParaRPr>
          </a:p>
        </p:txBody>
      </p:sp>
    </p:spTree>
    <p:extLst>
      <p:ext uri="{BB962C8B-B14F-4D97-AF65-F5344CB8AC3E}">
        <p14:creationId xmlns:p14="http://schemas.microsoft.com/office/powerpoint/2010/main" val="2844208049"/>
      </p:ext>
    </p:extLst>
  </p:cSld>
  <p:clrMapOvr>
    <a:masterClrMapping/>
  </p:clrMapOvr>
  <p:transition spd="slow">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867E5644-1E61-4311-A31E-84CB9C7AA8A9}" type="slidenum">
              <a:rPr lang="en-US" smtClean="0"/>
              <a:pPr/>
              <a:t>‹N°›</a:t>
            </a:fld>
            <a:endParaRPr lang="en-US" dirty="0"/>
          </a:p>
        </p:txBody>
      </p:sp>
    </p:spTree>
    <p:extLst>
      <p:ext uri="{BB962C8B-B14F-4D97-AF65-F5344CB8AC3E}">
        <p14:creationId xmlns:p14="http://schemas.microsoft.com/office/powerpoint/2010/main" val="36135099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5" name="Espace réservé du pied de page 4"/>
          <p:cNvSpPr>
            <a:spLocks noGrp="1"/>
          </p:cNvSpPr>
          <p:nvPr>
            <p:ph type="ftr" sz="quarter" idx="11"/>
          </p:nvPr>
        </p:nvSpPr>
        <p:spPr/>
        <p:txBody>
          <a:bodyPr/>
          <a:lstStyle/>
          <a:p>
            <a:endParaRPr lang="fr-FR" dirty="0">
              <a:solidFill>
                <a:srgbClr val="575F6D"/>
              </a:solidFill>
            </a:endParaRPr>
          </a:p>
        </p:txBody>
      </p:sp>
      <p:sp>
        <p:nvSpPr>
          <p:cNvPr id="6" name="Espace réservé du numéro de diapositive 5"/>
          <p:cNvSpPr>
            <a:spLocks noGrp="1"/>
          </p:cNvSpPr>
          <p:nvPr>
            <p:ph type="sldNum" sz="quarter" idx="12"/>
          </p:nvPr>
        </p:nvSpPr>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1890229588"/>
      </p:ext>
    </p:extLst>
  </p:cSld>
  <p:clrMapOvr>
    <a:masterClrMapping/>
  </p:clrMapOvr>
  <p:transition spd="slow">
    <p:wheel spokes="8"/>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5" name="Espace réservé du pied de page 4"/>
          <p:cNvSpPr>
            <a:spLocks noGrp="1"/>
          </p:cNvSpPr>
          <p:nvPr>
            <p:ph type="ftr" sz="quarter" idx="11"/>
          </p:nvPr>
        </p:nvSpPr>
        <p:spPr/>
        <p:txBody>
          <a:bodyPr/>
          <a:lstStyle/>
          <a:p>
            <a:endParaRPr lang="fr-FR" dirty="0">
              <a:solidFill>
                <a:srgbClr val="575F6D"/>
              </a:solidFill>
            </a:endParaRPr>
          </a:p>
        </p:txBody>
      </p:sp>
      <p:sp>
        <p:nvSpPr>
          <p:cNvPr id="6" name="Espace réservé du numéro de diapositive 5"/>
          <p:cNvSpPr>
            <a:spLocks noGrp="1"/>
          </p:cNvSpPr>
          <p:nvPr>
            <p:ph type="sldNum" sz="quarter" idx="12"/>
          </p:nvPr>
        </p:nvSpPr>
        <p:spPr/>
        <p:txBody>
          <a:body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3118801073"/>
      </p:ext>
    </p:extLst>
  </p:cSld>
  <p:clrMapOvr>
    <a:masterClrMapping/>
  </p:clrMapOvr>
  <p:transition spd="slow">
    <p:wheel spokes="8"/>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346221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17260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1/14/2021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475294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81347370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1/14/2021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478381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1/14/2021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73119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1/14/2021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954680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1/14/2021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164606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theme" Target="../theme/theme10.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theme" Target="../theme/theme11.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theme" Target="../theme/theme12.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theme" Target="../theme/theme13.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theme" Target="../theme/theme14.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theme" Target="../theme/theme15.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theme" Target="../theme/theme16.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9.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30068198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08701701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371458534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16378870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1340949701"/>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68434355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00547871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128122316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79296832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8192942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355079303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303444805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fld id="{820CFC30-F8B7-41E9-9BF2-D5EB8ADC3E6C}" type="datetimeFigureOut">
              <a:rPr lang="fr-FR" smtClean="0">
                <a:solidFill>
                  <a:srgbClr val="575F6D"/>
                </a:solidFill>
              </a:rPr>
              <a:pPr/>
              <a:t>14/01/2021</a:t>
            </a:fld>
            <a:endParaRPr lang="fr-FR" dirty="0">
              <a:solidFill>
                <a:srgbClr val="575F6D"/>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endParaRPr lang="fr-FR" dirty="0">
              <a:solidFill>
                <a:srgbClr val="575F6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fld id="{2182D306-0BE4-491C-BB25-BBA81C767B19}" type="slidenum">
              <a:rPr lang="fr-FR" smtClean="0"/>
              <a:pPr/>
              <a:t>‹N°›</a:t>
            </a:fld>
            <a:endParaRPr lang="fr-FR" dirty="0"/>
          </a:p>
        </p:txBody>
      </p:sp>
    </p:spTree>
    <p:extLst>
      <p:ext uri="{BB962C8B-B14F-4D97-AF65-F5344CB8AC3E}">
        <p14:creationId xmlns:p14="http://schemas.microsoft.com/office/powerpoint/2010/main" val="141282373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slow">
    <p:wheel spokes="8"/>
  </p:transition>
  <p:timing>
    <p:tnLst>
      <p:par>
        <p:cTn id="1" dur="indefinite" restart="never" nodeType="tmRoot"/>
      </p:par>
    </p:tnLst>
  </p:timing>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347042487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208432234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1/14/2021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defTabSz="342900"/>
            <a:fld id="{4FAB73BC-B049-4115-A692-8D63A059BFB8}" type="slidenum">
              <a:rPr lang="en-US" smtClean="0"/>
              <a:pPr defTabSz="342900"/>
              <a:t>‹N°›</a:t>
            </a:fld>
            <a:endParaRPr lang="en-US" dirty="0"/>
          </a:p>
        </p:txBody>
      </p:sp>
    </p:spTree>
    <p:extLst>
      <p:ext uri="{BB962C8B-B14F-4D97-AF65-F5344CB8AC3E}">
        <p14:creationId xmlns:p14="http://schemas.microsoft.com/office/powerpoint/2010/main" val="186362047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7.xml"/></Relationships>
</file>

<file path=ppt/slides/_rels/slide2.xml.rels><?xml version="1.0" encoding="UTF-8" standalone="yes"?>
<Relationships xmlns="http://schemas.openxmlformats.org/package/2006/relationships"><Relationship Id="rId3" Type="http://schemas.openxmlformats.org/officeDocument/2006/relationships/hyperlink" Target="http://ar.wikipedia.org/w/index.php?title=%D8%A7%D9%84%D8%A5%D8%B4%D8%A7%D8%B1%D8%A9_%D8%A7%D9%84%D8%B9%D8%B5%D8%A8%D9%8A%D8%A9&amp;action=edit&amp;redlink=1" TargetMode="External"/><Relationship Id="rId2" Type="http://schemas.openxmlformats.org/officeDocument/2006/relationships/hyperlink" Target="http://ar.wikipedia.org/wiki/%D8%AE%D9%84%D9%8A%D8%A9_%D8%B9%D8%B5%D8%A8%D9%8A%D8%A9" TargetMode="External"/><Relationship Id="rId1" Type="http://schemas.openxmlformats.org/officeDocument/2006/relationships/slideLayout" Target="../slideLayouts/slideLayout18.xml"/><Relationship Id="rId5" Type="http://schemas.openxmlformats.org/officeDocument/2006/relationships/hyperlink" Target="http://ar.wikipedia.org/w/index.php?title=%D9%85%D9%86%D8%B7%D9%82%D8%A9_%D8%A7%D9%84%D8%AA%D8%B4%D8%A7%D8%A8%D9%83_%D8%A8%D9%8A%D9%86_%D8%AE%D9%84%D9%8A%D8%AA%D9%8A%D9%86_%D8%B9%D8%B5%D8%A8%D9%8A%D8%AA%D9%8A%D9%86&amp;action=edit&amp;redlink=1" TargetMode="External"/><Relationship Id="rId4" Type="http://schemas.openxmlformats.org/officeDocument/2006/relationships/hyperlink" Target="http://ar.wikipedia.org/wiki/%D8%A7%D9%84%D8%AF%D9%85%D8%A7%D8%B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ar.wikipedia.org/wiki/%D8%A3%D8%B3%D9%8A%D8%AA%D9%8A%D9%84_%D9%83%D9%88%D9%84%D9%8A%D9%86"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695" y="624110"/>
            <a:ext cx="5579634" cy="1280890"/>
          </a:xfrm>
        </p:spPr>
        <p:txBody>
          <a:bodyPr/>
          <a:lstStyle/>
          <a:p>
            <a:pPr algn="ctr"/>
            <a:r>
              <a:rPr lang="ar-SA" sz="3200" b="1" dirty="0">
                <a:solidFill>
                  <a:srgbClr val="0070C0"/>
                </a:solidFill>
              </a:rPr>
              <a:t>النواقل العصبي</a:t>
            </a:r>
            <a:endParaRPr lang="fr-FR" dirty="0">
              <a:solidFill>
                <a:srgbClr val="0070C0"/>
              </a:solidFill>
            </a:endParaRPr>
          </a:p>
        </p:txBody>
      </p:sp>
      <p:sp>
        <p:nvSpPr>
          <p:cNvPr id="3" name="Espace réservé du contenu 2"/>
          <p:cNvSpPr>
            <a:spLocks noGrp="1"/>
          </p:cNvSpPr>
          <p:nvPr>
            <p:ph idx="1"/>
          </p:nvPr>
        </p:nvSpPr>
        <p:spPr>
          <a:xfrm>
            <a:off x="1619672" y="2855439"/>
            <a:ext cx="6686550" cy="3777622"/>
          </a:xfrm>
        </p:spPr>
        <p:txBody>
          <a:bodyPr/>
          <a:lstStyle/>
          <a:p>
            <a:pPr marL="0" lvl="0" indent="0" algn="ctr">
              <a:buClr>
                <a:srgbClr val="A53010"/>
              </a:buClr>
              <a:buNone/>
            </a:pPr>
            <a:r>
              <a:rPr lang="ar-SA" sz="4000" dirty="0" smtClean="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rPr>
              <a:t>السنة 2 علم النفس العياد</a:t>
            </a:r>
            <a:endParaRPr lang="ar-SA" sz="4000" dirty="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endParaRPr>
          </a:p>
          <a:p>
            <a:pPr marL="0" lvl="0" indent="0" algn="ctr">
              <a:buClr>
                <a:srgbClr val="A53010"/>
              </a:buClr>
              <a:buNone/>
            </a:pPr>
            <a:r>
              <a:rPr lang="ar-SA" sz="4000" dirty="0" smtClean="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rPr>
              <a:t>استاذة المقياس: الدكتورة/ </a:t>
            </a:r>
            <a:r>
              <a:rPr lang="ar-SA" sz="4000" dirty="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rPr>
              <a:t>حرقاس وسيلة </a:t>
            </a:r>
            <a:endParaRPr lang="ar-SA" sz="4000" dirty="0" smtClean="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endParaRPr>
          </a:p>
          <a:p>
            <a:pPr marL="0" lvl="0" indent="0" algn="ctr">
              <a:buClr>
                <a:srgbClr val="A53010"/>
              </a:buClr>
              <a:buNone/>
            </a:pPr>
            <a:r>
              <a:rPr lang="ar-SA" sz="4000" dirty="0" smtClean="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rPr>
              <a:t>2020/2021</a:t>
            </a:r>
            <a:endParaRPr lang="fr-FR" sz="4000" dirty="0">
              <a:ln w="900" cmpd="sng">
                <a:solidFill>
                  <a:srgbClr val="A53010">
                    <a:satMod val="190000"/>
                    <a:alpha val="55000"/>
                  </a:srgbClr>
                </a:solidFill>
                <a:prstDash val="solid"/>
              </a:ln>
              <a:solidFill>
                <a:srgbClr val="0070C0"/>
              </a:solidFill>
              <a:latin typeface="Traditional Arabic" pitchFamily="18" charset="-78"/>
              <a:cs typeface="Traditional Arabic" pitchFamily="18" charset="-78"/>
            </a:endParaRPr>
          </a:p>
        </p:txBody>
      </p:sp>
      <p:pic>
        <p:nvPicPr>
          <p:cNvPr id="4" name="Image 3"/>
          <p:cNvPicPr>
            <a:picLocks noChangeAspect="1"/>
          </p:cNvPicPr>
          <p:nvPr/>
        </p:nvPicPr>
        <p:blipFill>
          <a:blip r:embed="rId2"/>
          <a:stretch>
            <a:fillRect/>
          </a:stretch>
        </p:blipFill>
        <p:spPr>
          <a:xfrm>
            <a:off x="0" y="0"/>
            <a:ext cx="2700762" cy="2420322"/>
          </a:xfrm>
          <a:prstGeom prst="rect">
            <a:avLst/>
          </a:prstGeom>
        </p:spPr>
      </p:pic>
      <p:pic>
        <p:nvPicPr>
          <p:cNvPr id="5" name="Image 4"/>
          <p:cNvPicPr>
            <a:picLocks noChangeAspect="1"/>
          </p:cNvPicPr>
          <p:nvPr/>
        </p:nvPicPr>
        <p:blipFill>
          <a:blip r:embed="rId3"/>
          <a:stretch>
            <a:fillRect/>
          </a:stretch>
        </p:blipFill>
        <p:spPr>
          <a:xfrm>
            <a:off x="6588224" y="0"/>
            <a:ext cx="2700762" cy="2231329"/>
          </a:xfrm>
          <a:prstGeom prst="rect">
            <a:avLst/>
          </a:prstGeom>
        </p:spPr>
      </p:pic>
    </p:spTree>
    <p:extLst>
      <p:ext uri="{BB962C8B-B14F-4D97-AF65-F5344CB8AC3E}">
        <p14:creationId xmlns:p14="http://schemas.microsoft.com/office/powerpoint/2010/main" val="142688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4122" y="1093513"/>
            <a:ext cx="6683765" cy="642720"/>
          </a:xfrm>
        </p:spPr>
        <p:txBody>
          <a:bodyPr/>
          <a:lstStyle/>
          <a:p>
            <a:pPr algn="ctr"/>
            <a:r>
              <a:rPr lang="ar-SA" b="1" dirty="0">
                <a:solidFill>
                  <a:srgbClr val="FF0000"/>
                </a:solidFill>
              </a:rPr>
              <a:t>- الأدرينالين </a:t>
            </a:r>
            <a:r>
              <a:rPr lang="fr-FR" b="1" dirty="0">
                <a:solidFill>
                  <a:srgbClr val="FF0000"/>
                </a:solidFill>
              </a:rPr>
              <a:t>adrénaline</a:t>
            </a:r>
            <a:endParaRPr lang="fr-FR" dirty="0">
              <a:solidFill>
                <a:srgbClr val="FF0000"/>
              </a:solidFill>
            </a:endParaRPr>
          </a:p>
        </p:txBody>
      </p:sp>
      <p:sp>
        <p:nvSpPr>
          <p:cNvPr id="3" name="Espace réservé du contenu 2"/>
          <p:cNvSpPr>
            <a:spLocks noGrp="1"/>
          </p:cNvSpPr>
          <p:nvPr>
            <p:ph idx="1"/>
          </p:nvPr>
        </p:nvSpPr>
        <p:spPr>
          <a:xfrm>
            <a:off x="1" y="1919757"/>
            <a:ext cx="9047408" cy="4515655"/>
          </a:xfrm>
        </p:spPr>
        <p:txBody>
          <a:bodyPr>
            <a:noAutofit/>
          </a:bodyPr>
          <a:lstStyle/>
          <a:p>
            <a:pPr marL="0" indent="0" algn="r">
              <a:buNone/>
            </a:pPr>
            <a:r>
              <a:rPr lang="ar-SA" sz="2700" dirty="0">
                <a:latin typeface="Simplified Arabic" panose="02020603050405020304" pitchFamily="18" charset="-78"/>
                <a:cs typeface="Simplified Arabic" panose="02020603050405020304" pitchFamily="18" charset="-78"/>
              </a:rPr>
              <a:t>يسمى هرمون النشاط و مواجهة الخطر، و هو أيضا هرمون الضغوط النفسية يزداد إفرازه في حالة الانفعال و الشعور بالخطر حيث يحفز الجهاز العصبي الطرفي الودي الذي يحدث كل التغيرات الفسيولوجية و النفسية المصاحبة للانفعال كزيادة نسبة السكر في الدم </a:t>
            </a:r>
            <a:endParaRPr lang="fr-FR" sz="2700" dirty="0">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و ارتفاع الضغط الدموي و سرعة التنفس و غيرها.</a:t>
            </a:r>
            <a:r>
              <a:rPr lang="fr-FR" sz="2700" dirty="0">
                <a:latin typeface="Simplified Arabic" panose="02020603050405020304" pitchFamily="18" charset="-78"/>
                <a:cs typeface="Simplified Arabic" panose="02020603050405020304" pitchFamily="18" charset="-78"/>
              </a:rPr>
              <a:t> </a:t>
            </a:r>
            <a:r>
              <a:rPr lang="ar-SA" sz="2700" dirty="0">
                <a:latin typeface="Simplified Arabic" panose="02020603050405020304" pitchFamily="18" charset="-78"/>
                <a:cs typeface="Simplified Arabic" panose="02020603050405020304" pitchFamily="18" charset="-78"/>
              </a:rPr>
              <a:t>زيادة نسبة هذا الهرمون تؤدي إلى التهيج الفسيولوجي و النفسي العام، و قد تنتهي بحوادث صحية خطيرة كالجلطة القلبية أو الدماغية.</a:t>
            </a:r>
            <a:r>
              <a:rPr lang="fr-FR" sz="2700" dirty="0">
                <a:latin typeface="Simplified Arabic" panose="02020603050405020304" pitchFamily="18" charset="-78"/>
                <a:cs typeface="Simplified Arabic" panose="02020603050405020304" pitchFamily="18" charset="-78"/>
              </a:rPr>
              <a:t> </a:t>
            </a:r>
          </a:p>
          <a:p>
            <a:pPr marL="0" indent="0" algn="r">
              <a:buNone/>
            </a:pPr>
            <a:r>
              <a:rPr lang="ar-SA" sz="2700" dirty="0">
                <a:latin typeface="Simplified Arabic" panose="02020603050405020304" pitchFamily="18" charset="-78"/>
                <a:cs typeface="Simplified Arabic" panose="02020603050405020304" pitchFamily="18" charset="-78"/>
              </a:rPr>
              <a:t>أما نقصه فيؤدي إلى الخمول و التبلد العاطفي.</a:t>
            </a:r>
            <a:endParaRPr lang="fr-FR" sz="2700" dirty="0">
              <a:latin typeface="Simplified Arabic" panose="02020603050405020304" pitchFamily="18" charset="-78"/>
              <a:cs typeface="Simplified Arabic" panose="02020603050405020304" pitchFamily="18" charset="-78"/>
            </a:endParaRPr>
          </a:p>
          <a:p>
            <a:pPr marL="0" indent="0" algn="r">
              <a:buNone/>
            </a:pPr>
            <a:endParaRPr lang="fr-FR" sz="2700" dirty="0">
              <a:latin typeface="Simplified Arabic" panose="02020603050405020304" pitchFamily="18" charset="-78"/>
              <a:cs typeface="Simplified Arabic" panose="02020603050405020304" pitchFamily="18" charset="-78"/>
            </a:endParaRPr>
          </a:p>
          <a:p>
            <a:pPr marL="0" indent="0" algn="r">
              <a:buNone/>
            </a:pPr>
            <a:endParaRPr lang="fr-FR" sz="27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0895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1736" y="977603"/>
            <a:ext cx="6683765" cy="575107"/>
          </a:xfrm>
        </p:spPr>
        <p:txBody>
          <a:bodyPr/>
          <a:lstStyle/>
          <a:p>
            <a:pPr algn="ctr"/>
            <a:r>
              <a:rPr lang="ar-SA" b="1" dirty="0" smtClean="0">
                <a:solidFill>
                  <a:srgbClr val="FF0000"/>
                </a:solidFill>
                <a:latin typeface="Simplified Arabic" panose="02020603050405020304" pitchFamily="18" charset="-78"/>
                <a:cs typeface="Simplified Arabic" panose="02020603050405020304" pitchFamily="18" charset="-78"/>
              </a:rPr>
              <a:t>النورادرينالين </a:t>
            </a:r>
            <a:r>
              <a:rPr lang="fr-FR" b="1" dirty="0" smtClean="0">
                <a:solidFill>
                  <a:srgbClr val="FF0000"/>
                </a:solidFill>
                <a:latin typeface="Simplified Arabic" panose="02020603050405020304" pitchFamily="18" charset="-78"/>
                <a:cs typeface="Simplified Arabic" panose="02020603050405020304" pitchFamily="18" charset="-78"/>
              </a:rPr>
              <a:t>noradrénaline</a:t>
            </a:r>
            <a:endParaRPr lang="fr-FR" dirty="0">
              <a:solidFill>
                <a:srgbClr val="FF0000"/>
              </a:solidFill>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115909" y="1552709"/>
            <a:ext cx="9028091" cy="4375597"/>
          </a:xfrm>
        </p:spPr>
        <p:txBody>
          <a:bodyPr>
            <a:normAutofit fontScale="92500"/>
          </a:bodyPr>
          <a:lstStyle/>
          <a:p>
            <a:pPr marL="0" indent="0" algn="r">
              <a:buNone/>
            </a:pPr>
            <a:r>
              <a:rPr lang="ar-SA" sz="2700" dirty="0">
                <a:latin typeface="Simplified Arabic" panose="02020603050405020304" pitchFamily="18" charset="-78"/>
                <a:cs typeface="Simplified Arabic" panose="02020603050405020304" pitchFamily="18" charset="-78"/>
              </a:rPr>
              <a:t>له دور في تنظيم النوم و الاستيقاظ و الوعي و الانتباه و التعلم و التذكر والشعور بالألم و الانفعال. إذا حدث أي خلل في نظام</a:t>
            </a:r>
            <a:r>
              <a:rPr lang="ar-DZ" sz="2700" dirty="0">
                <a:latin typeface="Simplified Arabic" panose="02020603050405020304" pitchFamily="18" charset="-78"/>
                <a:cs typeface="Simplified Arabic" panose="02020603050405020304" pitchFamily="18" charset="-78"/>
              </a:rPr>
              <a:t>ه </a:t>
            </a:r>
            <a:r>
              <a:rPr lang="ar-SA" sz="2700" dirty="0">
                <a:latin typeface="Simplified Arabic" panose="02020603050405020304" pitchFamily="18" charset="-78"/>
                <a:cs typeface="Simplified Arabic" panose="02020603050405020304" pitchFamily="18" charset="-78"/>
              </a:rPr>
              <a:t>، يؤدي إلى الاكتئاب و المخاوف </a:t>
            </a:r>
            <a:endParaRPr lang="fr-FR" sz="2700" dirty="0">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النفسية و الوسواس القهري واضطرابات القلق المعممة.</a:t>
            </a:r>
            <a:endParaRPr lang="fr-FR" sz="2700" dirty="0">
              <a:latin typeface="Simplified Arabic" panose="02020603050405020304" pitchFamily="18" charset="-78"/>
              <a:cs typeface="Simplified Arabic" panose="02020603050405020304" pitchFamily="18" charset="-78"/>
            </a:endParaRPr>
          </a:p>
          <a:p>
            <a:pPr marL="0" indent="0" algn="r">
              <a:buNone/>
            </a:pPr>
            <a:r>
              <a:rPr lang="ar-SA" sz="2700" b="1" dirty="0">
                <a:solidFill>
                  <a:srgbClr val="FF0000"/>
                </a:solidFill>
                <a:latin typeface="Simplified Arabic" panose="02020603050405020304" pitchFamily="18" charset="-78"/>
                <a:cs typeface="Simplified Arabic" panose="02020603050405020304" pitchFamily="18" charset="-78"/>
              </a:rPr>
              <a:t>الميلاتونين  </a:t>
            </a:r>
            <a:r>
              <a:rPr lang="fr-FR" sz="2700" b="1" dirty="0">
                <a:solidFill>
                  <a:srgbClr val="FF0000"/>
                </a:solidFill>
                <a:latin typeface="Simplified Arabic" panose="02020603050405020304" pitchFamily="18" charset="-78"/>
                <a:cs typeface="Simplified Arabic" panose="02020603050405020304" pitchFamily="18" charset="-78"/>
              </a:rPr>
              <a:t>mélatonine</a:t>
            </a:r>
            <a:endParaRPr lang="ar-SA" sz="2700" b="1"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يسمى هرمون النوم ،تفرزه الغدة الصنوبرية و يقوم بتنظيم النوم و يحفز الوظائف الليلية .</a:t>
            </a:r>
            <a:endParaRPr lang="fr-FR" sz="2700" dirty="0">
              <a:latin typeface="Simplified Arabic" panose="02020603050405020304" pitchFamily="18" charset="-78"/>
              <a:cs typeface="Simplified Arabic" panose="02020603050405020304" pitchFamily="18" charset="-78"/>
            </a:endParaRPr>
          </a:p>
          <a:p>
            <a:pPr marL="0" indent="0" algn="r" rtl="1">
              <a:buNone/>
            </a:pPr>
            <a:r>
              <a:rPr lang="ar-SA" sz="2700" b="1" dirty="0" smtClean="0">
                <a:solidFill>
                  <a:srgbClr val="FF0000"/>
                </a:solidFill>
                <a:latin typeface="Simplified Arabic" panose="02020603050405020304" pitchFamily="18" charset="-78"/>
                <a:cs typeface="Simplified Arabic" panose="02020603050405020304" pitchFamily="18" charset="-78"/>
              </a:rPr>
              <a:t>الاوكسيتوسين </a:t>
            </a:r>
            <a:r>
              <a:rPr lang="fr-FR" sz="2700" b="1" dirty="0">
                <a:solidFill>
                  <a:srgbClr val="FF0000"/>
                </a:solidFill>
                <a:latin typeface="Simplified Arabic" panose="02020603050405020304" pitchFamily="18" charset="-78"/>
                <a:cs typeface="Simplified Arabic" panose="02020603050405020304" pitchFamily="18" charset="-78"/>
              </a:rPr>
              <a:t>l'ocytocine</a:t>
            </a:r>
            <a:r>
              <a:rPr lang="ar-SA" sz="2700" b="1" dirty="0">
                <a:solidFill>
                  <a:srgbClr val="FF0000"/>
                </a:solidFill>
                <a:latin typeface="Simplified Arabic" panose="02020603050405020304" pitchFamily="18" charset="-78"/>
                <a:cs typeface="Simplified Arabic" panose="02020603050405020304" pitchFamily="18" charset="-78"/>
              </a:rPr>
              <a:t>( هرمون الحب و الامومة)</a:t>
            </a:r>
          </a:p>
          <a:p>
            <a:pPr marL="0" indent="0" algn="r">
              <a:buNone/>
            </a:pPr>
            <a:r>
              <a:rPr lang="ar-SA" sz="2700" dirty="0">
                <a:latin typeface="Simplified Arabic" panose="02020603050405020304" pitchFamily="18" charset="-78"/>
                <a:cs typeface="Simplified Arabic" panose="02020603050405020304" pitchFamily="18" charset="-78"/>
              </a:rPr>
              <a:t>يفرز خاصة في المخ. من أهم مصادر تنشيط الولادة و إفراز الحليب عند الأم المرضعة. يشعر بالراحة والهدوء و يرقق القلب. هو هرمون الحب, اللذة و السعادة. يعدل المزاج و يحسن العلاقات الاجتماعية. إفرازه بكميات كبيرة يؤدي إلى سلوك عدواني دفاعي</a:t>
            </a:r>
            <a:r>
              <a:rPr lang="ar-DZ" sz="2700" dirty="0">
                <a:latin typeface="Simplified Arabic" panose="02020603050405020304" pitchFamily="18" charset="-78"/>
                <a:cs typeface="Simplified Arabic" panose="02020603050405020304" pitchFamily="18" charset="-78"/>
              </a:rPr>
              <a:t>.</a:t>
            </a:r>
            <a:endParaRPr lang="fr-FR" sz="2700" dirty="0">
              <a:latin typeface="Simplified Arabic" panose="02020603050405020304" pitchFamily="18" charset="-78"/>
              <a:cs typeface="Simplified Arabic" panose="02020603050405020304" pitchFamily="18" charset="-78"/>
            </a:endParaRPr>
          </a:p>
          <a:p>
            <a:pPr algn="r">
              <a:buFontTx/>
              <a:buChar char="-"/>
            </a:pPr>
            <a:endParaRPr lang="fr-FR" sz="27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885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25569" y="2457450"/>
            <a:ext cx="8809150" cy="3543300"/>
          </a:xfrm>
        </p:spPr>
        <p:txBody>
          <a:bodyPr>
            <a:noAutofit/>
          </a:bodyPr>
          <a:lstStyle/>
          <a:p>
            <a:pPr marL="0" indent="0" algn="r">
              <a:buNone/>
            </a:pPr>
            <a:r>
              <a:rPr lang="ar-SA" sz="2400" b="1" dirty="0" err="1">
                <a:solidFill>
                  <a:srgbClr val="FF0000"/>
                </a:solidFill>
                <a:latin typeface="Simplified Arabic" panose="02020603050405020304" pitchFamily="18" charset="-78"/>
                <a:cs typeface="Simplified Arabic" panose="02020603050405020304" pitchFamily="18" charset="-78"/>
              </a:rPr>
              <a:t>كلوتاماك</a:t>
            </a:r>
            <a:endParaRPr lang="ar-SA" sz="2400" b="1"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SA" sz="2400" dirty="0">
                <a:latin typeface="Simplified Arabic" panose="02020603050405020304" pitchFamily="18" charset="-78"/>
                <a:cs typeface="Simplified Arabic" panose="02020603050405020304" pitchFamily="18" charset="-78"/>
              </a:rPr>
              <a:t>ويرتبط بالوظائف الادراكية و العمليات العقلية يفرز خاصة اثناء التعلم ونشاط الذاكرة </a:t>
            </a:r>
            <a:endParaRPr lang="fr-FR" sz="2400" dirty="0">
              <a:latin typeface="Simplified Arabic" panose="02020603050405020304" pitchFamily="18" charset="-78"/>
              <a:cs typeface="Simplified Arabic" panose="02020603050405020304" pitchFamily="18" charset="-78"/>
            </a:endParaRPr>
          </a:p>
          <a:p>
            <a:pPr marL="0" indent="0" algn="r">
              <a:buNone/>
            </a:pPr>
            <a:r>
              <a:rPr lang="ar-SA" sz="2400" b="1" dirty="0" err="1">
                <a:solidFill>
                  <a:srgbClr val="FF0000"/>
                </a:solidFill>
                <a:latin typeface="Simplified Arabic" panose="02020603050405020304" pitchFamily="18" charset="-78"/>
                <a:cs typeface="Simplified Arabic" panose="02020603050405020304" pitchFamily="18" charset="-78"/>
              </a:rPr>
              <a:t>الاندروفين</a:t>
            </a:r>
            <a:endParaRPr lang="fr-FR" sz="2400" b="1"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SA" sz="2400" dirty="0">
                <a:latin typeface="Simplified Arabic" panose="02020603050405020304" pitchFamily="18" charset="-78"/>
                <a:cs typeface="Simplified Arabic" panose="02020603050405020304" pitchFamily="18" charset="-78"/>
              </a:rPr>
              <a:t>يُطلق هذا الناقل من الدماغ اثناء التمارين, الاثارة, الالم مكوناً شعور بالرضا عن النفس والابتهاج, يمكن لأغذية معيّنة كالشوكولا والاطعمة الحارة ان تحفز اطلاق هذه النواقل.</a:t>
            </a:r>
            <a:endParaRPr lang="fr-FR"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5183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https://tse4.mm.bing.net/th?id=OIP.Hbpqq2e6748ra7w59cUNDwHaDy&amp;pid=15.1&amp;P=0&amp;w=323&amp;h=16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857251"/>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7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https://tse1.mm.bing.net/th?id=OIP.dDPW0L4fg37V61FriHwC5wHaE4&amp;pid=15.1&amp;P=0&amp;w=241&amp;h=16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274" y="0"/>
            <a:ext cx="9066726"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14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3381" y="188640"/>
            <a:ext cx="6683765" cy="478514"/>
          </a:xfrm>
        </p:spPr>
        <p:txBody>
          <a:bodyPr>
            <a:normAutofit fontScale="90000"/>
          </a:bodyPr>
          <a:lstStyle/>
          <a:p>
            <a:pPr algn="ctr"/>
            <a:r>
              <a:rPr lang="ar-SA" b="1" dirty="0">
                <a:solidFill>
                  <a:srgbClr val="FF0000"/>
                </a:solidFill>
                <a:latin typeface="Simplified Arabic" panose="02020603050405020304" pitchFamily="18" charset="-78"/>
                <a:cs typeface="Simplified Arabic" panose="02020603050405020304" pitchFamily="18" charset="-78"/>
              </a:rPr>
              <a:t>السيروتونين   </a:t>
            </a:r>
            <a:r>
              <a:rPr lang="fr-FR" b="1" dirty="0">
                <a:solidFill>
                  <a:srgbClr val="FF0000"/>
                </a:solidFill>
                <a:latin typeface="Simplified Arabic" panose="02020603050405020304" pitchFamily="18" charset="-78"/>
                <a:cs typeface="Simplified Arabic" panose="02020603050405020304" pitchFamily="18" charset="-78"/>
              </a:rPr>
              <a:t> sérotonine</a:t>
            </a:r>
            <a:r>
              <a:rPr lang="ar-SA" dirty="0">
                <a:solidFill>
                  <a:srgbClr val="FF0000"/>
                </a:solidFill>
                <a:latin typeface="Simplified Arabic" panose="02020603050405020304" pitchFamily="18" charset="-78"/>
                <a:cs typeface="Simplified Arabic" panose="02020603050405020304" pitchFamily="18" charset="-78"/>
              </a:rPr>
              <a:t/>
            </a:r>
            <a:br>
              <a:rPr lang="ar-SA" dirty="0">
                <a:solidFill>
                  <a:srgbClr val="FF0000"/>
                </a:solidFill>
                <a:latin typeface="Simplified Arabic" panose="02020603050405020304" pitchFamily="18" charset="-78"/>
                <a:cs typeface="Simplified Arabic" panose="02020603050405020304" pitchFamily="18" charset="-78"/>
              </a:rPr>
            </a:b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67154"/>
            <a:ext cx="9142963" cy="6290238"/>
          </a:xfrm>
        </p:spPr>
      </p:pic>
    </p:spTree>
    <p:extLst>
      <p:ext uri="{BB962C8B-B14F-4D97-AF65-F5344CB8AC3E}">
        <p14:creationId xmlns:p14="http://schemas.microsoft.com/office/powerpoint/2010/main" val="102004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https://gezonderleven.org/wp-content/uploads/2016/07/vitamine-c-serotonin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03322" cy="70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32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http://www.zouzenparis.fr/wp-content/uploads/2015/10/tryptophane-lentilles-saum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54" y="0"/>
            <a:ext cx="91138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22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https://tse1.mm.bing.net/th?id=OIP.hY3J0p1FVCAdsCtkQiwgPAHaCv&amp;pid=15.1&amp;P=0&amp;w=407&amp;h=1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927267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0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https://www.medecine-integree.com/wp-content/uploads/2015/01/Serotonine-600x44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43" y="0"/>
            <a:ext cx="90280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3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6052" y="857250"/>
            <a:ext cx="6683765" cy="565447"/>
          </a:xfrm>
        </p:spPr>
        <p:txBody>
          <a:bodyPr>
            <a:normAutofit fontScale="90000"/>
          </a:bodyPr>
          <a:lstStyle/>
          <a:p>
            <a:pPr algn="ctr"/>
            <a:r>
              <a:rPr lang="ar-SA" sz="3600" b="1" dirty="0">
                <a:solidFill>
                  <a:srgbClr val="FF0000"/>
                </a:solidFill>
              </a:rPr>
              <a:t>النواقل العصبي</a:t>
            </a:r>
            <a:endParaRPr lang="fr-FR" sz="3600" b="1" dirty="0">
              <a:solidFill>
                <a:srgbClr val="FF0000"/>
              </a:solidFill>
            </a:endParaRPr>
          </a:p>
        </p:txBody>
      </p:sp>
      <p:sp>
        <p:nvSpPr>
          <p:cNvPr id="3" name="Espace réservé du contenu 2"/>
          <p:cNvSpPr>
            <a:spLocks noGrp="1"/>
          </p:cNvSpPr>
          <p:nvPr>
            <p:ph idx="1"/>
          </p:nvPr>
        </p:nvSpPr>
        <p:spPr>
          <a:xfrm>
            <a:off x="135228" y="1552709"/>
            <a:ext cx="8886423" cy="4317642"/>
          </a:xfrm>
        </p:spPr>
        <p:txBody>
          <a:bodyPr>
            <a:normAutofit/>
          </a:bodyPr>
          <a:lstStyle/>
          <a:p>
            <a:pPr marL="0" indent="0" algn="just" rtl="1">
              <a:buNone/>
            </a:pPr>
            <a:r>
              <a:rPr lang="ar-SA" sz="3000" b="1" dirty="0">
                <a:solidFill>
                  <a:schemeClr val="tx1"/>
                </a:solidFill>
                <a:latin typeface="Simplified Arabic" panose="02020603050405020304" pitchFamily="18" charset="-78"/>
                <a:cs typeface="Simplified Arabic" panose="02020603050405020304" pitchFamily="18" charset="-78"/>
              </a:rPr>
              <a:t>هي عبارة عن مواد كيميائية موجودة في منطقة ارتباط </a:t>
            </a:r>
            <a:r>
              <a:rPr lang="ar-SA" sz="3000" b="1" dirty="0">
                <a:solidFill>
                  <a:schemeClr val="tx1"/>
                </a:solidFill>
                <a:latin typeface="Simplified Arabic" panose="02020603050405020304" pitchFamily="18" charset="-78"/>
                <a:cs typeface="Simplified Arabic" panose="02020603050405020304" pitchFamily="18" charset="-78"/>
                <a:hlinkClick r:id="rId2" tooltip="خلية عصبية"/>
              </a:rPr>
              <a:t>خلية عصبية</a:t>
            </a:r>
            <a:r>
              <a:rPr lang="fr-FR" sz="3000" b="1" dirty="0">
                <a:solidFill>
                  <a:schemeClr val="tx1"/>
                </a:solidFill>
                <a:latin typeface="Simplified Arabic" panose="02020603050405020304" pitchFamily="18" charset="-78"/>
                <a:cs typeface="Simplified Arabic" panose="02020603050405020304" pitchFamily="18" charset="-78"/>
              </a:rPr>
              <a:t> </a:t>
            </a:r>
            <a:r>
              <a:rPr lang="ar-SA" sz="3000" b="1" dirty="0">
                <a:solidFill>
                  <a:schemeClr val="tx1"/>
                </a:solidFill>
                <a:latin typeface="Simplified Arabic" panose="02020603050405020304" pitchFamily="18" charset="-78"/>
                <a:cs typeface="Simplified Arabic" panose="02020603050405020304" pitchFamily="18" charset="-78"/>
              </a:rPr>
              <a:t>بخلية عصبية أخرى، (منطقة المشبك)، وتنظم هذه المواد الكيميائية </a:t>
            </a:r>
            <a:r>
              <a:rPr lang="ar-SA" sz="3000" b="1" dirty="0">
                <a:solidFill>
                  <a:schemeClr val="tx1"/>
                </a:solidFill>
                <a:latin typeface="Simplified Arabic" panose="02020603050405020304" pitchFamily="18" charset="-78"/>
                <a:cs typeface="Simplified Arabic" panose="02020603050405020304" pitchFamily="18" charset="-78"/>
                <a:hlinkClick r:id="rId3" tooltip="الإشارة العصبية (الصفحة غير موجودة)"/>
              </a:rPr>
              <a:t>الإشارة العصبية</a:t>
            </a:r>
            <a:r>
              <a:rPr lang="ar-SA" sz="3000" b="1" dirty="0">
                <a:solidFill>
                  <a:schemeClr val="tx1"/>
                </a:solidFill>
                <a:latin typeface="Simplified Arabic" panose="02020603050405020304" pitchFamily="18" charset="-78"/>
                <a:cs typeface="Simplified Arabic" panose="02020603050405020304" pitchFamily="18" charset="-78"/>
              </a:rPr>
              <a:t> القادمة من </a:t>
            </a:r>
            <a:r>
              <a:rPr lang="ar-SA" sz="3000" b="1" dirty="0">
                <a:solidFill>
                  <a:schemeClr val="tx1"/>
                </a:solidFill>
                <a:latin typeface="Simplified Arabic" panose="02020603050405020304" pitchFamily="18" charset="-78"/>
                <a:cs typeface="Simplified Arabic" panose="02020603050405020304" pitchFamily="18" charset="-78"/>
                <a:hlinkClick r:id="rId4" tooltip="الدماغ"/>
              </a:rPr>
              <a:t>الدماغ</a:t>
            </a:r>
            <a:r>
              <a:rPr lang="ar-SA" sz="3000" b="1" dirty="0">
                <a:solidFill>
                  <a:schemeClr val="tx1"/>
                </a:solidFill>
                <a:latin typeface="Simplified Arabic" panose="02020603050405020304" pitchFamily="18" charset="-78"/>
                <a:cs typeface="Simplified Arabic" panose="02020603050405020304" pitchFamily="18" charset="-78"/>
              </a:rPr>
              <a:t> أو المتجهة إلى إليه. تتكون هذه المواد الكيميائية في منطقة تدعى ما قبل </a:t>
            </a:r>
            <a:r>
              <a:rPr lang="ar-SA" sz="3000" b="1" dirty="0">
                <a:solidFill>
                  <a:schemeClr val="tx1"/>
                </a:solidFill>
                <a:latin typeface="Simplified Arabic" panose="02020603050405020304" pitchFamily="18" charset="-78"/>
                <a:cs typeface="Simplified Arabic" panose="02020603050405020304" pitchFamily="18" charset="-78"/>
                <a:hlinkClick r:id="rId5" tooltip="منطقة التشابك بين خليتين عصبيتين (الصفحة غير موجودة)"/>
              </a:rPr>
              <a:t>منطقة التشابك بين خليتين عصبيتين</a:t>
            </a:r>
            <a:r>
              <a:rPr lang="ar-SA" sz="3000" b="1" dirty="0">
                <a:solidFill>
                  <a:schemeClr val="tx1"/>
                </a:solidFill>
                <a:latin typeface="Simplified Arabic" panose="02020603050405020304" pitchFamily="18" charset="-78"/>
                <a:cs typeface="Simplified Arabic" panose="02020603050405020304" pitchFamily="18" charset="-78"/>
              </a:rPr>
              <a:t> وتقوم بإرسال التنبيهات إلى منطقة ما بعد التشابك بين الخليتين. يوجد عادة مالا يقل عن 10,000 نوع من نواقل الإرسال العصبية في منطقة تشابك أي خليتين عصبيتين، </a:t>
            </a:r>
            <a:endParaRPr lang="fr-FR" sz="3000"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3188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1737" y="1045217"/>
            <a:ext cx="6683765" cy="960668"/>
          </a:xfrm>
        </p:spPr>
        <p:txBody>
          <a:bodyPr/>
          <a:lstStyle/>
          <a:p>
            <a:pPr algn="ctr"/>
            <a:r>
              <a:rPr lang="ar-SA" b="1" dirty="0">
                <a:solidFill>
                  <a:srgbClr val="FF0000"/>
                </a:solidFill>
              </a:rPr>
              <a:t>أنواع النواقل العصبية</a:t>
            </a:r>
            <a:endParaRPr lang="fr-FR" dirty="0"/>
          </a:p>
        </p:txBody>
      </p:sp>
      <p:sp>
        <p:nvSpPr>
          <p:cNvPr id="3" name="Espace réservé du contenu 2"/>
          <p:cNvSpPr>
            <a:spLocks noGrp="1"/>
          </p:cNvSpPr>
          <p:nvPr>
            <p:ph idx="1"/>
          </p:nvPr>
        </p:nvSpPr>
        <p:spPr>
          <a:xfrm>
            <a:off x="1461737" y="1632502"/>
            <a:ext cx="7135611" cy="4368248"/>
          </a:xfrm>
        </p:spPr>
        <p:txBody>
          <a:bodyPr>
            <a:normAutofit/>
          </a:bodyPr>
          <a:lstStyle/>
          <a:p>
            <a:pPr marL="0" indent="0" algn="r" rtl="1">
              <a:buNone/>
            </a:pPr>
            <a:r>
              <a:rPr lang="ar-SA" sz="2700" dirty="0">
                <a:latin typeface="Simplified Arabic" panose="02020603050405020304" pitchFamily="18" charset="-78"/>
                <a:cs typeface="Simplified Arabic" panose="02020603050405020304" pitchFamily="18" charset="-78"/>
              </a:rPr>
              <a:t>يوجد نوعان من النواقل هما:</a:t>
            </a:r>
            <a:endParaRPr lang="fr-FR" sz="2700" dirty="0">
              <a:latin typeface="Simplified Arabic" panose="02020603050405020304" pitchFamily="18" charset="-78"/>
              <a:cs typeface="Simplified Arabic" panose="02020603050405020304" pitchFamily="18" charset="-78"/>
            </a:endParaRPr>
          </a:p>
          <a:p>
            <a:pPr marL="0" indent="0" algn="r" rtl="1">
              <a:buNone/>
            </a:pPr>
            <a:r>
              <a:rPr lang="ar-SA" sz="2700" dirty="0">
                <a:latin typeface="Simplified Arabic" panose="02020603050405020304" pitchFamily="18" charset="-78"/>
                <a:cs typeface="Simplified Arabic" panose="02020603050405020304" pitchFamily="18" charset="-78"/>
              </a:rPr>
              <a:t>1- نواقل إرسال عصبية محفزة وتقوم بتحفيز أعضاء معينة في الجسم للقيام بنشاط معين. </a:t>
            </a:r>
            <a:endParaRPr lang="fr-FR" sz="2700" dirty="0">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منها على سبيل المثال حمض جلوتاميك</a:t>
            </a:r>
            <a:r>
              <a:rPr lang="ar-SA" sz="2700" b="1" dirty="0">
                <a:latin typeface="Simplified Arabic" panose="02020603050405020304" pitchFamily="18" charset="-78"/>
                <a:cs typeface="Simplified Arabic" panose="02020603050405020304" pitchFamily="18" charset="-78"/>
              </a:rPr>
              <a:t> </a:t>
            </a:r>
            <a:r>
              <a:rPr lang="fr-FR" sz="2700" b="1" dirty="0">
                <a:latin typeface="Simplified Arabic" panose="02020603050405020304" pitchFamily="18" charset="-78"/>
                <a:cs typeface="Simplified Arabic" panose="02020603050405020304" pitchFamily="18" charset="-78"/>
              </a:rPr>
              <a:t> </a:t>
            </a:r>
            <a:r>
              <a:rPr lang="fr-FR" sz="2700" dirty="0">
                <a:latin typeface="Simplified Arabic" panose="02020603050405020304" pitchFamily="18" charset="-78"/>
                <a:cs typeface="Simplified Arabic" panose="02020603050405020304" pitchFamily="18" charset="-78"/>
              </a:rPr>
              <a:t>glutamate  </a:t>
            </a:r>
            <a:r>
              <a:rPr lang="ar-SA" sz="2700" dirty="0" err="1">
                <a:latin typeface="Simplified Arabic" panose="02020603050405020304" pitchFamily="18" charset="-78"/>
                <a:cs typeface="Simplified Arabic" panose="02020603050405020304" pitchFamily="18" charset="-78"/>
                <a:hlinkClick r:id="rId2" tooltip="أسيتيل كولين"/>
              </a:rPr>
              <a:t>والأسيتيل</a:t>
            </a:r>
            <a:r>
              <a:rPr lang="ar-SA" sz="2700" dirty="0">
                <a:latin typeface="Simplified Arabic" panose="02020603050405020304" pitchFamily="18" charset="-78"/>
                <a:cs typeface="Simplified Arabic" panose="02020603050405020304" pitchFamily="18" charset="-78"/>
                <a:hlinkClick r:id="rId2" tooltip="أسيتيل كولين"/>
              </a:rPr>
              <a:t> كولين</a:t>
            </a:r>
            <a:r>
              <a:rPr lang="ar-SA" sz="2700" dirty="0">
                <a:latin typeface="Simplified Arabic" panose="02020603050405020304" pitchFamily="18" charset="-78"/>
                <a:cs typeface="Simplified Arabic" panose="02020603050405020304" pitchFamily="18" charset="-78"/>
              </a:rPr>
              <a:t>  </a:t>
            </a:r>
            <a:r>
              <a:rPr lang="fr-FR" sz="2700" dirty="0">
                <a:latin typeface="Simplified Arabic" panose="02020603050405020304" pitchFamily="18" charset="-78"/>
                <a:cs typeface="Simplified Arabic" panose="02020603050405020304" pitchFamily="18" charset="-78"/>
              </a:rPr>
              <a:t>acétylcholine</a:t>
            </a:r>
            <a:endParaRPr lang="ar-SA" sz="2700" dirty="0">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2- نواقل إرسال عصبية مانعة وتقوم بمنع أعضاء معينة في الجسم من القيام بنشاط معين. منها على سبيل المثال حمض</a:t>
            </a:r>
            <a:r>
              <a:rPr lang="en-US" sz="2700" dirty="0">
                <a:latin typeface="Simplified Arabic" panose="02020603050405020304" pitchFamily="18" charset="-78"/>
                <a:cs typeface="Simplified Arabic" panose="02020603050405020304" pitchFamily="18" charset="-78"/>
              </a:rPr>
              <a:t>    </a:t>
            </a:r>
            <a:r>
              <a:rPr lang="fr-FR" sz="2700" dirty="0">
                <a:latin typeface="Simplified Arabic" panose="02020603050405020304" pitchFamily="18" charset="-78"/>
                <a:cs typeface="Simplified Arabic" panose="02020603050405020304" pitchFamily="18" charset="-78"/>
              </a:rPr>
              <a:t>   </a:t>
            </a:r>
            <a:r>
              <a:rPr lang="en-US" sz="2700" dirty="0">
                <a:latin typeface="Simplified Arabic" panose="02020603050405020304" pitchFamily="18" charset="-78"/>
                <a:cs typeface="Simplified Arabic" panose="02020603050405020304" pitchFamily="18" charset="-78"/>
              </a:rPr>
              <a:t>glycine</a:t>
            </a:r>
            <a:r>
              <a:rPr lang="ar-SA" sz="2700" dirty="0">
                <a:latin typeface="Simplified Arabic" panose="02020603050405020304" pitchFamily="18" charset="-78"/>
                <a:cs typeface="Simplified Arabic" panose="02020603050405020304" pitchFamily="18" charset="-78"/>
              </a:rPr>
              <a:t>غاما أمين </a:t>
            </a:r>
            <a:r>
              <a:rPr lang="ar-SA" sz="2700" dirty="0" err="1">
                <a:latin typeface="Simplified Arabic" panose="02020603050405020304" pitchFamily="18" charset="-78"/>
                <a:cs typeface="Simplified Arabic" panose="02020603050405020304" pitchFamily="18" charset="-78"/>
              </a:rPr>
              <a:t>بيوتيريك</a:t>
            </a:r>
            <a:r>
              <a:rPr lang="ar-SA" sz="2700" dirty="0">
                <a:latin typeface="Simplified Arabic" panose="02020603050405020304" pitchFamily="18" charset="-78"/>
                <a:cs typeface="Simplified Arabic" panose="02020603050405020304" pitchFamily="18" charset="-78"/>
              </a:rPr>
              <a:t> و الغليسين</a:t>
            </a:r>
            <a:r>
              <a:rPr lang="fr-FR" sz="2700" dirty="0">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322528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3897" y="967944"/>
            <a:ext cx="6683765" cy="662039"/>
          </a:xfrm>
        </p:spPr>
        <p:txBody>
          <a:bodyPr/>
          <a:lstStyle/>
          <a:p>
            <a:pPr algn="ctr"/>
            <a:r>
              <a:rPr lang="ar-SA" b="1" dirty="0" smtClean="0">
                <a:solidFill>
                  <a:srgbClr val="FF0000"/>
                </a:solidFill>
              </a:rPr>
              <a:t>أنواع النواقل العصبية</a:t>
            </a:r>
            <a:endParaRPr lang="fr-FR" b="1" dirty="0">
              <a:solidFill>
                <a:srgbClr val="FF0000"/>
              </a:solidFill>
            </a:endParaRPr>
          </a:p>
        </p:txBody>
      </p:sp>
      <p:sp>
        <p:nvSpPr>
          <p:cNvPr id="3" name="Espace réservé du contenu 2"/>
          <p:cNvSpPr>
            <a:spLocks noGrp="1"/>
          </p:cNvSpPr>
          <p:nvPr>
            <p:ph idx="1"/>
          </p:nvPr>
        </p:nvSpPr>
        <p:spPr>
          <a:xfrm>
            <a:off x="248479" y="1629983"/>
            <a:ext cx="8692478" cy="4414233"/>
          </a:xfrm>
        </p:spPr>
        <p:txBody>
          <a:bodyPr>
            <a:normAutofit/>
          </a:bodyPr>
          <a:lstStyle/>
          <a:p>
            <a:pPr marL="0" indent="0" algn="r">
              <a:buNone/>
            </a:pPr>
            <a:r>
              <a:rPr lang="fr-FR" sz="3000" dirty="0">
                <a:latin typeface="Simplified Arabic" panose="02020603050405020304" pitchFamily="18" charset="-78"/>
                <a:cs typeface="Simplified Arabic" panose="02020603050405020304" pitchFamily="18" charset="-78"/>
              </a:rPr>
              <a:t>  </a:t>
            </a:r>
            <a:r>
              <a:rPr lang="ar-SA" sz="3000" dirty="0">
                <a:latin typeface="Simplified Arabic" panose="02020603050405020304" pitchFamily="18" charset="-78"/>
                <a:cs typeface="Simplified Arabic" panose="02020603050405020304" pitchFamily="18" charset="-78"/>
              </a:rPr>
              <a:t> وبعد انتهاء مهمة التحفيز أو المنع التي قام بها أي نوع من نواقل الإرسال العصبية تقوم أنزيمات معينة</a:t>
            </a:r>
          </a:p>
          <a:p>
            <a:pPr marL="0" indent="0" algn="r">
              <a:buNone/>
            </a:pPr>
            <a:r>
              <a:rPr lang="ar-SA" sz="3000" dirty="0">
                <a:latin typeface="Simplified Arabic" panose="02020603050405020304" pitchFamily="18" charset="-78"/>
                <a:cs typeface="Simplified Arabic" panose="02020603050405020304" pitchFamily="18" charset="-78"/>
              </a:rPr>
              <a:t> بالتخلص من نواقل الإرسال أو يتم إرجاع نواقل الإرسال العصبية إلى مكانها الأصلي في منطقة ما قبل التشابك مع الخلية العصبية المجاورة كي لا تكون هناك استمرارية في التنبيه فعلى سبيل المثال إذا تم تحفيز عضلة ما على التقلص لإنجاز مهمة ما، إن لم يتم التخلص من نواقل الإرسال المحفزة لهذا التقلص فسوف يستمر عملية التقلص إلى دون توقف.</a:t>
            </a:r>
            <a:endParaRPr lang="fr-FR" sz="3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90094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7987" y="996921"/>
            <a:ext cx="6683765" cy="633062"/>
          </a:xfrm>
        </p:spPr>
        <p:txBody>
          <a:bodyPr>
            <a:normAutofit/>
          </a:bodyPr>
          <a:lstStyle/>
          <a:p>
            <a:pPr algn="ctr"/>
            <a:r>
              <a:rPr lang="ar-SA" sz="3000" b="1" dirty="0">
                <a:solidFill>
                  <a:srgbClr val="FF0000"/>
                </a:solidFill>
                <a:latin typeface="Simplified Arabic" panose="02020603050405020304" pitchFamily="18" charset="-78"/>
                <a:cs typeface="Simplified Arabic" panose="02020603050405020304" pitchFamily="18" charset="-78"/>
              </a:rPr>
              <a:t>النواقل العصبية و وظائفها</a:t>
            </a:r>
            <a:endParaRPr lang="fr-FR" sz="3000" dirty="0">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202842" y="1629982"/>
            <a:ext cx="8693240" cy="3950594"/>
          </a:xfrm>
        </p:spPr>
        <p:txBody>
          <a:bodyPr>
            <a:normAutofit/>
          </a:bodyPr>
          <a:lstStyle/>
          <a:p>
            <a:pPr marL="0" indent="0" algn="r" rtl="1">
              <a:buNone/>
            </a:pPr>
            <a:r>
              <a:rPr lang="ar-SA" sz="3000" b="1" dirty="0" err="1">
                <a:latin typeface="Simplified Arabic" panose="02020603050405020304" pitchFamily="18" charset="-78"/>
                <a:cs typeface="Simplified Arabic" panose="02020603050405020304" pitchFamily="18" charset="-78"/>
              </a:rPr>
              <a:t>الأسيتيل</a:t>
            </a:r>
            <a:r>
              <a:rPr lang="ar-SA" sz="3000" dirty="0">
                <a:latin typeface="Simplified Arabic" panose="02020603050405020304" pitchFamily="18" charset="-78"/>
                <a:cs typeface="Simplified Arabic" panose="02020603050405020304" pitchFamily="18" charset="-78"/>
              </a:rPr>
              <a:t> </a:t>
            </a:r>
            <a:r>
              <a:rPr lang="ar-SA" sz="3000" b="1" dirty="0">
                <a:latin typeface="Simplified Arabic" panose="02020603050405020304" pitchFamily="18" charset="-78"/>
                <a:cs typeface="Simplified Arabic" panose="02020603050405020304" pitchFamily="18" charset="-78"/>
              </a:rPr>
              <a:t>كولين</a:t>
            </a:r>
            <a:r>
              <a:rPr lang="fr-FR" sz="3000" b="1" dirty="0">
                <a:latin typeface="Simplified Arabic" panose="02020603050405020304" pitchFamily="18" charset="-78"/>
                <a:cs typeface="Simplified Arabic" panose="02020603050405020304" pitchFamily="18" charset="-78"/>
              </a:rPr>
              <a:t>acétylcholine  </a:t>
            </a:r>
            <a:r>
              <a:rPr lang="ar-SA" sz="3000" b="1" dirty="0">
                <a:latin typeface="Simplified Arabic" panose="02020603050405020304" pitchFamily="18" charset="-78"/>
                <a:cs typeface="Simplified Arabic" panose="02020603050405020304" pitchFamily="18" charset="-78"/>
              </a:rPr>
              <a:t>:</a:t>
            </a:r>
          </a:p>
          <a:p>
            <a:pPr marL="0" indent="0" algn="r" rtl="1">
              <a:buNone/>
            </a:pPr>
            <a:r>
              <a:rPr lang="ar-SA" sz="3000" dirty="0">
                <a:latin typeface="Simplified Arabic" panose="02020603050405020304" pitchFamily="18" charset="-78"/>
                <a:cs typeface="Simplified Arabic" panose="02020603050405020304" pitchFamily="18" charset="-78"/>
              </a:rPr>
              <a:t> يقوم بتحفيز العضلات الإرادية و يجعلها تتقلص، ينبه إفراز بعض الهرمونات في الجهاز العصبي المركزي، و له دور في حالة اليقظة و الانتباه و الغضب و العنف و العطش و الجنس. نقصه يساهم في ظهور مرض الزهايمر.  </a:t>
            </a:r>
            <a:endParaRPr lang="fr-FR" sz="3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3033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https://tse3.mm.bing.net/th?id=OIP.d1z8tJdO_hkHd9y-QIkAyQHaDB&amp;pid=15.1&amp;P=0&amp;w=375&amp;h=15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0595" y="0"/>
            <a:ext cx="5193406"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se2.mm.bing.net/th?id=OIP.cJTPpIRZjiSLgL896vIgxAHaJ6&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8" y="0"/>
            <a:ext cx="3950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9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se3.mm.bing.net/th?id=OIP.gTolOjqFZw9eCccFZH0wWgHaD0&amp;pid=15.1&amp;P=0&amp;w=305&amp;h=15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38136" y="-2"/>
            <a:ext cx="2178844" cy="30003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1.mm.bing.net/th?id=OIP.gV4BXp1VqtcL0DW1FKu1bwHaH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031" y="28129"/>
            <a:ext cx="2143125" cy="29487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se4.mm.bing.net/th?id=OIP.Vo_s2HzgjVX7h7WQAKuGpAHaFe&amp;pid=15.1&amp;P=0&amp;w=204&amp;h=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769" y="0"/>
            <a:ext cx="1953262" cy="293031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tse2.mm.bing.net/th?id=OIP.Nh8jRsXJnsAeHPjdmgxD2AHaHa&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01" y="-2"/>
            <a:ext cx="2732768" cy="297688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se3.mm.bing.net/th?id=OIP.xORhC6fyrfhVh7IcsRoK1AHaHa&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860" y="3000374"/>
            <a:ext cx="2926421" cy="385762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tse2.mm.bing.net/th?id=OIP.jrHVUwIDr3e4hTracPDpUAHaHu&amp;pid=15.1&amp;P=0&amp;w=300&amp;h=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1707" y="3000373"/>
            <a:ext cx="2240153" cy="3857627"/>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tse1.mm.bing.net/th?id=OIP.tvlhZ1g8sPD3DNg16s2LfwHaE7&amp;pid=15.1&amp;P=0&amp;w=252&amp;h=1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00" y="3000373"/>
            <a:ext cx="3805706" cy="385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7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404664"/>
            <a:ext cx="6683765" cy="647162"/>
          </a:xfrm>
        </p:spPr>
        <p:txBody>
          <a:bodyPr/>
          <a:lstStyle/>
          <a:p>
            <a:pPr algn="ctr"/>
            <a:r>
              <a:rPr lang="ar-SA" b="1" dirty="0">
                <a:solidFill>
                  <a:srgbClr val="FF0000"/>
                </a:solidFill>
              </a:rPr>
              <a:t>النواقل العصبية و وظائفها</a:t>
            </a:r>
            <a:endParaRPr lang="fr-FR" dirty="0">
              <a:solidFill>
                <a:srgbClr val="FF0000"/>
              </a:solidFill>
            </a:endParaRPr>
          </a:p>
        </p:txBody>
      </p:sp>
      <p:sp>
        <p:nvSpPr>
          <p:cNvPr id="3" name="Espace réservé du contenu 2"/>
          <p:cNvSpPr>
            <a:spLocks noGrp="1"/>
          </p:cNvSpPr>
          <p:nvPr>
            <p:ph idx="1"/>
          </p:nvPr>
        </p:nvSpPr>
        <p:spPr>
          <a:xfrm>
            <a:off x="212501" y="1196752"/>
            <a:ext cx="8683580" cy="4968552"/>
          </a:xfrm>
        </p:spPr>
        <p:txBody>
          <a:bodyPr>
            <a:normAutofit/>
          </a:bodyPr>
          <a:lstStyle/>
          <a:p>
            <a:pPr marL="0" indent="0" algn="r">
              <a:buNone/>
            </a:pPr>
            <a:r>
              <a:rPr lang="ar-SA" sz="2700" b="1" dirty="0">
                <a:solidFill>
                  <a:srgbClr val="FF0000"/>
                </a:solidFill>
                <a:latin typeface="Simplified Arabic" panose="02020603050405020304" pitchFamily="18" charset="-78"/>
                <a:cs typeface="Simplified Arabic" panose="02020603050405020304" pitchFamily="18" charset="-78"/>
              </a:rPr>
              <a:t>السيروتونين   </a:t>
            </a:r>
            <a:r>
              <a:rPr lang="fr-FR" sz="2700" b="1" dirty="0">
                <a:solidFill>
                  <a:srgbClr val="FF0000"/>
                </a:solidFill>
                <a:latin typeface="Simplified Arabic" panose="02020603050405020304" pitchFamily="18" charset="-78"/>
                <a:cs typeface="Simplified Arabic" panose="02020603050405020304" pitchFamily="18" charset="-78"/>
              </a:rPr>
              <a:t> sérotonine</a:t>
            </a:r>
            <a:endParaRPr lang="ar-SA" sz="2700"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SA" sz="2700" dirty="0">
                <a:latin typeface="Simplified Arabic" panose="02020603050405020304" pitchFamily="18" charset="-78"/>
                <a:cs typeface="Simplified Arabic" panose="02020603050405020304" pitchFamily="18" charset="-78"/>
              </a:rPr>
              <a:t>مسؤول عن الشعور بالراحة النفسية و الروح المعنوية(هرمون السعادة)</a:t>
            </a:r>
          </a:p>
          <a:p>
            <a:pPr marL="0" indent="0" algn="r">
              <a:buNone/>
            </a:pPr>
            <a:r>
              <a:rPr lang="ar-SA" sz="2700" dirty="0">
                <a:latin typeface="Simplified Arabic" panose="02020603050405020304" pitchFamily="18" charset="-78"/>
                <a:cs typeface="Simplified Arabic" panose="02020603050405020304" pitchFamily="18" charset="-78"/>
              </a:rPr>
              <a:t> . يقوم بتنظيم حرارة الجسم، يساهم في تنظيم النوم و المزاج و الشهية و الألم. في حالة نقصه يؤدي إلى اضطراب المزاج و القلق و السلوك العدواني و الاكتئاب و الانتحار </a:t>
            </a:r>
          </a:p>
          <a:p>
            <a:pPr marL="0" indent="0" algn="r">
              <a:buNone/>
            </a:pPr>
            <a:r>
              <a:rPr lang="ar-SA" sz="2700" b="1" dirty="0"/>
              <a:t> </a:t>
            </a:r>
            <a:r>
              <a:rPr lang="ar-SA" sz="2700" b="1" dirty="0">
                <a:solidFill>
                  <a:srgbClr val="FF0000"/>
                </a:solidFill>
                <a:latin typeface="Simplified Arabic" panose="02020603050405020304" pitchFamily="18" charset="-78"/>
                <a:cs typeface="Simplified Arabic" panose="02020603050405020304" pitchFamily="18" charset="-78"/>
              </a:rPr>
              <a:t>الدوبامين </a:t>
            </a:r>
            <a:r>
              <a:rPr lang="fr-FR" sz="2700" b="1" dirty="0">
                <a:solidFill>
                  <a:srgbClr val="FF0000"/>
                </a:solidFill>
                <a:latin typeface="Simplified Arabic" panose="02020603050405020304" pitchFamily="18" charset="-78"/>
                <a:cs typeface="Simplified Arabic" panose="02020603050405020304" pitchFamily="18" charset="-78"/>
              </a:rPr>
              <a:t>dopamine</a:t>
            </a:r>
            <a:endParaRPr lang="ar-SA" sz="2700" b="1" dirty="0">
              <a:solidFill>
                <a:srgbClr val="FF0000"/>
              </a:solidFill>
              <a:latin typeface="Simplified Arabic" panose="02020603050405020304" pitchFamily="18" charset="-78"/>
              <a:cs typeface="Simplified Arabic" panose="02020603050405020304" pitchFamily="18" charset="-78"/>
            </a:endParaRPr>
          </a:p>
          <a:p>
            <a:pPr marL="0" indent="0" algn="r">
              <a:buNone/>
            </a:pPr>
            <a:r>
              <a:rPr lang="ar-DZ" sz="2700" dirty="0">
                <a:latin typeface="Simplified Arabic" panose="02020603050405020304" pitchFamily="18" charset="-78"/>
                <a:cs typeface="Simplified Arabic" panose="02020603050405020304" pitchFamily="18" charset="-78"/>
              </a:rPr>
              <a:t>هو حمض أميني تنتجه خلايا الجهاز العصبي المركزي.</a:t>
            </a:r>
            <a:r>
              <a:rPr lang="ar-SA" sz="2700" dirty="0">
                <a:latin typeface="Simplified Arabic" panose="02020603050405020304" pitchFamily="18" charset="-78"/>
                <a:cs typeface="Simplified Arabic" panose="02020603050405020304" pitchFamily="18" charset="-78"/>
              </a:rPr>
              <a:t> يتحكم في تناسق الحركات الإرادية و السيطرة عليها، إذا قلت نسبته عن المعدل يؤدي إلى اضطراب المزاج و تشتت الانتباه و يتسبب في مرض الفصام، و يعاني الفرد من أمراض الحركة و الرعشة التي نعرفها لدى مرضى الباركنسون. </a:t>
            </a:r>
            <a:endParaRPr lang="fr-FR" sz="2700" dirty="0">
              <a:latin typeface="Simplified Arabic" panose="02020603050405020304" pitchFamily="18" charset="-78"/>
              <a:cs typeface="Simplified Arabic" panose="02020603050405020304" pitchFamily="18" charset="-78"/>
            </a:endParaRPr>
          </a:p>
          <a:p>
            <a:pPr marL="0" indent="0" algn="r">
              <a:buNone/>
            </a:pPr>
            <a:endParaRPr lang="fr-FR" sz="2700" dirty="0">
              <a:latin typeface="Simplified Arabic" panose="02020603050405020304" pitchFamily="18" charset="-78"/>
              <a:cs typeface="Simplified Arabic" panose="02020603050405020304" pitchFamily="18" charset="-78"/>
            </a:endParaRPr>
          </a:p>
          <a:p>
            <a:pPr marL="0" indent="0" algn="r">
              <a:buNone/>
            </a:pPr>
            <a:endParaRPr lang="fr-FR" sz="2700"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1895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85900" y="1106742"/>
            <a:ext cx="5429250" cy="4592310"/>
          </a:xfrm>
        </p:spPr>
        <p:txBody>
          <a:bodyPr/>
          <a:lstStyle/>
          <a:p>
            <a:pPr algn="r" rtl="1"/>
            <a:r>
              <a:rPr lang="ar-SA" b="1" dirty="0" smtClean="0">
                <a:latin typeface="Tahoma" pitchFamily="34" charset="0"/>
                <a:ea typeface="Tahoma" pitchFamily="34" charset="0"/>
                <a:cs typeface="Tahoma" pitchFamily="34" charset="0"/>
              </a:rPr>
              <a:t>الأدرينالين ( adrenaline) </a:t>
            </a:r>
            <a:r>
              <a:rPr lang="ar-SA" dirty="0" smtClean="0">
                <a:latin typeface="Tahoma" pitchFamily="34" charset="0"/>
                <a:ea typeface="Tahoma" pitchFamily="34" charset="0"/>
                <a:cs typeface="Tahoma" pitchFamily="34" charset="0"/>
              </a:rPr>
              <a:t>ويسمى أيضاً إ</a:t>
            </a:r>
            <a:r>
              <a:rPr lang="ar-SA" b="1" dirty="0" smtClean="0">
                <a:latin typeface="Tahoma" pitchFamily="34" charset="0"/>
                <a:ea typeface="Tahoma" pitchFamily="34" charset="0"/>
                <a:cs typeface="Tahoma" pitchFamily="34" charset="0"/>
              </a:rPr>
              <a:t>بينيفرين </a:t>
            </a:r>
            <a:r>
              <a:rPr lang="ar-DZ" b="1" dirty="0" smtClean="0">
                <a:latin typeface="Tahoma" pitchFamily="34" charset="0"/>
                <a:ea typeface="Tahoma" pitchFamily="34" charset="0"/>
                <a:cs typeface="Tahoma" pitchFamily="34" charset="0"/>
              </a:rPr>
              <a:t> </a:t>
            </a:r>
          </a:p>
          <a:p>
            <a:pPr algn="r" rtl="1">
              <a:buNone/>
            </a:pPr>
            <a:r>
              <a:rPr lang="ar-SA" b="1" dirty="0" err="1" smtClean="0">
                <a:latin typeface="Tahoma" pitchFamily="34" charset="0"/>
                <a:ea typeface="Tahoma" pitchFamily="34" charset="0"/>
                <a:cs typeface="Tahoma" pitchFamily="34" charset="0"/>
              </a:rPr>
              <a:t>( </a:t>
            </a:r>
            <a:r>
              <a:rPr lang="ar-SA" b="1" dirty="0" smtClean="0">
                <a:latin typeface="Tahoma" pitchFamily="34" charset="0"/>
                <a:ea typeface="Tahoma" pitchFamily="34" charset="0"/>
                <a:cs typeface="Tahoma" pitchFamily="34" charset="0"/>
              </a:rPr>
              <a:t>Epinephrine) </a:t>
            </a:r>
            <a:r>
              <a:rPr lang="ar-SA" dirty="0" smtClean="0">
                <a:latin typeface="Tahoma" pitchFamily="34" charset="0"/>
                <a:ea typeface="Tahoma" pitchFamily="34" charset="0"/>
                <a:cs typeface="Tahoma" pitchFamily="34" charset="0"/>
              </a:rPr>
              <a:t>هو </a:t>
            </a:r>
            <a:r>
              <a:rPr lang="ar-DZ" dirty="0" smtClean="0">
                <a:latin typeface="Tahoma" pitchFamily="34" charset="0"/>
                <a:ea typeface="Tahoma" pitchFamily="34" charset="0"/>
                <a:cs typeface="Tahoma" pitchFamily="34" charset="0"/>
              </a:rPr>
              <a:t>هرمون وناقل عصبي </a:t>
            </a:r>
            <a:r>
              <a:rPr lang="ar-SA" dirty="0" smtClean="0">
                <a:latin typeface="Tahoma" pitchFamily="34" charset="0"/>
                <a:ea typeface="Tahoma" pitchFamily="34" charset="0"/>
                <a:cs typeface="Tahoma" pitchFamily="34" charset="0"/>
              </a:rPr>
              <a:t>تفرزه </a:t>
            </a:r>
            <a:r>
              <a:rPr lang="ar-DZ" dirty="0" smtClean="0">
                <a:latin typeface="Tahoma" pitchFamily="34" charset="0"/>
                <a:ea typeface="Tahoma" pitchFamily="34" charset="0"/>
                <a:cs typeface="Tahoma" pitchFamily="34" charset="0"/>
              </a:rPr>
              <a:t>غدة الكظر </a:t>
            </a:r>
            <a:r>
              <a:rPr lang="ar-SA" dirty="0" smtClean="0">
                <a:latin typeface="Tahoma" pitchFamily="34" charset="0"/>
                <a:ea typeface="Tahoma" pitchFamily="34" charset="0"/>
                <a:cs typeface="Tahoma" pitchFamily="34" charset="0"/>
              </a:rPr>
              <a:t>وهي تقع فوق </a:t>
            </a:r>
            <a:r>
              <a:rPr lang="ar-DZ" dirty="0" smtClean="0">
                <a:latin typeface="Tahoma" pitchFamily="34" charset="0"/>
                <a:ea typeface="Tahoma" pitchFamily="34" charset="0"/>
                <a:cs typeface="Tahoma" pitchFamily="34" charset="0"/>
              </a:rPr>
              <a:t>الكلية يعد من </a:t>
            </a:r>
            <a:r>
              <a:rPr lang="ar-SA" dirty="0" smtClean="0">
                <a:latin typeface="Tahoma" pitchFamily="34" charset="0"/>
                <a:ea typeface="Tahoma" pitchFamily="34" charset="0"/>
                <a:cs typeface="Tahoma" pitchFamily="34" charset="0"/>
              </a:rPr>
              <a:t>أهم الناقلات العصبية في </a:t>
            </a:r>
            <a:r>
              <a:rPr lang="ar-DZ" dirty="0" smtClean="0">
                <a:latin typeface="Tahoma" pitchFamily="34" charset="0"/>
                <a:ea typeface="Tahoma" pitchFamily="34" charset="0"/>
                <a:cs typeface="Tahoma" pitchFamily="34" charset="0"/>
              </a:rPr>
              <a:t>الجهاز العصبي</a:t>
            </a:r>
            <a:r>
              <a:rPr lang="ar-SA" dirty="0" smtClean="0">
                <a:latin typeface="Tahoma" pitchFamily="34" charset="0"/>
                <a:ea typeface="Tahoma" pitchFamily="34" charset="0"/>
                <a:cs typeface="Tahoma" pitchFamily="34" charset="0"/>
              </a:rPr>
              <a:t> ينشط في حالة الانفعال الشديد</a:t>
            </a:r>
            <a:r>
              <a:rPr lang="ar-DZ" dirty="0" smtClean="0">
                <a:latin typeface="Tahoma" pitchFamily="34" charset="0"/>
                <a:ea typeface="Tahoma" pitchFamily="34" charset="0"/>
                <a:cs typeface="Tahoma" pitchFamily="34" charset="0"/>
              </a:rPr>
              <a:t> </a:t>
            </a:r>
          </a:p>
          <a:p>
            <a:pPr algn="r" rtl="1">
              <a:buNone/>
            </a:pPr>
            <a:endParaRPr lang="ar-DZ" sz="2100" dirty="0">
              <a:solidFill>
                <a:schemeClr val="accent3">
                  <a:lumMod val="75000"/>
                </a:schemeClr>
              </a:solidFill>
              <a:latin typeface="Arial" pitchFamily="34" charset="0"/>
            </a:endParaRPr>
          </a:p>
          <a:p>
            <a:pPr algn="r" rtl="1">
              <a:buNone/>
            </a:pPr>
            <a:endParaRPr lang="ar-DZ" sz="2100" dirty="0">
              <a:solidFill>
                <a:schemeClr val="accent3">
                  <a:lumMod val="75000"/>
                </a:schemeClr>
              </a:solidFill>
              <a:latin typeface="Arial" pitchFamily="34" charset="0"/>
            </a:endParaRPr>
          </a:p>
        </p:txBody>
      </p:sp>
      <p:pic>
        <p:nvPicPr>
          <p:cNvPr id="4" name="Image 3" descr="large_1113910676.jpg"/>
          <p:cNvPicPr>
            <a:picLocks noChangeAspect="1"/>
          </p:cNvPicPr>
          <p:nvPr/>
        </p:nvPicPr>
        <p:blipFill>
          <a:blip r:embed="rId3" cstate="print"/>
          <a:stretch>
            <a:fillRect/>
          </a:stretch>
        </p:blipFill>
        <p:spPr>
          <a:xfrm>
            <a:off x="1471175" y="2564904"/>
            <a:ext cx="5778642" cy="359786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84643106"/>
      </p:ext>
    </p:extLst>
  </p:cSld>
  <p:clrMapOvr>
    <a:masterClrMapping/>
  </p:clrMapOvr>
  <p:transition spd="slow" advTm="46378">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25.1"/>
</p:tagLst>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0.xml><?xml version="1.0" encoding="utf-8"?>
<a:theme xmlns:a="http://schemas.openxmlformats.org/drawingml/2006/main" name="10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11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2.xml><?xml version="1.0" encoding="utf-8"?>
<a:theme xmlns:a="http://schemas.openxmlformats.org/drawingml/2006/main" name="12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3.xml><?xml version="1.0" encoding="utf-8"?>
<a:theme xmlns:a="http://schemas.openxmlformats.org/drawingml/2006/main" name="13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4.xml><?xml version="1.0" encoding="utf-8"?>
<a:theme xmlns:a="http://schemas.openxmlformats.org/drawingml/2006/main" name="14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5.xml><?xml version="1.0" encoding="utf-8"?>
<a:theme xmlns:a="http://schemas.openxmlformats.org/drawingml/2006/main" name="15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6.xml><?xml version="1.0" encoding="utf-8"?>
<a:theme xmlns:a="http://schemas.openxmlformats.org/drawingml/2006/main" name="16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3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4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5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6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7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8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9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Oriel</Template>
  <TotalTime>2793</TotalTime>
  <Words>562</Words>
  <Application>Microsoft Office PowerPoint</Application>
  <PresentationFormat>Affichage à l'écran (4:3)</PresentationFormat>
  <Paragraphs>41</Paragraphs>
  <Slides>19</Slides>
  <Notes>0</Notes>
  <HiddenSlides>0</HiddenSlides>
  <MMClips>0</MMClips>
  <ScaleCrop>false</ScaleCrop>
  <HeadingPairs>
    <vt:vector size="8" baseType="variant">
      <vt:variant>
        <vt:lpstr>Polices utilisées</vt:lpstr>
      </vt:variant>
      <vt:variant>
        <vt:i4>10</vt:i4>
      </vt:variant>
      <vt:variant>
        <vt:lpstr>Thème</vt:lpstr>
      </vt:variant>
      <vt:variant>
        <vt:i4>16</vt:i4>
      </vt:variant>
      <vt:variant>
        <vt:lpstr>Titres des diapositives</vt:lpstr>
      </vt:variant>
      <vt:variant>
        <vt:i4>19</vt:i4>
      </vt:variant>
      <vt:variant>
        <vt:lpstr>Diaporamas personnalisés</vt:lpstr>
      </vt:variant>
      <vt:variant>
        <vt:i4>1</vt:i4>
      </vt:variant>
    </vt:vector>
  </HeadingPairs>
  <TitlesOfParts>
    <vt:vector size="46" baseType="lpstr">
      <vt:lpstr>Arial</vt:lpstr>
      <vt:lpstr>Century Gothic</vt:lpstr>
      <vt:lpstr>Century Schoolbook</vt:lpstr>
      <vt:lpstr>Simplified Arabic</vt:lpstr>
      <vt:lpstr>Tahoma</vt:lpstr>
      <vt:lpstr>Times New Roman</vt:lpstr>
      <vt:lpstr>Traditional Arabic</vt:lpstr>
      <vt:lpstr>Wingdings</vt:lpstr>
      <vt:lpstr>Wingdings 2</vt:lpstr>
      <vt:lpstr>Wingdings 3</vt:lpstr>
      <vt:lpstr>2_Brin</vt:lpstr>
      <vt:lpstr>3_Brin</vt:lpstr>
      <vt:lpstr>4_Brin</vt:lpstr>
      <vt:lpstr>5_Brin</vt:lpstr>
      <vt:lpstr>6_Brin</vt:lpstr>
      <vt:lpstr>3_Oriel</vt:lpstr>
      <vt:lpstr>7_Brin</vt:lpstr>
      <vt:lpstr>8_Brin</vt:lpstr>
      <vt:lpstr>9_Brin</vt:lpstr>
      <vt:lpstr>10_Brin</vt:lpstr>
      <vt:lpstr>11_Brin</vt:lpstr>
      <vt:lpstr>12_Brin</vt:lpstr>
      <vt:lpstr>13_Brin</vt:lpstr>
      <vt:lpstr>14_Brin</vt:lpstr>
      <vt:lpstr>15_Brin</vt:lpstr>
      <vt:lpstr>16_Brin</vt:lpstr>
      <vt:lpstr>النواقل العصبي</vt:lpstr>
      <vt:lpstr>النواقل العصبي</vt:lpstr>
      <vt:lpstr>أنواع النواقل العصبية</vt:lpstr>
      <vt:lpstr>أنواع النواقل العصبية</vt:lpstr>
      <vt:lpstr>النواقل العصبية و وظائفها</vt:lpstr>
      <vt:lpstr>Présentation PowerPoint</vt:lpstr>
      <vt:lpstr>Présentation PowerPoint</vt:lpstr>
      <vt:lpstr>النواقل العصبية و وظائفها</vt:lpstr>
      <vt:lpstr>Présentation PowerPoint</vt:lpstr>
      <vt:lpstr>- الأدرينالين adrénaline</vt:lpstr>
      <vt:lpstr>النورادرينالين noradrénaline</vt:lpstr>
      <vt:lpstr>Présentation PowerPoint</vt:lpstr>
      <vt:lpstr>Présentation PowerPoint</vt:lpstr>
      <vt:lpstr>Présentation PowerPoint</vt:lpstr>
      <vt:lpstr>السيروتونين    sérotonine </vt:lpstr>
      <vt:lpstr>Présentation PowerPoint</vt:lpstr>
      <vt:lpstr>Présentation PowerPoint</vt:lpstr>
      <vt:lpstr>Présentation PowerPoint</vt:lpstr>
      <vt:lpstr>Présentation PowerPoint</vt:lpstr>
      <vt:lpstr>Diaporama personnalisé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بعنوان:</dc:title>
  <dc:creator>PC-NT</dc:creator>
  <cp:lastModifiedBy>SAMSUNG</cp:lastModifiedBy>
  <cp:revision>147</cp:revision>
  <dcterms:created xsi:type="dcterms:W3CDTF">2014-04-28T18:01:03Z</dcterms:created>
  <dcterms:modified xsi:type="dcterms:W3CDTF">2021-01-14T12:57:59Z</dcterms:modified>
</cp:coreProperties>
</file>