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3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77448-63B0-45B3-9917-36201F5BA74E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1FB3-668E-4208-BC4F-394A501370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77448-63B0-45B3-9917-36201F5BA74E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1FB3-668E-4208-BC4F-394A501370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77448-63B0-45B3-9917-36201F5BA74E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1FB3-668E-4208-BC4F-394A501370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77448-63B0-45B3-9917-36201F5BA74E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1FB3-668E-4208-BC4F-394A501370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77448-63B0-45B3-9917-36201F5BA74E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1FB3-668E-4208-BC4F-394A501370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77448-63B0-45B3-9917-36201F5BA74E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1FB3-668E-4208-BC4F-394A501370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77448-63B0-45B3-9917-36201F5BA74E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1FB3-668E-4208-BC4F-394A501370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77448-63B0-45B3-9917-36201F5BA74E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1FB3-668E-4208-BC4F-394A501370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77448-63B0-45B3-9917-36201F5BA74E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1FB3-668E-4208-BC4F-394A501370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77448-63B0-45B3-9917-36201F5BA74E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1FB3-668E-4208-BC4F-394A501370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77448-63B0-45B3-9917-36201F5BA74E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1FB3-668E-4208-BC4F-394A501370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77448-63B0-45B3-9917-36201F5BA74E}" type="datetimeFigureOut">
              <a:rPr lang="fr-FR" smtClean="0"/>
              <a:pPr/>
              <a:t>27/01/2021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E1FB3-668E-4208-BC4F-394A501370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1500197"/>
          </a:xfrm>
        </p:spPr>
        <p:txBody>
          <a:bodyPr>
            <a:normAutofit/>
          </a:bodyPr>
          <a:lstStyle/>
          <a:p>
            <a:pPr rtl="1"/>
            <a:r>
              <a:rPr lang="ar-DZ" b="1" dirty="0"/>
              <a:t>المحور الثاني: العملية الاتصالية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143116"/>
            <a:ext cx="6400800" cy="3495684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7" name="Image 6" descr="Résultat de recherche d'images pour &quot;‫عملية الاتصال‬‎&quot;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670050"/>
            <a:ext cx="6643734" cy="4116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844" y="0"/>
            <a:ext cx="8786874" cy="6715148"/>
          </a:xfrm>
        </p:spPr>
        <p:txBody>
          <a:bodyPr/>
          <a:lstStyle/>
          <a:p>
            <a:pPr algn="justLow" rtl="1">
              <a:lnSpc>
                <a:spcPct val="150000"/>
              </a:lnSpc>
            </a:pPr>
            <a:r>
              <a:rPr lang="ar-DZ" b="1" dirty="0">
                <a:solidFill>
                  <a:srgbClr val="FF0000"/>
                </a:solidFill>
              </a:rPr>
              <a:t>إن اختيار وسيلة الاتصال يعتمد على :</a:t>
            </a:r>
            <a:endParaRPr lang="fr-FR" b="1" dirty="0">
              <a:solidFill>
                <a:srgbClr val="FF0000"/>
              </a:solidFill>
            </a:endParaRPr>
          </a:p>
          <a:p>
            <a:pPr lvl="0" algn="justLow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DZ" b="1" dirty="0">
                <a:solidFill>
                  <a:schemeClr val="tx1"/>
                </a:solidFill>
              </a:rPr>
              <a:t>نوع الاتصال</a:t>
            </a:r>
            <a:endParaRPr lang="fr-FR" b="1" dirty="0">
              <a:solidFill>
                <a:schemeClr val="tx1"/>
              </a:solidFill>
            </a:endParaRPr>
          </a:p>
          <a:p>
            <a:pPr lvl="0" algn="justLow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DZ" b="1" dirty="0">
                <a:solidFill>
                  <a:schemeClr val="tx1"/>
                </a:solidFill>
              </a:rPr>
              <a:t>عدد الأفراد الذين يتعين أن يستقبلوا الرسالة </a:t>
            </a:r>
            <a:endParaRPr lang="fr-FR" b="1" dirty="0">
              <a:solidFill>
                <a:schemeClr val="tx1"/>
              </a:solidFill>
            </a:endParaRPr>
          </a:p>
          <a:p>
            <a:pPr lvl="0" algn="justLow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DZ" b="1" dirty="0">
                <a:solidFill>
                  <a:schemeClr val="tx1"/>
                </a:solidFill>
              </a:rPr>
              <a:t>طبيعة الأفراد المستلمين للرسالة</a:t>
            </a:r>
            <a:endParaRPr lang="fr-FR" b="1" dirty="0">
              <a:solidFill>
                <a:schemeClr val="tx1"/>
              </a:solidFill>
            </a:endParaRPr>
          </a:p>
          <a:p>
            <a:pPr lvl="0" algn="justLow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DZ" b="1" dirty="0">
                <a:solidFill>
                  <a:schemeClr val="tx1"/>
                </a:solidFill>
              </a:rPr>
              <a:t>محتوى الرسالة </a:t>
            </a:r>
            <a:endParaRPr lang="fr-FR" b="1" dirty="0">
              <a:solidFill>
                <a:schemeClr val="tx1"/>
              </a:solidFill>
            </a:endParaRPr>
          </a:p>
          <a:p>
            <a:pPr lvl="0" algn="justLow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DZ" b="1" dirty="0">
                <a:solidFill>
                  <a:schemeClr val="tx1"/>
                </a:solidFill>
              </a:rPr>
              <a:t>المزايا التي تتيحها وسيلة الاتصال</a:t>
            </a:r>
            <a:endParaRPr lang="fr-FR" b="1" dirty="0">
              <a:solidFill>
                <a:schemeClr val="tx1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Low" rtl="1">
              <a:lnSpc>
                <a:spcPct val="150000"/>
              </a:lnSpc>
            </a:pPr>
            <a:endParaRPr lang="ar-DZ" b="1" dirty="0" smtClean="0">
              <a:solidFill>
                <a:srgbClr val="FF0000"/>
              </a:solidFill>
            </a:endParaRPr>
          </a:p>
          <a:p>
            <a:pPr algn="justLow" rtl="1">
              <a:lnSpc>
                <a:spcPct val="150000"/>
              </a:lnSpc>
            </a:pPr>
            <a:r>
              <a:rPr lang="ar-DZ" b="1" dirty="0" smtClean="0">
                <a:solidFill>
                  <a:srgbClr val="FF0000"/>
                </a:solidFill>
              </a:rPr>
              <a:t>5) </a:t>
            </a:r>
            <a:r>
              <a:rPr lang="ar-DZ" b="1" dirty="0">
                <a:solidFill>
                  <a:srgbClr val="FF0000"/>
                </a:solidFill>
              </a:rPr>
              <a:t>مستقبل الرسالة </a:t>
            </a:r>
            <a:endParaRPr lang="ar-DZ" b="1" dirty="0" smtClean="0">
              <a:solidFill>
                <a:srgbClr val="FF0000"/>
              </a:solidFill>
            </a:endParaRPr>
          </a:p>
          <a:p>
            <a:pPr algn="justLow" rtl="1">
              <a:lnSpc>
                <a:spcPct val="150000"/>
              </a:lnSpc>
            </a:pPr>
            <a:endParaRPr lang="ar-DZ" b="1" dirty="0" smtClean="0">
              <a:solidFill>
                <a:srgbClr val="FF0000"/>
              </a:solidFill>
            </a:endParaRPr>
          </a:p>
          <a:p>
            <a:pPr algn="justLow" rtl="1">
              <a:lnSpc>
                <a:spcPct val="150000"/>
              </a:lnSpc>
            </a:pPr>
            <a:endParaRPr lang="fr-FR" b="1" dirty="0">
              <a:solidFill>
                <a:srgbClr val="FF0000"/>
              </a:solidFill>
            </a:endParaRPr>
          </a:p>
          <a:p>
            <a:pPr algn="justLow" rtl="1">
              <a:lnSpc>
                <a:spcPct val="150000"/>
              </a:lnSpc>
            </a:pPr>
            <a:r>
              <a:rPr lang="ar-DZ" b="1" dirty="0">
                <a:solidFill>
                  <a:schemeClr val="tx1"/>
                </a:solidFill>
              </a:rPr>
              <a:t>هو الجهة المستهدفة من </a:t>
            </a:r>
            <a:r>
              <a:rPr lang="ar-DZ" b="1" dirty="0" smtClean="0">
                <a:solidFill>
                  <a:schemeClr val="tx1"/>
                </a:solidFill>
              </a:rPr>
              <a:t>عملية </a:t>
            </a:r>
            <a:r>
              <a:rPr lang="ar-DZ" b="1" dirty="0">
                <a:solidFill>
                  <a:schemeClr val="tx1"/>
                </a:solidFill>
              </a:rPr>
              <a:t>الاتصال، قد يكون شخص واحد أو عدة أشخاص، حيث تتوقف فعالية عملية الاتصال على مدى قدرته </a:t>
            </a:r>
            <a:r>
              <a:rPr lang="ar-DZ" b="1" dirty="0" err="1">
                <a:solidFill>
                  <a:schemeClr val="tx1"/>
                </a:solidFill>
              </a:rPr>
              <a:t>و</a:t>
            </a:r>
            <a:r>
              <a:rPr lang="ar-DZ" b="1" dirty="0">
                <a:solidFill>
                  <a:schemeClr val="tx1"/>
                </a:solidFill>
              </a:rPr>
              <a:t> رغبته في فهم مضمون الرسالة الموجهة إليه.</a:t>
            </a:r>
            <a:endParaRPr lang="fr-FR" b="1" dirty="0">
              <a:solidFill>
                <a:schemeClr val="tx1"/>
              </a:solidFill>
            </a:endParaRPr>
          </a:p>
          <a:p>
            <a:pPr algn="justLow">
              <a:lnSpc>
                <a:spcPct val="150000"/>
              </a:lnSpc>
            </a:pPr>
            <a:endParaRPr lang="fr-FR" b="1" dirty="0">
              <a:solidFill>
                <a:schemeClr val="tx1"/>
              </a:solidFill>
            </a:endParaRPr>
          </a:p>
        </p:txBody>
      </p:sp>
      <p:pic>
        <p:nvPicPr>
          <p:cNvPr id="4" name="Image 3" descr="Résultat de recherche d'images pour &quot;‫مستقبل الاتصال‬‎&quot;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643570" cy="2861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000108"/>
            <a:ext cx="8572528" cy="5643602"/>
          </a:xfrm>
        </p:spPr>
        <p:txBody>
          <a:bodyPr/>
          <a:lstStyle/>
          <a:p>
            <a:pPr algn="justLow" rtl="1">
              <a:lnSpc>
                <a:spcPct val="150000"/>
              </a:lnSpc>
            </a:pPr>
            <a:r>
              <a:rPr lang="ar-DZ" b="1" dirty="0">
                <a:solidFill>
                  <a:schemeClr val="tx1"/>
                </a:solidFill>
              </a:rPr>
              <a:t>يتمثل دور المستقبل في :</a:t>
            </a:r>
            <a:endParaRPr lang="fr-FR" b="1" dirty="0">
              <a:solidFill>
                <a:schemeClr val="tx1"/>
              </a:solidFill>
            </a:endParaRPr>
          </a:p>
          <a:p>
            <a:pPr lvl="0" algn="justLow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DZ" b="1" dirty="0">
                <a:solidFill>
                  <a:schemeClr val="tx1"/>
                </a:solidFill>
              </a:rPr>
              <a:t>استلام الرسالة</a:t>
            </a:r>
            <a:endParaRPr lang="fr-FR" b="1" dirty="0">
              <a:solidFill>
                <a:schemeClr val="tx1"/>
              </a:solidFill>
            </a:endParaRPr>
          </a:p>
          <a:p>
            <a:pPr lvl="0" algn="justLow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DZ" b="1" dirty="0">
                <a:solidFill>
                  <a:schemeClr val="tx1"/>
                </a:solidFill>
              </a:rPr>
              <a:t>فك رموزها</a:t>
            </a:r>
            <a:endParaRPr lang="fr-FR" b="1" dirty="0">
              <a:solidFill>
                <a:schemeClr val="tx1"/>
              </a:solidFill>
            </a:endParaRPr>
          </a:p>
          <a:p>
            <a:pPr lvl="0" algn="justLow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DZ" b="1" dirty="0">
                <a:solidFill>
                  <a:schemeClr val="tx1"/>
                </a:solidFill>
              </a:rPr>
              <a:t>محاولة فهم محتواها </a:t>
            </a:r>
            <a:endParaRPr lang="fr-FR" b="1" dirty="0">
              <a:solidFill>
                <a:schemeClr val="tx1"/>
              </a:solidFill>
            </a:endParaRPr>
          </a:p>
          <a:p>
            <a:pPr lvl="0" algn="justLow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DZ" b="1" dirty="0">
                <a:solidFill>
                  <a:schemeClr val="tx1"/>
                </a:solidFill>
              </a:rPr>
              <a:t>الرد عليها إذا تطلب الأمر ذلك</a:t>
            </a:r>
            <a:endParaRPr lang="fr-FR" b="1" dirty="0">
              <a:solidFill>
                <a:schemeClr val="tx1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500042"/>
            <a:ext cx="9144000" cy="6357958"/>
          </a:xfrm>
        </p:spPr>
        <p:txBody>
          <a:bodyPr/>
          <a:lstStyle/>
          <a:p>
            <a:pPr algn="justLow" rtl="1"/>
            <a:r>
              <a:rPr lang="ar-DZ" b="1" dirty="0">
                <a:solidFill>
                  <a:srgbClr val="FF0000"/>
                </a:solidFill>
              </a:rPr>
              <a:t>6) فك التشفير </a:t>
            </a:r>
            <a:endParaRPr lang="fr-FR" dirty="0">
              <a:solidFill>
                <a:srgbClr val="FF0000"/>
              </a:solidFill>
            </a:endParaRPr>
          </a:p>
          <a:p>
            <a:pPr algn="justLow" rtl="1"/>
            <a:endParaRPr lang="ar-DZ" b="1" dirty="0" smtClean="0">
              <a:solidFill>
                <a:schemeClr val="tx1"/>
              </a:solidFill>
            </a:endParaRPr>
          </a:p>
          <a:p>
            <a:pPr algn="justLow" rtl="1"/>
            <a:r>
              <a:rPr lang="ar-DZ" b="1" dirty="0" smtClean="0">
                <a:solidFill>
                  <a:schemeClr val="tx1"/>
                </a:solidFill>
              </a:rPr>
              <a:t>إن </a:t>
            </a:r>
            <a:r>
              <a:rPr lang="ar-DZ" b="1" dirty="0">
                <a:solidFill>
                  <a:schemeClr val="tx1"/>
                </a:solidFill>
              </a:rPr>
              <a:t>فك </a:t>
            </a:r>
            <a:r>
              <a:rPr lang="ar-DZ" b="1" dirty="0" smtClean="0">
                <a:solidFill>
                  <a:schemeClr val="tx1"/>
                </a:solidFill>
              </a:rPr>
              <a:t>الترميز( </a:t>
            </a:r>
            <a:r>
              <a:rPr lang="ar-DZ" b="1" dirty="0">
                <a:solidFill>
                  <a:schemeClr val="tx1"/>
                </a:solidFill>
              </a:rPr>
              <a:t>التشفير </a:t>
            </a:r>
            <a:r>
              <a:rPr lang="ar-DZ" b="1" dirty="0" smtClean="0">
                <a:solidFill>
                  <a:schemeClr val="tx1"/>
                </a:solidFill>
              </a:rPr>
              <a:t>) يعني</a:t>
            </a:r>
          </a:p>
          <a:p>
            <a:pPr algn="justLow" rtl="1"/>
            <a:r>
              <a:rPr lang="ar-DZ" b="1" dirty="0" smtClean="0">
                <a:solidFill>
                  <a:schemeClr val="tx1"/>
                </a:solidFill>
              </a:rPr>
              <a:t> </a:t>
            </a:r>
            <a:r>
              <a:rPr lang="ar-DZ" b="1" dirty="0">
                <a:solidFill>
                  <a:schemeClr val="tx1"/>
                </a:solidFill>
              </a:rPr>
              <a:t>إعطاء معاني للرموز </a:t>
            </a:r>
            <a:r>
              <a:rPr lang="ar-DZ" b="1" dirty="0" smtClean="0">
                <a:solidFill>
                  <a:schemeClr val="tx1"/>
                </a:solidFill>
              </a:rPr>
              <a:t>التي</a:t>
            </a:r>
          </a:p>
          <a:p>
            <a:pPr algn="justLow" rtl="1"/>
            <a:r>
              <a:rPr lang="ar-DZ" b="1" dirty="0" smtClean="0">
                <a:solidFill>
                  <a:schemeClr val="tx1"/>
                </a:solidFill>
              </a:rPr>
              <a:t> </a:t>
            </a:r>
            <a:r>
              <a:rPr lang="ar-DZ" b="1" dirty="0">
                <a:solidFill>
                  <a:schemeClr val="tx1"/>
                </a:solidFill>
              </a:rPr>
              <a:t>تضمنتها الرسالة، لكن </a:t>
            </a:r>
            <a:r>
              <a:rPr lang="ar-DZ" b="1" dirty="0" smtClean="0">
                <a:solidFill>
                  <a:schemeClr val="tx1"/>
                </a:solidFill>
              </a:rPr>
              <a:t>التفكيك</a:t>
            </a:r>
          </a:p>
          <a:p>
            <a:pPr algn="justLow" rtl="1"/>
            <a:r>
              <a:rPr lang="ar-DZ" b="1" dirty="0" smtClean="0">
                <a:solidFill>
                  <a:schemeClr val="tx1"/>
                </a:solidFill>
              </a:rPr>
              <a:t> </a:t>
            </a:r>
            <a:r>
              <a:rPr lang="ar-DZ" b="1" dirty="0">
                <a:solidFill>
                  <a:schemeClr val="tx1"/>
                </a:solidFill>
              </a:rPr>
              <a:t>قد يؤدي إلى فهم خاطئ </a:t>
            </a:r>
            <a:r>
              <a:rPr lang="ar-DZ" b="1" dirty="0" smtClean="0">
                <a:solidFill>
                  <a:schemeClr val="tx1"/>
                </a:solidFill>
              </a:rPr>
              <a:t>لمحتوى</a:t>
            </a:r>
          </a:p>
          <a:p>
            <a:pPr algn="justLow" rtl="1"/>
            <a:r>
              <a:rPr lang="ar-DZ" b="1" dirty="0" smtClean="0">
                <a:solidFill>
                  <a:schemeClr val="tx1"/>
                </a:solidFill>
              </a:rPr>
              <a:t> </a:t>
            </a:r>
            <a:r>
              <a:rPr lang="ar-DZ" b="1" dirty="0">
                <a:solidFill>
                  <a:schemeClr val="tx1"/>
                </a:solidFill>
              </a:rPr>
              <a:t>الرسالة من قبل مستلمها </a:t>
            </a:r>
            <a:r>
              <a:rPr lang="ar-DZ" b="1" dirty="0" err="1">
                <a:solidFill>
                  <a:schemeClr val="tx1"/>
                </a:solidFill>
              </a:rPr>
              <a:t>و</a:t>
            </a:r>
            <a:r>
              <a:rPr lang="ar-DZ" b="1" dirty="0">
                <a:solidFill>
                  <a:schemeClr val="tx1"/>
                </a:solidFill>
              </a:rPr>
              <a:t> ذلك عندما تُعطى الرموز معاني مختلفة عن المعنى المقصود من قبل المرسل.</a:t>
            </a:r>
            <a:endParaRPr lang="fr-FR" b="1" dirty="0">
              <a:solidFill>
                <a:schemeClr val="tx1"/>
              </a:solidFill>
            </a:endParaRPr>
          </a:p>
          <a:p>
            <a:pPr algn="justLow" rtl="1"/>
            <a:r>
              <a:rPr lang="ar-DZ" b="1" dirty="0">
                <a:solidFill>
                  <a:schemeClr val="tx1"/>
                </a:solidFill>
              </a:rPr>
              <a:t>فكلما كان المرسل </a:t>
            </a:r>
            <a:r>
              <a:rPr lang="ar-DZ" b="1" dirty="0" err="1">
                <a:solidFill>
                  <a:schemeClr val="tx1"/>
                </a:solidFill>
              </a:rPr>
              <a:t>و</a:t>
            </a:r>
            <a:r>
              <a:rPr lang="ar-DZ" b="1" dirty="0">
                <a:solidFill>
                  <a:schemeClr val="tx1"/>
                </a:solidFill>
              </a:rPr>
              <a:t> المستقبل متقاربان من حيث الخلفية الثقافية </a:t>
            </a:r>
            <a:r>
              <a:rPr lang="ar-DZ" b="1" dirty="0" err="1" smtClean="0">
                <a:solidFill>
                  <a:schemeClr val="tx1"/>
                </a:solidFill>
              </a:rPr>
              <a:t>و</a:t>
            </a:r>
            <a:r>
              <a:rPr lang="ar-DZ" b="1" dirty="0" smtClean="0">
                <a:solidFill>
                  <a:schemeClr val="tx1"/>
                </a:solidFill>
              </a:rPr>
              <a:t> </a:t>
            </a:r>
            <a:r>
              <a:rPr lang="ar-DZ" b="1" dirty="0">
                <a:solidFill>
                  <a:schemeClr val="tx1"/>
                </a:solidFill>
              </a:rPr>
              <a:t>الفكرية </a:t>
            </a:r>
            <a:r>
              <a:rPr lang="ar-DZ" b="1" dirty="0" err="1">
                <a:solidFill>
                  <a:schemeClr val="tx1"/>
                </a:solidFill>
              </a:rPr>
              <a:t>و</a:t>
            </a:r>
            <a:r>
              <a:rPr lang="ar-DZ" b="1" dirty="0">
                <a:solidFill>
                  <a:schemeClr val="tx1"/>
                </a:solidFill>
              </a:rPr>
              <a:t> الحضارية كلما تطابقت معاني الرموز بين طرفي الاتصال مما يؤدي إلى فهم المعنى المقصود من عملية الاتصال.</a:t>
            </a:r>
            <a:endParaRPr lang="fr-FR" b="1" dirty="0">
              <a:solidFill>
                <a:schemeClr val="tx1"/>
              </a:solidFill>
            </a:endParaRPr>
          </a:p>
          <a:p>
            <a:pPr rtl="1"/>
            <a:endParaRPr lang="fr-FR" dirty="0"/>
          </a:p>
        </p:txBody>
      </p:sp>
      <p:pic>
        <p:nvPicPr>
          <p:cNvPr id="4" name="Image 3" descr="Résultat de recherche d'images pour &quot;‫فك التشفير ‬‎&quot;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4643437" cy="3786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571480"/>
            <a:ext cx="9144000" cy="6286520"/>
          </a:xfrm>
        </p:spPr>
        <p:txBody>
          <a:bodyPr/>
          <a:lstStyle/>
          <a:p>
            <a:pPr algn="r" rtl="1"/>
            <a:r>
              <a:rPr lang="ar-DZ" b="1" dirty="0">
                <a:solidFill>
                  <a:srgbClr val="FF0000"/>
                </a:solidFill>
              </a:rPr>
              <a:t>7) التغذية </a:t>
            </a:r>
            <a:r>
              <a:rPr lang="ar-DZ" b="1" dirty="0" smtClean="0">
                <a:solidFill>
                  <a:srgbClr val="FF0000"/>
                </a:solidFill>
              </a:rPr>
              <a:t>المرتدة</a:t>
            </a:r>
            <a:endParaRPr lang="ar-DZ" b="1" dirty="0" smtClean="0">
              <a:solidFill>
                <a:schemeClr val="tx1"/>
              </a:solidFill>
            </a:endParaRPr>
          </a:p>
          <a:p>
            <a:pPr algn="justLow" rtl="1"/>
            <a:r>
              <a:rPr lang="ar-SA" b="1" dirty="0" smtClean="0">
                <a:solidFill>
                  <a:schemeClr val="tx1"/>
                </a:solidFill>
              </a:rPr>
              <a:t>هي </a:t>
            </a:r>
            <a:r>
              <a:rPr lang="ar-SA" b="1" dirty="0">
                <a:solidFill>
                  <a:schemeClr val="tx1"/>
                </a:solidFill>
              </a:rPr>
              <a:t>عبارة عن الرد الذي </a:t>
            </a:r>
            <a:r>
              <a:rPr lang="ar-SA" b="1" dirty="0" smtClean="0">
                <a:solidFill>
                  <a:schemeClr val="tx1"/>
                </a:solidFill>
              </a:rPr>
              <a:t>قد</a:t>
            </a:r>
            <a:endParaRPr lang="ar-DZ" b="1" dirty="0" smtClean="0">
              <a:solidFill>
                <a:schemeClr val="tx1"/>
              </a:solidFill>
            </a:endParaRPr>
          </a:p>
          <a:p>
            <a:pPr algn="justLow" rtl="1"/>
            <a:r>
              <a:rPr lang="ar-SA" b="1" dirty="0" smtClean="0">
                <a:solidFill>
                  <a:schemeClr val="tx1"/>
                </a:solidFill>
              </a:rPr>
              <a:t> </a:t>
            </a:r>
            <a:r>
              <a:rPr lang="ar-SA" b="1" dirty="0">
                <a:solidFill>
                  <a:schemeClr val="tx1"/>
                </a:solidFill>
              </a:rPr>
              <a:t>يتلقاه </a:t>
            </a:r>
            <a:r>
              <a:rPr lang="ar-SA" b="1" dirty="0" smtClean="0">
                <a:solidFill>
                  <a:schemeClr val="tx1"/>
                </a:solidFill>
              </a:rPr>
              <a:t>المرسل </a:t>
            </a:r>
            <a:r>
              <a:rPr lang="ar-SA" b="1" dirty="0">
                <a:solidFill>
                  <a:schemeClr val="tx1"/>
                </a:solidFill>
              </a:rPr>
              <a:t>عن رسالته </a:t>
            </a:r>
            <a:r>
              <a:rPr lang="ar-SA" b="1" dirty="0" err="1" smtClean="0">
                <a:solidFill>
                  <a:schemeClr val="tx1"/>
                </a:solidFill>
              </a:rPr>
              <a:t>و</a:t>
            </a:r>
            <a:endParaRPr lang="ar-DZ" b="1" dirty="0" smtClean="0">
              <a:solidFill>
                <a:schemeClr val="tx1"/>
              </a:solidFill>
            </a:endParaRPr>
          </a:p>
          <a:p>
            <a:pPr algn="justLow" rtl="1"/>
            <a:r>
              <a:rPr lang="ar-SA" b="1" dirty="0" smtClean="0">
                <a:solidFill>
                  <a:schemeClr val="tx1"/>
                </a:solidFill>
              </a:rPr>
              <a:t> </a:t>
            </a:r>
            <a:r>
              <a:rPr lang="ar-SA" b="1" dirty="0">
                <a:solidFill>
                  <a:schemeClr val="tx1"/>
                </a:solidFill>
              </a:rPr>
              <a:t>في هذه الحالة يصبح </a:t>
            </a:r>
            <a:r>
              <a:rPr lang="ar-SA" b="1" dirty="0" smtClean="0">
                <a:solidFill>
                  <a:schemeClr val="tx1"/>
                </a:solidFill>
              </a:rPr>
              <a:t>المستقبل</a:t>
            </a:r>
            <a:endParaRPr lang="ar-DZ" b="1" dirty="0" smtClean="0">
              <a:solidFill>
                <a:schemeClr val="tx1"/>
              </a:solidFill>
            </a:endParaRPr>
          </a:p>
          <a:p>
            <a:pPr algn="justLow" rtl="1"/>
            <a:r>
              <a:rPr lang="ar-SA" b="1" dirty="0" smtClean="0">
                <a:solidFill>
                  <a:schemeClr val="tx1"/>
                </a:solidFill>
              </a:rPr>
              <a:t> </a:t>
            </a:r>
            <a:r>
              <a:rPr lang="ar-SA" b="1" dirty="0">
                <a:solidFill>
                  <a:schemeClr val="tx1"/>
                </a:solidFill>
              </a:rPr>
              <a:t>مرسلا  </a:t>
            </a:r>
            <a:r>
              <a:rPr lang="ar-SA" b="1" dirty="0" err="1">
                <a:solidFill>
                  <a:schemeClr val="tx1"/>
                </a:solidFill>
              </a:rPr>
              <a:t>و</a:t>
            </a:r>
            <a:r>
              <a:rPr lang="ar-SA" b="1" dirty="0">
                <a:solidFill>
                  <a:schemeClr val="tx1"/>
                </a:solidFill>
              </a:rPr>
              <a:t> تصبح العملية </a:t>
            </a:r>
            <a:r>
              <a:rPr lang="ar-SA" b="1" dirty="0" smtClean="0">
                <a:solidFill>
                  <a:schemeClr val="tx1"/>
                </a:solidFill>
              </a:rPr>
              <a:t>تفاعلية</a:t>
            </a:r>
            <a:endParaRPr lang="ar-DZ" b="1" dirty="0" smtClean="0">
              <a:solidFill>
                <a:schemeClr val="tx1"/>
              </a:solidFill>
            </a:endParaRPr>
          </a:p>
          <a:p>
            <a:pPr algn="justLow" rtl="1"/>
            <a:r>
              <a:rPr lang="ar-SA" b="1" dirty="0" smtClean="0">
                <a:solidFill>
                  <a:schemeClr val="tx1"/>
                </a:solidFill>
              </a:rPr>
              <a:t> </a:t>
            </a:r>
            <a:r>
              <a:rPr lang="ar-SA" b="1" dirty="0">
                <a:solidFill>
                  <a:schemeClr val="tx1"/>
                </a:solidFill>
              </a:rPr>
              <a:t>، </a:t>
            </a:r>
            <a:r>
              <a:rPr lang="ar-SA" b="1" dirty="0" err="1">
                <a:solidFill>
                  <a:schemeClr val="tx1"/>
                </a:solidFill>
              </a:rPr>
              <a:t>و</a:t>
            </a:r>
            <a:r>
              <a:rPr lang="ar-SA" b="1" dirty="0">
                <a:solidFill>
                  <a:schemeClr val="tx1"/>
                </a:solidFill>
              </a:rPr>
              <a:t> على المرسل أن </a:t>
            </a:r>
            <a:r>
              <a:rPr lang="ar-SA" b="1" dirty="0" err="1" smtClean="0">
                <a:solidFill>
                  <a:schemeClr val="tx1"/>
                </a:solidFill>
              </a:rPr>
              <a:t>يتأك</a:t>
            </a:r>
            <a:r>
              <a:rPr lang="ar-DZ" b="1" dirty="0" smtClean="0">
                <a:solidFill>
                  <a:schemeClr val="tx1"/>
                </a:solidFill>
              </a:rPr>
              <a:t>ذ</a:t>
            </a:r>
            <a:r>
              <a:rPr lang="ar-SA" b="1" dirty="0" smtClean="0">
                <a:solidFill>
                  <a:schemeClr val="tx1"/>
                </a:solidFill>
              </a:rPr>
              <a:t> من</a:t>
            </a:r>
            <a:r>
              <a:rPr lang="ar-DZ" b="1" dirty="0">
                <a:solidFill>
                  <a:schemeClr val="tx1"/>
                </a:solidFill>
              </a:rPr>
              <a:t> </a:t>
            </a:r>
            <a:r>
              <a:rPr lang="ar-SA" b="1" dirty="0" smtClean="0">
                <a:solidFill>
                  <a:schemeClr val="tx1"/>
                </a:solidFill>
              </a:rPr>
              <a:t>أن </a:t>
            </a:r>
            <a:r>
              <a:rPr lang="ar-SA" b="1" dirty="0">
                <a:solidFill>
                  <a:schemeClr val="tx1"/>
                </a:solidFill>
              </a:rPr>
              <a:t>الرسالة قد تم فهمها بالشكل الصحيح </a:t>
            </a:r>
            <a:r>
              <a:rPr lang="ar-SA" b="1" dirty="0" err="1">
                <a:solidFill>
                  <a:schemeClr val="tx1"/>
                </a:solidFill>
              </a:rPr>
              <a:t>و</a:t>
            </a:r>
            <a:r>
              <a:rPr lang="ar-SA" b="1" dirty="0">
                <a:solidFill>
                  <a:schemeClr val="tx1"/>
                </a:solidFill>
              </a:rPr>
              <a:t> هل تمت الموافقة على محتواها أم لا </a:t>
            </a:r>
            <a:r>
              <a:rPr lang="ar-SA" b="1" dirty="0" err="1">
                <a:solidFill>
                  <a:schemeClr val="tx1"/>
                </a:solidFill>
              </a:rPr>
              <a:t>و</a:t>
            </a:r>
            <a:r>
              <a:rPr lang="ar-SA" b="1" dirty="0">
                <a:solidFill>
                  <a:schemeClr val="tx1"/>
                </a:solidFill>
              </a:rPr>
              <a:t> يمكن أن يلاحظ ذلك من خلال :</a:t>
            </a:r>
            <a:endParaRPr lang="fr-FR" b="1" dirty="0">
              <a:solidFill>
                <a:schemeClr val="tx1"/>
              </a:solidFill>
            </a:endParaRPr>
          </a:p>
          <a:p>
            <a:pPr algn="justLow" rtl="1"/>
            <a:r>
              <a:rPr lang="ar-SA" b="1" dirty="0">
                <a:solidFill>
                  <a:schemeClr val="tx1"/>
                </a:solidFill>
              </a:rPr>
              <a:t>حركة الرأس </a:t>
            </a:r>
            <a:r>
              <a:rPr lang="ar-SA" b="1" dirty="0" err="1">
                <a:solidFill>
                  <a:schemeClr val="tx1"/>
                </a:solidFill>
              </a:rPr>
              <a:t>و</a:t>
            </a:r>
            <a:r>
              <a:rPr lang="ar-SA" b="1" dirty="0">
                <a:solidFill>
                  <a:schemeClr val="tx1"/>
                </a:solidFill>
              </a:rPr>
              <a:t> العينين </a:t>
            </a:r>
            <a:r>
              <a:rPr lang="ar-SA" b="1" dirty="0" err="1">
                <a:solidFill>
                  <a:schemeClr val="tx1"/>
                </a:solidFill>
              </a:rPr>
              <a:t>و</a:t>
            </a:r>
            <a:r>
              <a:rPr lang="ar-SA" b="1" dirty="0">
                <a:solidFill>
                  <a:schemeClr val="tx1"/>
                </a:solidFill>
              </a:rPr>
              <a:t> بعض الحركات </a:t>
            </a:r>
            <a:r>
              <a:rPr lang="ar-SA" b="1" dirty="0" err="1">
                <a:solidFill>
                  <a:schemeClr val="tx1"/>
                </a:solidFill>
              </a:rPr>
              <a:t>و</a:t>
            </a:r>
            <a:r>
              <a:rPr lang="ar-SA" b="1" dirty="0">
                <a:solidFill>
                  <a:schemeClr val="tx1"/>
                </a:solidFill>
              </a:rPr>
              <a:t> </a:t>
            </a:r>
            <a:r>
              <a:rPr lang="ar-SA" b="1" dirty="0" smtClean="0">
                <a:solidFill>
                  <a:schemeClr val="tx1"/>
                </a:solidFill>
              </a:rPr>
              <a:t>العبارات </a:t>
            </a:r>
            <a:r>
              <a:rPr lang="ar-SA" b="1" dirty="0">
                <a:solidFill>
                  <a:schemeClr val="tx1"/>
                </a:solidFill>
              </a:rPr>
              <a:t>أو الاستفسارات .....</a:t>
            </a:r>
            <a:r>
              <a:rPr lang="ar-SA" b="1" dirty="0" err="1">
                <a:solidFill>
                  <a:schemeClr val="tx1"/>
                </a:solidFill>
              </a:rPr>
              <a:t>إلخ</a:t>
            </a:r>
            <a:r>
              <a:rPr lang="ar-SA" b="1" dirty="0">
                <a:solidFill>
                  <a:schemeClr val="tx1"/>
                </a:solidFill>
              </a:rPr>
              <a:t> </a:t>
            </a:r>
            <a:endParaRPr lang="fr-FR" b="1" dirty="0">
              <a:solidFill>
                <a:schemeClr val="tx1"/>
              </a:solidFill>
            </a:endParaRPr>
          </a:p>
          <a:p>
            <a:pPr algn="justLow"/>
            <a:endParaRPr lang="fr-FR" b="1" dirty="0">
              <a:solidFill>
                <a:schemeClr val="tx1"/>
              </a:solidFill>
            </a:endParaRPr>
          </a:p>
        </p:txBody>
      </p:sp>
      <p:pic>
        <p:nvPicPr>
          <p:cNvPr id="4" name="Image 3" descr="Image associé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714356"/>
            <a:ext cx="8715404" cy="5357826"/>
          </a:xfrm>
        </p:spPr>
        <p:txBody>
          <a:bodyPr/>
          <a:lstStyle/>
          <a:p>
            <a:pPr rtl="1"/>
            <a:r>
              <a:rPr lang="ar-SA" b="1" u="sng" dirty="0" smtClean="0">
                <a:solidFill>
                  <a:srgbClr val="FF0000"/>
                </a:solidFill>
              </a:rPr>
              <a:t>هل التغذية العكسية تتم فور تلقي المستقبل للرسالة </a:t>
            </a:r>
            <a:r>
              <a:rPr lang="ar-SA" b="1" u="sng" dirty="0" smtClean="0">
                <a:solidFill>
                  <a:srgbClr val="FF0000"/>
                </a:solidFill>
              </a:rPr>
              <a:t>؟</a:t>
            </a:r>
            <a:endParaRPr lang="ar-DZ" b="1" u="sng" dirty="0" smtClean="0">
              <a:solidFill>
                <a:srgbClr val="FF0000"/>
              </a:solidFill>
            </a:endParaRPr>
          </a:p>
          <a:p>
            <a:pPr rtl="1"/>
            <a:endParaRPr lang="fr-FR" dirty="0" smtClean="0">
              <a:solidFill>
                <a:srgbClr val="FF0000"/>
              </a:solidFill>
            </a:endParaRPr>
          </a:p>
          <a:p>
            <a:pPr algn="r" rtl="1"/>
            <a:r>
              <a:rPr lang="ar-SA" dirty="0" smtClean="0">
                <a:solidFill>
                  <a:schemeClr val="tx1"/>
                </a:solidFill>
              </a:rPr>
              <a:t>إن سرعة حدوث التغذية المرتدة تختلف باختلاف:</a:t>
            </a:r>
            <a:endParaRPr lang="fr-FR" dirty="0" smtClean="0">
              <a:solidFill>
                <a:schemeClr val="tx1"/>
              </a:solidFill>
            </a:endParaRPr>
          </a:p>
          <a:p>
            <a:pPr lvl="0" algn="r" rtl="1"/>
            <a:r>
              <a:rPr lang="ar-SA" dirty="0" smtClean="0">
                <a:solidFill>
                  <a:schemeClr val="tx1"/>
                </a:solidFill>
              </a:rPr>
              <a:t>وسيلة الاتصال</a:t>
            </a:r>
            <a:endParaRPr lang="fr-FR" dirty="0" smtClean="0">
              <a:solidFill>
                <a:schemeClr val="tx1"/>
              </a:solidFill>
            </a:endParaRPr>
          </a:p>
          <a:p>
            <a:pPr lvl="0" algn="r" rtl="1"/>
            <a:r>
              <a:rPr lang="ar-SA" dirty="0" smtClean="0">
                <a:solidFill>
                  <a:schemeClr val="tx1"/>
                </a:solidFill>
              </a:rPr>
              <a:t>الموقف الاتصالي</a:t>
            </a:r>
            <a:endParaRPr lang="fr-FR" dirty="0" smtClean="0">
              <a:solidFill>
                <a:schemeClr val="tx1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algn="justLow" rtl="1"/>
            <a:endParaRPr lang="ar-DZ" b="1" dirty="0">
              <a:solidFill>
                <a:schemeClr val="tx1"/>
              </a:solidFill>
            </a:endParaRPr>
          </a:p>
          <a:p>
            <a:pPr algn="justLow" rtl="1"/>
            <a:endParaRPr lang="ar-DZ" b="1" dirty="0" smtClean="0">
              <a:solidFill>
                <a:schemeClr val="tx1"/>
              </a:solidFill>
            </a:endParaRPr>
          </a:p>
          <a:p>
            <a:pPr algn="justLow" rtl="1"/>
            <a:endParaRPr lang="ar-DZ" b="1" dirty="0">
              <a:solidFill>
                <a:schemeClr val="tx1"/>
              </a:solidFill>
            </a:endParaRPr>
          </a:p>
          <a:p>
            <a:pPr algn="justLow" rtl="1"/>
            <a:endParaRPr lang="ar-DZ" b="1" dirty="0" smtClean="0">
              <a:solidFill>
                <a:schemeClr val="tx1"/>
              </a:solidFill>
            </a:endParaRPr>
          </a:p>
          <a:p>
            <a:pPr algn="justLow" rtl="1"/>
            <a:endParaRPr lang="ar-DZ" b="1" dirty="0">
              <a:solidFill>
                <a:schemeClr val="tx1"/>
              </a:solidFill>
            </a:endParaRPr>
          </a:p>
          <a:p>
            <a:pPr algn="justLow" rtl="1"/>
            <a:r>
              <a:rPr lang="ar-DZ" b="1" dirty="0" smtClean="0">
                <a:solidFill>
                  <a:srgbClr val="FF0000"/>
                </a:solidFill>
              </a:rPr>
              <a:t>8) </a:t>
            </a:r>
            <a:r>
              <a:rPr lang="ar-DZ" b="1" dirty="0">
                <a:solidFill>
                  <a:srgbClr val="FF0000"/>
                </a:solidFill>
              </a:rPr>
              <a:t>التشويش</a:t>
            </a:r>
            <a:endParaRPr lang="fr-FR" b="1" dirty="0">
              <a:solidFill>
                <a:srgbClr val="FF0000"/>
              </a:solidFill>
            </a:endParaRPr>
          </a:p>
          <a:p>
            <a:pPr algn="r" rtl="1">
              <a:lnSpc>
                <a:spcPct val="150000"/>
              </a:lnSpc>
            </a:pPr>
            <a:r>
              <a:rPr lang="ar-DZ" sz="4000" b="1" dirty="0" smtClean="0">
                <a:solidFill>
                  <a:schemeClr val="tx1"/>
                </a:solidFill>
              </a:rPr>
              <a:t>تتأثر العملية الاتصالية </a:t>
            </a:r>
            <a:r>
              <a:rPr lang="ar-DZ" sz="4000" b="1" dirty="0" smtClean="0">
                <a:solidFill>
                  <a:schemeClr val="tx1"/>
                </a:solidFill>
              </a:rPr>
              <a:t>بالعديد </a:t>
            </a:r>
            <a:r>
              <a:rPr lang="ar-DZ" sz="4000" b="1" dirty="0" smtClean="0">
                <a:solidFill>
                  <a:schemeClr val="tx1"/>
                </a:solidFill>
              </a:rPr>
              <a:t>من المؤثرات </a:t>
            </a:r>
            <a:r>
              <a:rPr lang="ar-DZ" sz="4000" b="1" dirty="0" smtClean="0">
                <a:solidFill>
                  <a:schemeClr val="tx1"/>
                </a:solidFill>
              </a:rPr>
              <a:t>التي </a:t>
            </a:r>
            <a:r>
              <a:rPr lang="ar-DZ" sz="4000" b="1" dirty="0" smtClean="0">
                <a:solidFill>
                  <a:schemeClr val="tx1"/>
                </a:solidFill>
              </a:rPr>
              <a:t>تحول دون استلام الرسالة أو تقلل قدرة المتلقي على فهم </a:t>
            </a:r>
            <a:r>
              <a:rPr lang="ar-DZ" sz="4000" b="1" dirty="0" err="1" smtClean="0">
                <a:solidFill>
                  <a:schemeClr val="tx1"/>
                </a:solidFill>
              </a:rPr>
              <a:t>و</a:t>
            </a:r>
            <a:r>
              <a:rPr lang="ar-DZ" sz="4000" b="1" dirty="0" smtClean="0">
                <a:solidFill>
                  <a:schemeClr val="tx1"/>
                </a:solidFill>
              </a:rPr>
              <a:t> إدراك الرسالة بشكل جيد </a:t>
            </a:r>
            <a:r>
              <a:rPr lang="ar-DZ" sz="4000" b="1" dirty="0" err="1" smtClean="0">
                <a:solidFill>
                  <a:schemeClr val="tx1"/>
                </a:solidFill>
              </a:rPr>
              <a:t>و</a:t>
            </a:r>
            <a:r>
              <a:rPr lang="ar-DZ" sz="4000" b="1" dirty="0" smtClean="0">
                <a:solidFill>
                  <a:schemeClr val="tx1"/>
                </a:solidFill>
              </a:rPr>
              <a:t> بالتالي تؤثر سلبيا على فعالية الاتصال.</a:t>
            </a:r>
            <a:endParaRPr lang="fr-FR" sz="4000" b="1" dirty="0" smtClean="0">
              <a:solidFill>
                <a:schemeClr val="tx1"/>
              </a:solidFill>
            </a:endParaRPr>
          </a:p>
          <a:p>
            <a:pPr algn="justLow"/>
            <a:endParaRPr lang="fr-FR" b="1" dirty="0">
              <a:solidFill>
                <a:schemeClr val="tx1"/>
              </a:solidFill>
            </a:endParaRPr>
          </a:p>
        </p:txBody>
      </p:sp>
      <p:pic>
        <p:nvPicPr>
          <p:cNvPr id="4" name="Image 3" descr="C:\Users\hp\AppData\Local\Microsoft\Windows\Temporary Internet Files\Content.Word\-7-638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85728"/>
            <a:ext cx="5929322" cy="3119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Éclair 4"/>
          <p:cNvSpPr/>
          <p:nvPr/>
        </p:nvSpPr>
        <p:spPr>
          <a:xfrm rot="19051636" flipH="1">
            <a:off x="3131896" y="581935"/>
            <a:ext cx="1308572" cy="1109697"/>
          </a:xfrm>
          <a:prstGeom prst="lightningBol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71538" y="1357298"/>
            <a:ext cx="7643866" cy="5500702"/>
          </a:xfrm>
        </p:spPr>
        <p:txBody>
          <a:bodyPr/>
          <a:lstStyle/>
          <a:p>
            <a:pPr algn="justLow" rtl="1"/>
            <a:r>
              <a:rPr lang="ar-DZ" b="1" dirty="0">
                <a:solidFill>
                  <a:schemeClr val="tx1"/>
                </a:solidFill>
              </a:rPr>
              <a:t>يمكن التمييز بين ثلاث أنواع من المؤثرات التي تحدث تشويش</a:t>
            </a:r>
            <a:r>
              <a:rPr lang="ar-DZ" b="1" dirty="0" smtClean="0">
                <a:solidFill>
                  <a:schemeClr val="tx1"/>
                </a:solidFill>
              </a:rPr>
              <a:t>:</a:t>
            </a:r>
          </a:p>
          <a:p>
            <a:pPr algn="justLow" rtl="1"/>
            <a:endParaRPr lang="fr-FR" b="1" dirty="0">
              <a:solidFill>
                <a:schemeClr val="tx1"/>
              </a:solidFill>
            </a:endParaRPr>
          </a:p>
          <a:p>
            <a:pPr lvl="0" algn="justLow" rtl="1">
              <a:buFont typeface="Wingdings" pitchFamily="2" charset="2"/>
              <a:buChar char="ü"/>
            </a:pPr>
            <a:r>
              <a:rPr lang="ar-DZ" b="1">
                <a:solidFill>
                  <a:schemeClr val="tx1"/>
                </a:solidFill>
              </a:rPr>
              <a:t>مؤثرات </a:t>
            </a:r>
            <a:r>
              <a:rPr lang="ar-DZ" b="1" smtClean="0">
                <a:solidFill>
                  <a:schemeClr val="tx1"/>
                </a:solidFill>
              </a:rPr>
              <a:t>بيئة.</a:t>
            </a:r>
            <a:endParaRPr lang="fr-FR" b="1" dirty="0">
              <a:solidFill>
                <a:schemeClr val="tx1"/>
              </a:solidFill>
            </a:endParaRPr>
          </a:p>
          <a:p>
            <a:pPr lvl="0" algn="justLow" rtl="1">
              <a:buFont typeface="Wingdings" pitchFamily="2" charset="2"/>
              <a:buChar char="ü"/>
            </a:pPr>
            <a:r>
              <a:rPr lang="ar-DZ" b="1" dirty="0">
                <a:solidFill>
                  <a:schemeClr val="tx1"/>
                </a:solidFill>
              </a:rPr>
              <a:t>مؤثرات </a:t>
            </a:r>
            <a:r>
              <a:rPr lang="ar-DZ" b="1" dirty="0" smtClean="0">
                <a:solidFill>
                  <a:schemeClr val="tx1"/>
                </a:solidFill>
              </a:rPr>
              <a:t>إدراكية.</a:t>
            </a:r>
            <a:endParaRPr lang="fr-FR" b="1" dirty="0">
              <a:solidFill>
                <a:schemeClr val="tx1"/>
              </a:solidFill>
            </a:endParaRPr>
          </a:p>
          <a:p>
            <a:pPr lvl="0" algn="justLow" rtl="1">
              <a:buFont typeface="Wingdings" pitchFamily="2" charset="2"/>
              <a:buChar char="ü"/>
            </a:pPr>
            <a:r>
              <a:rPr lang="ar-DZ" b="1" dirty="0">
                <a:solidFill>
                  <a:schemeClr val="tx1"/>
                </a:solidFill>
              </a:rPr>
              <a:t>مؤثرات متعلقة بمدى تماثل ثقافة المرسل </a:t>
            </a:r>
            <a:r>
              <a:rPr lang="ar-DZ" b="1" dirty="0" err="1" smtClean="0">
                <a:solidFill>
                  <a:schemeClr val="tx1"/>
                </a:solidFill>
              </a:rPr>
              <a:t>و</a:t>
            </a:r>
            <a:r>
              <a:rPr lang="ar-DZ" b="1" dirty="0" smtClean="0">
                <a:solidFill>
                  <a:schemeClr val="tx1"/>
                </a:solidFill>
              </a:rPr>
              <a:t> المستقبل.</a:t>
            </a:r>
            <a:endParaRPr lang="fr-FR" b="1" dirty="0">
              <a:solidFill>
                <a:schemeClr val="tx1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8858280" cy="5929330"/>
          </a:xfrm>
        </p:spPr>
        <p:txBody>
          <a:bodyPr>
            <a:normAutofit/>
          </a:bodyPr>
          <a:lstStyle/>
          <a:p>
            <a:pPr algn="justLow" rtl="1"/>
            <a:r>
              <a:rPr lang="ar-DZ" sz="3800" b="1" dirty="0">
                <a:solidFill>
                  <a:schemeClr val="tx1"/>
                </a:solidFill>
              </a:rPr>
              <a:t>تمهيد </a:t>
            </a:r>
            <a:endParaRPr lang="fr-FR" sz="3800" b="1" dirty="0">
              <a:solidFill>
                <a:schemeClr val="tx1"/>
              </a:solidFill>
            </a:endParaRPr>
          </a:p>
          <a:p>
            <a:pPr algn="justLow" rtl="1"/>
            <a:r>
              <a:rPr lang="fr-FR" sz="3800" b="1" dirty="0" smtClean="0">
                <a:solidFill>
                  <a:schemeClr val="tx1"/>
                </a:solidFill>
              </a:rPr>
              <a:t>     </a:t>
            </a:r>
            <a:r>
              <a:rPr lang="ar-DZ" sz="3800" b="1" dirty="0" smtClean="0">
                <a:solidFill>
                  <a:schemeClr val="tx1"/>
                </a:solidFill>
              </a:rPr>
              <a:t>تبدأ </a:t>
            </a:r>
            <a:r>
              <a:rPr lang="ar-DZ" sz="3800" b="1" dirty="0">
                <a:solidFill>
                  <a:schemeClr val="tx1"/>
                </a:solidFill>
              </a:rPr>
              <a:t>عملية الاتصال عندما ترغب جهة معينة بنقل رسالة معينة لجهة أخرى بُغية التأثير في سلوكها، </a:t>
            </a:r>
            <a:r>
              <a:rPr lang="ar-DZ" sz="3800" b="1" dirty="0" err="1">
                <a:solidFill>
                  <a:schemeClr val="tx1"/>
                </a:solidFill>
              </a:rPr>
              <a:t>و</a:t>
            </a:r>
            <a:r>
              <a:rPr lang="ar-DZ" sz="3800" b="1" dirty="0">
                <a:solidFill>
                  <a:schemeClr val="tx1"/>
                </a:solidFill>
              </a:rPr>
              <a:t> هناك ثلاث عناصر أساسية تمثل عملية الاتصال بمعناها البسيط:</a:t>
            </a:r>
            <a:endParaRPr lang="fr-FR" sz="3800" b="1" dirty="0">
              <a:solidFill>
                <a:schemeClr val="tx1"/>
              </a:solidFill>
            </a:endParaRPr>
          </a:p>
          <a:p>
            <a:pPr algn="justLow" rtl="1">
              <a:buFont typeface="Arial" pitchFamily="34" charset="0"/>
              <a:buChar char="•"/>
            </a:pPr>
            <a:r>
              <a:rPr lang="ar-DZ" sz="3800" b="1" dirty="0">
                <a:solidFill>
                  <a:schemeClr val="tx1"/>
                </a:solidFill>
              </a:rPr>
              <a:t>المصدر(المُرسل)</a:t>
            </a:r>
            <a:endParaRPr lang="fr-FR" sz="3800" b="1" dirty="0">
              <a:solidFill>
                <a:schemeClr val="tx1"/>
              </a:solidFill>
            </a:endParaRPr>
          </a:p>
          <a:p>
            <a:pPr algn="justLow" rtl="1">
              <a:buFont typeface="Arial" pitchFamily="34" charset="0"/>
              <a:buChar char="•"/>
            </a:pPr>
            <a:r>
              <a:rPr lang="ar-DZ" sz="3800" b="1" dirty="0">
                <a:solidFill>
                  <a:schemeClr val="tx1"/>
                </a:solidFill>
              </a:rPr>
              <a:t>الرسالة</a:t>
            </a:r>
            <a:endParaRPr lang="fr-FR" sz="3800" b="1" dirty="0">
              <a:solidFill>
                <a:schemeClr val="tx1"/>
              </a:solidFill>
            </a:endParaRPr>
          </a:p>
          <a:p>
            <a:pPr algn="justLow" rtl="1">
              <a:buFont typeface="Arial" pitchFamily="34" charset="0"/>
              <a:buChar char="•"/>
            </a:pPr>
            <a:r>
              <a:rPr lang="ar-DZ" sz="3800" b="1" dirty="0">
                <a:solidFill>
                  <a:schemeClr val="tx1"/>
                </a:solidFill>
              </a:rPr>
              <a:t>المستقبل (</a:t>
            </a:r>
            <a:r>
              <a:rPr lang="ar-DZ" sz="3800" b="1" dirty="0" smtClean="0">
                <a:solidFill>
                  <a:schemeClr val="tx1"/>
                </a:solidFill>
              </a:rPr>
              <a:t>المتلقي)</a:t>
            </a:r>
            <a:endParaRPr lang="fr-FR" sz="3800" b="1" dirty="0">
              <a:solidFill>
                <a:schemeClr val="tx1"/>
              </a:solidFill>
            </a:endParaRPr>
          </a:p>
          <a:p>
            <a:pPr algn="justLow" rtl="1"/>
            <a:endParaRPr lang="fr-FR" dirty="0">
              <a:solidFill>
                <a:srgbClr val="FF0000"/>
              </a:solidFill>
            </a:endParaRPr>
          </a:p>
        </p:txBody>
      </p:sp>
      <p:pic>
        <p:nvPicPr>
          <p:cNvPr id="6" name="Image 5" descr="Résultat de recherche d'images pour &quot;‫عملية الاتصال‬‎&quot;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3143248"/>
            <a:ext cx="5429256" cy="351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2976" y="1142984"/>
            <a:ext cx="7215238" cy="5281634"/>
          </a:xfrm>
        </p:spPr>
        <p:txBody>
          <a:bodyPr/>
          <a:lstStyle/>
          <a:p>
            <a:pPr algn="justLow" rtl="1">
              <a:lnSpc>
                <a:spcPct val="200000"/>
              </a:lnSpc>
            </a:pPr>
            <a:r>
              <a:rPr lang="ar-DZ" sz="3600" b="1" dirty="0">
                <a:solidFill>
                  <a:schemeClr val="tx1"/>
                </a:solidFill>
              </a:rPr>
              <a:t>لكن في الواقع هناك عناصر أخرى تتفاعل فيما بينها بشكل </a:t>
            </a:r>
            <a:r>
              <a:rPr lang="ar-DZ" sz="3600" b="1" dirty="0" smtClean="0">
                <a:solidFill>
                  <a:schemeClr val="tx1"/>
                </a:solidFill>
              </a:rPr>
              <a:t>معين </a:t>
            </a:r>
            <a:r>
              <a:rPr lang="ar-DZ" sz="3600" b="1" dirty="0">
                <a:solidFill>
                  <a:schemeClr val="tx1"/>
                </a:solidFill>
              </a:rPr>
              <a:t>لتتم عملية الاتصال بشكل فعال، </a:t>
            </a:r>
            <a:r>
              <a:rPr lang="ar-DZ" sz="3600" b="1" dirty="0" err="1">
                <a:solidFill>
                  <a:schemeClr val="tx1"/>
                </a:solidFill>
              </a:rPr>
              <a:t>و</a:t>
            </a:r>
            <a:r>
              <a:rPr lang="ar-DZ" sz="3600" b="1" dirty="0">
                <a:solidFill>
                  <a:schemeClr val="tx1"/>
                </a:solidFill>
              </a:rPr>
              <a:t> ذلك ما </a:t>
            </a:r>
            <a:r>
              <a:rPr lang="ar-DZ" sz="3600" b="1" dirty="0" err="1">
                <a:solidFill>
                  <a:schemeClr val="tx1"/>
                </a:solidFill>
              </a:rPr>
              <a:t>يوصخه</a:t>
            </a:r>
            <a:r>
              <a:rPr lang="ar-DZ" sz="3600" b="1" dirty="0">
                <a:solidFill>
                  <a:schemeClr val="tx1"/>
                </a:solidFill>
              </a:rPr>
              <a:t> الشكل الموالي:</a:t>
            </a:r>
            <a:endParaRPr lang="fr-FR" sz="3600" b="1" dirty="0">
              <a:solidFill>
                <a:schemeClr val="tx1"/>
              </a:solidFill>
            </a:endParaRPr>
          </a:p>
          <a:p>
            <a:pPr algn="justLow" rt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à coins arrondis 38"/>
          <p:cNvSpPr/>
          <p:nvPr/>
        </p:nvSpPr>
        <p:spPr>
          <a:xfrm>
            <a:off x="214282" y="1500174"/>
            <a:ext cx="8501122" cy="4643470"/>
          </a:xfrm>
          <a:prstGeom prst="roundRect">
            <a:avLst/>
          </a:prstGeom>
          <a:solidFill>
            <a:schemeClr val="bg1"/>
          </a:solidFill>
          <a:ln w="53975">
            <a:solidFill>
              <a:schemeClr val="tx2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4929190" y="2000240"/>
            <a:ext cx="1785950" cy="1857388"/>
          </a:xfrm>
          <a:prstGeom prst="rect">
            <a:avLst/>
          </a:prstGeom>
          <a:solidFill>
            <a:schemeClr val="bg1"/>
          </a:solidFill>
          <a:ln w="539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285984" y="0"/>
            <a:ext cx="4857784" cy="571504"/>
          </a:xfrm>
        </p:spPr>
        <p:txBody>
          <a:bodyPr>
            <a:normAutofit lnSpcReduction="10000"/>
          </a:bodyPr>
          <a:lstStyle/>
          <a:p>
            <a:r>
              <a:rPr lang="ar-DZ" b="1" u="sng" dirty="0" smtClean="0">
                <a:solidFill>
                  <a:schemeClr val="tx1"/>
                </a:solidFill>
              </a:rPr>
              <a:t>عناصر العملية الاتصالية</a:t>
            </a:r>
            <a:endParaRPr lang="fr-FR" b="1" u="sng" dirty="0">
              <a:solidFill>
                <a:schemeClr val="tx1"/>
              </a:solidFill>
            </a:endParaRPr>
          </a:p>
        </p:txBody>
      </p:sp>
      <p:sp>
        <p:nvSpPr>
          <p:cNvPr id="4" name="Ellipse 3"/>
          <p:cNvSpPr/>
          <p:nvPr/>
        </p:nvSpPr>
        <p:spPr>
          <a:xfrm>
            <a:off x="357158" y="2285992"/>
            <a:ext cx="1785950" cy="857256"/>
          </a:xfrm>
          <a:prstGeom prst="ellipse">
            <a:avLst/>
          </a:prstGeom>
          <a:solidFill>
            <a:schemeClr val="bg1"/>
          </a:solidFill>
          <a:ln w="508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b="1" dirty="0" smtClean="0">
                <a:solidFill>
                  <a:schemeClr val="tx1"/>
                </a:solidFill>
              </a:rPr>
              <a:t>5</a:t>
            </a:r>
            <a:r>
              <a:rPr lang="ar-DZ" sz="2400" b="1" dirty="0" smtClean="0">
                <a:solidFill>
                  <a:schemeClr val="tx1"/>
                </a:solidFill>
              </a:rPr>
              <a:t>المستقبل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6786578" y="2357430"/>
            <a:ext cx="1857388" cy="857256"/>
          </a:xfrm>
          <a:prstGeom prst="ellipse">
            <a:avLst/>
          </a:prstGeom>
          <a:solidFill>
            <a:schemeClr val="bg1"/>
          </a:solidFill>
          <a:ln w="508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Low" rtl="1"/>
            <a:r>
              <a:rPr lang="ar-DZ" sz="2800" b="1" dirty="0" smtClean="0">
                <a:solidFill>
                  <a:schemeClr val="tx1"/>
                </a:solidFill>
              </a:rPr>
              <a:t>1المرسل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72066" y="2143116"/>
            <a:ext cx="1500198" cy="642942"/>
          </a:xfrm>
          <a:prstGeom prst="rect">
            <a:avLst/>
          </a:prstGeom>
          <a:solidFill>
            <a:schemeClr val="bg1"/>
          </a:solidFill>
          <a:ln w="539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200" b="1" dirty="0" smtClean="0">
                <a:solidFill>
                  <a:schemeClr val="tx1"/>
                </a:solidFill>
              </a:rPr>
              <a:t>2الرسالة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72066" y="3000372"/>
            <a:ext cx="1500198" cy="642942"/>
          </a:xfrm>
          <a:prstGeom prst="rect">
            <a:avLst/>
          </a:prstGeom>
          <a:solidFill>
            <a:schemeClr val="bg1"/>
          </a:solidFill>
          <a:ln w="539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200" b="1" dirty="0" smtClean="0">
                <a:solidFill>
                  <a:schemeClr val="tx1"/>
                </a:solidFill>
              </a:rPr>
              <a:t>3التشفير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14612" y="2500306"/>
            <a:ext cx="1500198" cy="642942"/>
          </a:xfrm>
          <a:prstGeom prst="rect">
            <a:avLst/>
          </a:prstGeom>
          <a:solidFill>
            <a:schemeClr val="bg1"/>
          </a:solidFill>
          <a:ln w="539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b="1" dirty="0" smtClean="0">
                <a:solidFill>
                  <a:schemeClr val="tx1"/>
                </a:solidFill>
              </a:rPr>
              <a:t>4القناة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28596" y="3286124"/>
            <a:ext cx="1643074" cy="642942"/>
          </a:xfrm>
          <a:prstGeom prst="rect">
            <a:avLst/>
          </a:prstGeom>
          <a:solidFill>
            <a:schemeClr val="bg1"/>
          </a:solidFill>
          <a:ln w="539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b="1" dirty="0" smtClean="0">
                <a:solidFill>
                  <a:schemeClr val="tx1"/>
                </a:solidFill>
              </a:rPr>
              <a:t>6فك التشفير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12" name="Flèche droite 11"/>
          <p:cNvSpPr/>
          <p:nvPr/>
        </p:nvSpPr>
        <p:spPr>
          <a:xfrm>
            <a:off x="2428860" y="4429132"/>
            <a:ext cx="3786214" cy="1428760"/>
          </a:xfrm>
          <a:prstGeom prst="rightArrow">
            <a:avLst/>
          </a:prstGeom>
          <a:solidFill>
            <a:schemeClr val="bg1"/>
          </a:solidFill>
          <a:ln w="666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7التغذية المرتدة</a:t>
            </a:r>
            <a:endParaRPr lang="fr-FR" sz="3200" b="1" dirty="0">
              <a:solidFill>
                <a:schemeClr val="tx1"/>
              </a:solidFill>
            </a:endParaRPr>
          </a:p>
        </p:txBody>
      </p:sp>
      <p:cxnSp>
        <p:nvCxnSpPr>
          <p:cNvPr id="14" name="Connecteur droit avec flèche 13"/>
          <p:cNvCxnSpPr/>
          <p:nvPr/>
        </p:nvCxnSpPr>
        <p:spPr>
          <a:xfrm rot="10800000">
            <a:off x="4286248" y="2857496"/>
            <a:ext cx="642942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rot="10800000">
            <a:off x="2214546" y="2786058"/>
            <a:ext cx="428628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en angle 22"/>
          <p:cNvCxnSpPr/>
          <p:nvPr/>
        </p:nvCxnSpPr>
        <p:spPr>
          <a:xfrm>
            <a:off x="1000100" y="4143380"/>
            <a:ext cx="1357322" cy="1000132"/>
          </a:xfrm>
          <a:prstGeom prst="bentConnector3">
            <a:avLst>
              <a:gd name="adj1" fmla="val 3361"/>
            </a:avLst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en angle 28"/>
          <p:cNvCxnSpPr/>
          <p:nvPr/>
        </p:nvCxnSpPr>
        <p:spPr>
          <a:xfrm rot="5400000" flipH="1" flipV="1">
            <a:off x="6286512" y="3571876"/>
            <a:ext cx="1571636" cy="1571636"/>
          </a:xfrm>
          <a:prstGeom prst="bentConnector3">
            <a:avLst>
              <a:gd name="adj1" fmla="val 1665"/>
            </a:avLst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Explosion 2 39"/>
          <p:cNvSpPr/>
          <p:nvPr/>
        </p:nvSpPr>
        <p:spPr>
          <a:xfrm>
            <a:off x="2857488" y="785794"/>
            <a:ext cx="3554704" cy="1254378"/>
          </a:xfrm>
          <a:prstGeom prst="irregularSeal2">
            <a:avLst/>
          </a:prstGeom>
          <a:solidFill>
            <a:schemeClr val="bg1"/>
          </a:solidFill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dirty="0" smtClean="0">
                <a:solidFill>
                  <a:srgbClr val="FF0000"/>
                </a:solidFill>
              </a:rPr>
              <a:t>8التشويش</a:t>
            </a:r>
            <a:endParaRPr lang="fr-FR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1571635"/>
          </a:xfrm>
        </p:spPr>
        <p:txBody>
          <a:bodyPr/>
          <a:lstStyle/>
          <a:p>
            <a:pPr lvl="0" algn="r" rtl="1"/>
            <a:r>
              <a:rPr lang="ar-DZ" b="1" dirty="0" smtClean="0">
                <a:solidFill>
                  <a:srgbClr val="FF0000"/>
                </a:solidFill>
              </a:rPr>
              <a:t>1) المرسل </a:t>
            </a:r>
            <a:r>
              <a:rPr lang="ar-DZ" b="1" dirty="0">
                <a:solidFill>
                  <a:srgbClr val="FF0000"/>
                </a:solidFill>
              </a:rPr>
              <a:t>(المصدر</a:t>
            </a:r>
            <a:r>
              <a:rPr lang="ar-DZ" b="1" dirty="0" smtClean="0">
                <a:solidFill>
                  <a:srgbClr val="FF0000"/>
                </a:solidFill>
              </a:rPr>
              <a:t>)</a:t>
            </a:r>
            <a:r>
              <a:rPr lang="ar-DZ" dirty="0" smtClean="0">
                <a:solidFill>
                  <a:srgbClr val="FF0000"/>
                </a:solidFill>
              </a:rPr>
              <a:t>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42910" y="2428868"/>
            <a:ext cx="8072494" cy="3714776"/>
          </a:xfrm>
        </p:spPr>
        <p:txBody>
          <a:bodyPr>
            <a:normAutofit/>
          </a:bodyPr>
          <a:lstStyle/>
          <a:p>
            <a:pPr algn="justLow" rtl="1">
              <a:lnSpc>
                <a:spcPct val="150000"/>
              </a:lnSpc>
            </a:pPr>
            <a:r>
              <a:rPr lang="ar-DZ" b="1" dirty="0" smtClean="0">
                <a:solidFill>
                  <a:schemeClr val="tx1"/>
                </a:solidFill>
              </a:rPr>
              <a:t>هو </a:t>
            </a:r>
            <a:r>
              <a:rPr lang="ar-DZ" b="1" dirty="0">
                <a:solidFill>
                  <a:schemeClr val="tx1"/>
                </a:solidFill>
              </a:rPr>
              <a:t>العنصر </a:t>
            </a:r>
            <a:r>
              <a:rPr lang="ar-DZ" b="1" dirty="0" smtClean="0">
                <a:solidFill>
                  <a:schemeClr val="tx1"/>
                </a:solidFill>
              </a:rPr>
              <a:t>الأول </a:t>
            </a:r>
            <a:r>
              <a:rPr lang="ar-DZ" b="1" dirty="0" err="1" smtClean="0">
                <a:solidFill>
                  <a:schemeClr val="tx1"/>
                </a:solidFill>
              </a:rPr>
              <a:t>و</a:t>
            </a:r>
            <a:r>
              <a:rPr lang="ar-DZ" b="1" dirty="0" smtClean="0">
                <a:solidFill>
                  <a:schemeClr val="tx1"/>
                </a:solidFill>
              </a:rPr>
              <a:t> المبادر بعملية  الاتصال                                                             حيث يقوم </a:t>
            </a:r>
            <a:r>
              <a:rPr lang="ar-DZ" b="1" dirty="0">
                <a:solidFill>
                  <a:schemeClr val="tx1"/>
                </a:solidFill>
              </a:rPr>
              <a:t>بصياغة </a:t>
            </a:r>
            <a:r>
              <a:rPr lang="ar-DZ" b="1" dirty="0" smtClean="0">
                <a:solidFill>
                  <a:schemeClr val="tx1"/>
                </a:solidFill>
              </a:rPr>
              <a:t>الرسالة التي يريد إيصالها للطرف الأخر </a:t>
            </a:r>
            <a:r>
              <a:rPr lang="ar-DZ" b="1" dirty="0">
                <a:solidFill>
                  <a:schemeClr val="tx1"/>
                </a:solidFill>
              </a:rPr>
              <a:t>و قد يكون المرسل شخص واحد أو عدة </a:t>
            </a:r>
            <a:r>
              <a:rPr lang="ar-DZ" b="1" dirty="0" smtClean="0">
                <a:solidFill>
                  <a:schemeClr val="tx1"/>
                </a:solidFill>
              </a:rPr>
              <a:t>أشخاص.</a:t>
            </a:r>
          </a:p>
          <a:p>
            <a:pPr algn="justLow" rtl="1">
              <a:lnSpc>
                <a:spcPct val="150000"/>
              </a:lnSpc>
            </a:pPr>
            <a:r>
              <a:rPr lang="ar-DZ" b="1" dirty="0" smtClean="0">
                <a:solidFill>
                  <a:schemeClr val="tx1"/>
                </a:solidFill>
              </a:rPr>
              <a:t> </a:t>
            </a:r>
            <a:r>
              <a:rPr lang="ar-DZ" b="1" dirty="0">
                <a:solidFill>
                  <a:schemeClr val="tx1"/>
                </a:solidFill>
              </a:rPr>
              <a:t>يقوم </a:t>
            </a:r>
            <a:r>
              <a:rPr lang="ar-DZ" b="1" dirty="0" smtClean="0">
                <a:solidFill>
                  <a:schemeClr val="tx1"/>
                </a:solidFill>
              </a:rPr>
              <a:t>المرسل بالأدوار </a:t>
            </a:r>
            <a:r>
              <a:rPr lang="ar-DZ" b="1" dirty="0">
                <a:solidFill>
                  <a:schemeClr val="tx1"/>
                </a:solidFill>
              </a:rPr>
              <a:t>الآتية:</a:t>
            </a:r>
            <a:endParaRPr lang="fr-FR" b="1" dirty="0">
              <a:solidFill>
                <a:schemeClr val="tx1"/>
              </a:solidFill>
            </a:endParaRPr>
          </a:p>
          <a:p>
            <a:pPr algn="r" rtl="1"/>
            <a:endParaRPr lang="fr-FR" dirty="0"/>
          </a:p>
        </p:txBody>
      </p:sp>
      <p:pic>
        <p:nvPicPr>
          <p:cNvPr id="4" name="Image 3" descr="Image associé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"/>
            <a:ext cx="3143272" cy="2285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571480"/>
            <a:ext cx="9144000" cy="5572164"/>
          </a:xfrm>
        </p:spPr>
        <p:txBody>
          <a:bodyPr>
            <a:normAutofit/>
          </a:bodyPr>
          <a:lstStyle/>
          <a:p>
            <a:pPr lvl="0" algn="justLow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DZ" sz="3600" b="1" dirty="0" smtClean="0">
                <a:solidFill>
                  <a:schemeClr val="tx1"/>
                </a:solidFill>
              </a:rPr>
              <a:t>يحدد </a:t>
            </a:r>
            <a:r>
              <a:rPr lang="ar-DZ" sz="3600" b="1" dirty="0">
                <a:solidFill>
                  <a:schemeClr val="tx1"/>
                </a:solidFill>
              </a:rPr>
              <a:t>محتوى الرسالة التي يريد </a:t>
            </a:r>
            <a:r>
              <a:rPr lang="ar-DZ" sz="3600" b="1" dirty="0" smtClean="0">
                <a:solidFill>
                  <a:schemeClr val="tx1"/>
                </a:solidFill>
              </a:rPr>
              <a:t>إرسالها</a:t>
            </a:r>
          </a:p>
          <a:p>
            <a:pPr algn="justLow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DZ" sz="3600" b="1" dirty="0" smtClean="0">
                <a:solidFill>
                  <a:schemeClr val="tx1"/>
                </a:solidFill>
              </a:rPr>
              <a:t>يعين الطرف المستقبل أو الذي يريد أن يجري اتصال معه</a:t>
            </a:r>
            <a:endParaRPr lang="fr-FR" sz="3600" b="1" dirty="0">
              <a:solidFill>
                <a:schemeClr val="tx1"/>
              </a:solidFill>
            </a:endParaRPr>
          </a:p>
          <a:p>
            <a:pPr lvl="0" algn="justLow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DZ" sz="3600" b="1" dirty="0">
                <a:solidFill>
                  <a:schemeClr val="tx1"/>
                </a:solidFill>
              </a:rPr>
              <a:t>يشفر معنى الرسالة</a:t>
            </a:r>
            <a:endParaRPr lang="fr-FR" sz="3600" b="1" dirty="0">
              <a:solidFill>
                <a:schemeClr val="tx1"/>
              </a:solidFill>
            </a:endParaRPr>
          </a:p>
          <a:p>
            <a:pPr lvl="0" algn="justLow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DZ" sz="3600" b="1" dirty="0">
                <a:solidFill>
                  <a:schemeClr val="tx1"/>
                </a:solidFill>
              </a:rPr>
              <a:t>يرسل الرسالة بعد أن يختار الوسيلة المناسبة لذلك</a:t>
            </a:r>
            <a:endParaRPr lang="fr-FR" sz="3600" b="1" dirty="0">
              <a:solidFill>
                <a:schemeClr val="tx1"/>
              </a:solidFill>
            </a:endParaRPr>
          </a:p>
          <a:p>
            <a:pPr lvl="0" algn="justLow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DZ" sz="3600" b="1" dirty="0">
                <a:solidFill>
                  <a:schemeClr val="tx1"/>
                </a:solidFill>
              </a:rPr>
              <a:t>يتفاعل مع ردة فعل المرسل إليه إذا تطلب الأمر ذلك</a:t>
            </a:r>
            <a:endParaRPr lang="fr-FR" sz="3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571480"/>
            <a:ext cx="9144000" cy="6286520"/>
          </a:xfrm>
        </p:spPr>
        <p:txBody>
          <a:bodyPr>
            <a:normAutofit fontScale="92500"/>
          </a:bodyPr>
          <a:lstStyle/>
          <a:p>
            <a:pPr algn="justLow" rtl="1">
              <a:lnSpc>
                <a:spcPct val="150000"/>
              </a:lnSpc>
            </a:pPr>
            <a:r>
              <a:rPr lang="ar-DZ" b="1" dirty="0">
                <a:solidFill>
                  <a:srgbClr val="FF0000"/>
                </a:solidFill>
              </a:rPr>
              <a:t>2) الرسالة </a:t>
            </a:r>
            <a:endParaRPr lang="fr-FR" b="1" dirty="0">
              <a:solidFill>
                <a:srgbClr val="FF0000"/>
              </a:solidFill>
            </a:endParaRPr>
          </a:p>
          <a:p>
            <a:pPr algn="justLow" rtl="1">
              <a:lnSpc>
                <a:spcPct val="150000"/>
              </a:lnSpc>
            </a:pPr>
            <a:r>
              <a:rPr lang="ar-DZ" b="1" dirty="0">
                <a:solidFill>
                  <a:schemeClr val="tx1"/>
                </a:solidFill>
              </a:rPr>
              <a:t>هي موضوع الاتصال </a:t>
            </a:r>
            <a:r>
              <a:rPr lang="ar-DZ" b="1" dirty="0" err="1">
                <a:solidFill>
                  <a:schemeClr val="tx1"/>
                </a:solidFill>
              </a:rPr>
              <a:t>و</a:t>
            </a:r>
            <a:r>
              <a:rPr lang="ar-DZ" b="1" dirty="0">
                <a:solidFill>
                  <a:schemeClr val="tx1"/>
                </a:solidFill>
              </a:rPr>
              <a:t> </a:t>
            </a:r>
            <a:r>
              <a:rPr lang="ar-DZ" b="1" dirty="0" smtClean="0">
                <a:solidFill>
                  <a:schemeClr val="tx1"/>
                </a:solidFill>
              </a:rPr>
              <a:t>يمكن أن</a:t>
            </a:r>
          </a:p>
          <a:p>
            <a:pPr algn="justLow" rtl="1">
              <a:lnSpc>
                <a:spcPct val="150000"/>
              </a:lnSpc>
            </a:pPr>
            <a:r>
              <a:rPr lang="ar-DZ" b="1" dirty="0" smtClean="0">
                <a:solidFill>
                  <a:schemeClr val="tx1"/>
                </a:solidFill>
              </a:rPr>
              <a:t> </a:t>
            </a:r>
            <a:r>
              <a:rPr lang="ar-DZ" b="1" dirty="0">
                <a:solidFill>
                  <a:schemeClr val="tx1"/>
                </a:solidFill>
              </a:rPr>
              <a:t>تكون معلومات أو </a:t>
            </a:r>
            <a:r>
              <a:rPr lang="ar-DZ" b="1" dirty="0" err="1" smtClean="0">
                <a:solidFill>
                  <a:schemeClr val="tx1"/>
                </a:solidFill>
              </a:rPr>
              <a:t>أفكارأو</a:t>
            </a:r>
            <a:r>
              <a:rPr lang="ar-DZ" b="1" dirty="0" smtClean="0">
                <a:solidFill>
                  <a:schemeClr val="tx1"/>
                </a:solidFill>
              </a:rPr>
              <a:t> آراء</a:t>
            </a:r>
          </a:p>
          <a:p>
            <a:pPr algn="justLow" rtl="1">
              <a:lnSpc>
                <a:spcPct val="150000"/>
              </a:lnSpc>
            </a:pPr>
            <a:r>
              <a:rPr lang="ar-DZ" b="1" dirty="0" smtClean="0">
                <a:solidFill>
                  <a:schemeClr val="tx1"/>
                </a:solidFill>
              </a:rPr>
              <a:t> </a:t>
            </a:r>
            <a:r>
              <a:rPr lang="ar-DZ" b="1" dirty="0">
                <a:solidFill>
                  <a:schemeClr val="tx1"/>
                </a:solidFill>
              </a:rPr>
              <a:t>أو قيم أو أصوات </a:t>
            </a:r>
            <a:r>
              <a:rPr lang="ar-DZ" b="1" dirty="0" smtClean="0">
                <a:solidFill>
                  <a:schemeClr val="tx1"/>
                </a:solidFill>
              </a:rPr>
              <a:t>أو </a:t>
            </a:r>
            <a:r>
              <a:rPr lang="ar-DZ" b="1" dirty="0">
                <a:solidFill>
                  <a:schemeClr val="tx1"/>
                </a:solidFill>
              </a:rPr>
              <a:t>حركات </a:t>
            </a:r>
            <a:r>
              <a:rPr lang="ar-DZ" b="1" dirty="0" smtClean="0">
                <a:solidFill>
                  <a:schemeClr val="tx1"/>
                </a:solidFill>
              </a:rPr>
              <a:t>أو </a:t>
            </a:r>
            <a:r>
              <a:rPr lang="ar-DZ" b="1" dirty="0">
                <a:solidFill>
                  <a:schemeClr val="tx1"/>
                </a:solidFill>
              </a:rPr>
              <a:t>جوانب شكلية أخرى تظهر للمرسل إليه.</a:t>
            </a:r>
            <a:endParaRPr lang="fr-FR" b="1" dirty="0">
              <a:solidFill>
                <a:schemeClr val="tx1"/>
              </a:solidFill>
            </a:endParaRPr>
          </a:p>
          <a:p>
            <a:pPr algn="justLow" rtl="1">
              <a:lnSpc>
                <a:spcPct val="150000"/>
              </a:lnSpc>
            </a:pPr>
            <a:r>
              <a:rPr lang="ar-DZ" b="1" dirty="0">
                <a:solidFill>
                  <a:schemeClr val="tx1"/>
                </a:solidFill>
              </a:rPr>
              <a:t>حيث يمكن أن تكون الرسالة لفظية أو غير لفظية أو </a:t>
            </a:r>
            <a:r>
              <a:rPr lang="ar-DZ" b="1" dirty="0" smtClean="0">
                <a:solidFill>
                  <a:schemeClr val="tx1"/>
                </a:solidFill>
              </a:rPr>
              <a:t>مزيج </a:t>
            </a:r>
            <a:r>
              <a:rPr lang="ar-DZ" b="1" dirty="0">
                <a:solidFill>
                  <a:schemeClr val="tx1"/>
                </a:solidFill>
              </a:rPr>
              <a:t>لفظي </a:t>
            </a:r>
            <a:r>
              <a:rPr lang="ar-DZ" b="1" dirty="0" err="1">
                <a:solidFill>
                  <a:schemeClr val="tx1"/>
                </a:solidFill>
              </a:rPr>
              <a:t>و</a:t>
            </a:r>
            <a:r>
              <a:rPr lang="ar-DZ" b="1" dirty="0">
                <a:solidFill>
                  <a:schemeClr val="tx1"/>
                </a:solidFill>
              </a:rPr>
              <a:t> غير لفظي </a:t>
            </a:r>
            <a:r>
              <a:rPr lang="ar-DZ" b="1" dirty="0" smtClean="0">
                <a:solidFill>
                  <a:schemeClr val="tx1"/>
                </a:solidFill>
              </a:rPr>
              <a:t>إذ </a:t>
            </a:r>
            <a:r>
              <a:rPr lang="ar-DZ" b="1" dirty="0">
                <a:solidFill>
                  <a:schemeClr val="tx1"/>
                </a:solidFill>
              </a:rPr>
              <a:t>يتوقف ذلك </a:t>
            </a:r>
            <a:r>
              <a:rPr lang="ar-DZ" b="1" dirty="0" smtClean="0">
                <a:solidFill>
                  <a:schemeClr val="tx1"/>
                </a:solidFill>
              </a:rPr>
              <a:t>على:</a:t>
            </a:r>
          </a:p>
          <a:p>
            <a:pPr algn="justLow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DZ" b="1" dirty="0" smtClean="0">
                <a:solidFill>
                  <a:schemeClr val="tx1"/>
                </a:solidFill>
              </a:rPr>
              <a:t> </a:t>
            </a:r>
            <a:r>
              <a:rPr lang="ar-DZ" b="1" dirty="0">
                <a:solidFill>
                  <a:schemeClr val="tx1"/>
                </a:solidFill>
              </a:rPr>
              <a:t>محتوى </a:t>
            </a:r>
            <a:r>
              <a:rPr lang="ar-DZ" b="1" dirty="0" smtClean="0">
                <a:solidFill>
                  <a:schemeClr val="tx1"/>
                </a:solidFill>
              </a:rPr>
              <a:t>الرسالة.</a:t>
            </a:r>
          </a:p>
          <a:p>
            <a:pPr algn="justLow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DZ" b="1" dirty="0" smtClean="0">
                <a:solidFill>
                  <a:schemeClr val="tx1"/>
                </a:solidFill>
              </a:rPr>
              <a:t>عوامل </a:t>
            </a:r>
            <a:r>
              <a:rPr lang="ar-DZ" b="1" dirty="0">
                <a:solidFill>
                  <a:schemeClr val="tx1"/>
                </a:solidFill>
              </a:rPr>
              <a:t>أخرى مرتبطة بالمستقبل.</a:t>
            </a:r>
            <a:endParaRPr lang="fr-FR" b="1" dirty="0">
              <a:solidFill>
                <a:schemeClr val="tx1"/>
              </a:solidFill>
            </a:endParaRPr>
          </a:p>
          <a:p>
            <a:endParaRPr lang="fr-FR" dirty="0"/>
          </a:p>
        </p:txBody>
      </p:sp>
      <p:pic>
        <p:nvPicPr>
          <p:cNvPr id="4" name="Image 3" descr="Résultat de recherche d'images pour &quot;‫المرسل‬‎&quot;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4357686" cy="268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rtl="1"/>
            <a:r>
              <a:rPr lang="ar-DZ" dirty="0"/>
              <a:t> </a:t>
            </a:r>
            <a:endParaRPr lang="fr-FR" dirty="0"/>
          </a:p>
          <a:p>
            <a:pPr algn="justLow" rtl="1"/>
            <a:r>
              <a:rPr lang="ar-DZ" b="1" dirty="0">
                <a:solidFill>
                  <a:srgbClr val="FF0000"/>
                </a:solidFill>
              </a:rPr>
              <a:t>3) التشفير(الترميز</a:t>
            </a:r>
            <a:r>
              <a:rPr lang="ar-DZ" b="1" dirty="0" smtClean="0">
                <a:solidFill>
                  <a:srgbClr val="FF0000"/>
                </a:solidFill>
              </a:rPr>
              <a:t>)</a:t>
            </a:r>
          </a:p>
          <a:p>
            <a:pPr algn="justLow" rtl="1">
              <a:lnSpc>
                <a:spcPct val="150000"/>
              </a:lnSpc>
            </a:pPr>
            <a:r>
              <a:rPr lang="ar-D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الترميز هو انتقاء الرموز </a:t>
            </a:r>
            <a:r>
              <a:rPr lang="ar-DZ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التي</a:t>
            </a:r>
          </a:p>
          <a:p>
            <a:pPr algn="justLow" rtl="1">
              <a:lnSpc>
                <a:spcPct val="150000"/>
              </a:lnSpc>
            </a:pPr>
            <a:r>
              <a:rPr lang="ar-DZ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ar-D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تكون الرسالة </a:t>
            </a:r>
            <a:r>
              <a:rPr lang="ar-D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و</a:t>
            </a:r>
            <a:r>
              <a:rPr lang="ar-D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تساهم في </a:t>
            </a:r>
            <a:endParaRPr lang="ar-DZ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Low" rtl="1">
              <a:lnSpc>
                <a:spcPct val="150000"/>
              </a:lnSpc>
            </a:pPr>
            <a:r>
              <a:rPr lang="ar-DZ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صياغة </a:t>
            </a:r>
            <a:r>
              <a:rPr lang="ar-D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محتواها كاستخدام </a:t>
            </a:r>
            <a:r>
              <a:rPr lang="ar-DZ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الكلمات،</a:t>
            </a:r>
          </a:p>
          <a:p>
            <a:pPr algn="justLow" rtl="1">
              <a:lnSpc>
                <a:spcPct val="150000"/>
              </a:lnSpc>
            </a:pPr>
            <a:r>
              <a:rPr lang="ar-DZ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الحروف </a:t>
            </a:r>
            <a:r>
              <a:rPr lang="ar-D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، الأرقام ، الدلالات </a:t>
            </a:r>
            <a:r>
              <a:rPr lang="ar-D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و</a:t>
            </a:r>
            <a:r>
              <a:rPr lang="ar-D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الإيحاءات ذات المعنى المستتر أو الظاهر (و قد تستخدم كلها مجتمعة أو بعضها أو واحدة منها فقط) </a:t>
            </a:r>
            <a:endParaRPr lang="fr-F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Low" rtl="1">
              <a:lnSpc>
                <a:spcPct val="150000"/>
              </a:lnSpc>
            </a:pPr>
            <a:r>
              <a:rPr lang="ar-D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حيث يفترض أن يكون متفق عليها بين المرسل </a:t>
            </a:r>
            <a:r>
              <a:rPr lang="ar-D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و</a:t>
            </a:r>
            <a:r>
              <a:rPr lang="ar-D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المستقبل من أجل ضمان فهم الرسالة من قبل </a:t>
            </a:r>
            <a:r>
              <a:rPr lang="ar-DZ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المستقبل.</a:t>
            </a:r>
            <a:endParaRPr lang="fr-F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Low" rtl="1">
              <a:lnSpc>
                <a:spcPct val="150000"/>
              </a:lnSpc>
            </a:pPr>
            <a:endParaRPr lang="fr-FR" b="1" dirty="0">
              <a:solidFill>
                <a:srgbClr val="FF0000"/>
              </a:solidFill>
            </a:endParaRPr>
          </a:p>
          <a:p>
            <a:endParaRPr lang="fr-FR" dirty="0"/>
          </a:p>
        </p:txBody>
      </p:sp>
      <p:pic>
        <p:nvPicPr>
          <p:cNvPr id="4" name="Image 3" descr="Résultat de recherche d'images pour &quot;‫تشفير الرسالة‬‎&quot;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5000628" cy="3000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Low" rtl="1"/>
            <a:endParaRPr lang="ar-DZ" b="1" dirty="0" smtClean="0">
              <a:solidFill>
                <a:srgbClr val="FF0000"/>
              </a:solidFill>
            </a:endParaRPr>
          </a:p>
          <a:p>
            <a:pPr algn="justLow" rtl="1"/>
            <a:r>
              <a:rPr lang="ar-DZ" b="1" dirty="0" smtClean="0">
                <a:solidFill>
                  <a:srgbClr val="FF0000"/>
                </a:solidFill>
              </a:rPr>
              <a:t>4</a:t>
            </a:r>
            <a:r>
              <a:rPr lang="ar-DZ" b="1" dirty="0">
                <a:solidFill>
                  <a:srgbClr val="FF0000"/>
                </a:solidFill>
              </a:rPr>
              <a:t>) قناة الاتصال </a:t>
            </a:r>
            <a:endParaRPr lang="fr-FR" b="1" dirty="0">
              <a:solidFill>
                <a:srgbClr val="FF0000"/>
              </a:solidFill>
            </a:endParaRPr>
          </a:p>
          <a:p>
            <a:pPr algn="justLow" rtl="1"/>
            <a:r>
              <a:rPr lang="ar-DZ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هي </a:t>
            </a:r>
            <a:r>
              <a:rPr lang="ar-D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الوسيلة </a:t>
            </a:r>
            <a:r>
              <a:rPr lang="ar-DZ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التي </a:t>
            </a:r>
            <a:r>
              <a:rPr lang="ar-DZ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تستخدم </a:t>
            </a:r>
            <a:r>
              <a:rPr lang="ar-DZ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لإيصال الرسالة من المرسل</a:t>
            </a:r>
          </a:p>
          <a:p>
            <a:pPr algn="justLow" rtl="1"/>
            <a:r>
              <a:rPr lang="ar-DZ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إلى </a:t>
            </a:r>
            <a:r>
              <a:rPr lang="ar-DZ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المستقبل حيث يمكن أن تكون</a:t>
            </a:r>
          </a:p>
          <a:p>
            <a:pPr algn="justLow" rtl="1"/>
            <a:r>
              <a:rPr lang="ar-DZ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هذه الوسيلة سمعية </a:t>
            </a:r>
            <a:r>
              <a:rPr lang="ar-D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أو </a:t>
            </a:r>
            <a:r>
              <a:rPr lang="ar-DZ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كتابية </a:t>
            </a:r>
            <a:r>
              <a:rPr lang="ar-DZ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،</a:t>
            </a:r>
          </a:p>
          <a:p>
            <a:pPr algn="justLow" rtl="1"/>
            <a:r>
              <a:rPr lang="ar-DZ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ar-DZ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شفهية أو </a:t>
            </a:r>
            <a:r>
              <a:rPr lang="ar-D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غير </a:t>
            </a:r>
            <a:r>
              <a:rPr lang="ar-DZ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شفهية </a:t>
            </a:r>
            <a:r>
              <a:rPr lang="ar-D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، </a:t>
            </a:r>
            <a:r>
              <a:rPr lang="ar-DZ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شخصية</a:t>
            </a:r>
            <a:endParaRPr lang="ar-DZ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Low" rtl="1"/>
            <a:r>
              <a:rPr lang="ar-DZ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ar-DZ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أو </a:t>
            </a:r>
            <a:r>
              <a:rPr lang="ar-D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غير </a:t>
            </a:r>
            <a:r>
              <a:rPr lang="ar-DZ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شخصية </a:t>
            </a:r>
            <a:r>
              <a:rPr lang="ar-D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(أو مزيج </a:t>
            </a:r>
            <a:r>
              <a:rPr lang="ar-DZ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بين كل ما سبق) </a:t>
            </a:r>
            <a:endParaRPr lang="ar-DZ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Low" rtl="1"/>
            <a:r>
              <a:rPr lang="ar-DZ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و من بين الوسائل الاتصالية نجد:</a:t>
            </a:r>
            <a:endParaRPr lang="ar-DZ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Low" rtl="1"/>
            <a:r>
              <a:rPr lang="ar-DZ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الهاتف </a:t>
            </a:r>
            <a:r>
              <a:rPr lang="ar-D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، الفاكس، البريد الالكتروني، المذكرات المكتوبة ،الخطابات، التقارير، الراديو، التلفزيون، اللافتات......</a:t>
            </a:r>
            <a:r>
              <a:rPr lang="ar-D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إلخ</a:t>
            </a:r>
            <a:endParaRPr lang="fr-F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Low" rtl="1"/>
            <a:endParaRPr lang="fr-F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6" name="Image 5" descr="Image associé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5728"/>
            <a:ext cx="3679190" cy="351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599</Words>
  <Application>Microsoft Office PowerPoint</Application>
  <PresentationFormat>Affichage à l'écran (4:3)</PresentationFormat>
  <Paragraphs>95</Paragraphs>
  <Slides>17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Thème Office</vt:lpstr>
      <vt:lpstr>المحور الثاني: العملية الاتصالية </vt:lpstr>
      <vt:lpstr>Diapositive 2</vt:lpstr>
      <vt:lpstr>Diapositive 3</vt:lpstr>
      <vt:lpstr>Diapositive 4</vt:lpstr>
      <vt:lpstr>1) المرسل (المصدر)  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المحور الثاني: العملية الاتصالية</dc:title>
  <dc:creator>hp</dc:creator>
  <cp:lastModifiedBy>Utilisateur Windows</cp:lastModifiedBy>
  <cp:revision>22</cp:revision>
  <dcterms:created xsi:type="dcterms:W3CDTF">2018-10-07T21:45:36Z</dcterms:created>
  <dcterms:modified xsi:type="dcterms:W3CDTF">2021-01-27T22:08:56Z</dcterms:modified>
</cp:coreProperties>
</file>