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7D42DC-3DDB-40EC-9B78-DA8364BD8683}" type="datetimeFigureOut">
              <a:rPr lang="fr-FR" smtClean="0"/>
              <a:t>17/02/2024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6F9ADB-256D-4B5E-83D8-C094D790950A}" type="slidenum">
              <a:rPr lang="fr-FR" smtClean="0"/>
              <a:t>‹N°›</a:t>
            </a:fld>
            <a:endParaRPr lang="fr-FR"/>
          </a:p>
        </p:txBody>
      </p:sp>
    </p:spTree>
    <p:extLst>
      <p:ext uri="{BB962C8B-B14F-4D97-AF65-F5344CB8AC3E}">
        <p14:creationId xmlns:p14="http://schemas.microsoft.com/office/powerpoint/2010/main" val="1261507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b="0" i="0" dirty="0">
                <a:solidFill>
                  <a:srgbClr val="0D0D0D"/>
                </a:solidFill>
                <a:effectLst/>
                <a:latin typeface="Söhne"/>
              </a:rPr>
              <a:t>Passive communicators tend to avoid expressing their thoughts, feelings, and needs openly, often out of fear of conflict or rejection. They may suppress their own desires and defer to others' preferences, leading to feelings of frustration or resentment. Passive communication can result in misunderstandings and unmet needs.</a:t>
            </a:r>
            <a:endParaRPr lang="fr-FR" dirty="0"/>
          </a:p>
        </p:txBody>
      </p:sp>
      <p:sp>
        <p:nvSpPr>
          <p:cNvPr id="4" name="Espace réservé du numéro de diapositive 3"/>
          <p:cNvSpPr>
            <a:spLocks noGrp="1"/>
          </p:cNvSpPr>
          <p:nvPr>
            <p:ph type="sldNum" sz="quarter" idx="5"/>
          </p:nvPr>
        </p:nvSpPr>
        <p:spPr/>
        <p:txBody>
          <a:bodyPr/>
          <a:lstStyle/>
          <a:p>
            <a:fld id="{B66F9ADB-256D-4B5E-83D8-C094D790950A}" type="slidenum">
              <a:rPr lang="fr-FR" smtClean="0"/>
              <a:t>3</a:t>
            </a:fld>
            <a:endParaRPr lang="fr-FR"/>
          </a:p>
        </p:txBody>
      </p:sp>
    </p:spTree>
    <p:extLst>
      <p:ext uri="{BB962C8B-B14F-4D97-AF65-F5344CB8AC3E}">
        <p14:creationId xmlns:p14="http://schemas.microsoft.com/office/powerpoint/2010/main" val="1633840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2/17/2024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2/17/2024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2/17/2024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9796027F-7875-4030-9381-8BD8C4F21935}" type="datetimeFigureOut">
              <a:rPr lang="en-US" dirty="0"/>
              <a:t>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2/17/2024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2/17/2024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4509A250-FF31-4206-8172-F9D3106AACB1}" type="datetimeFigureOut">
              <a:rPr lang="en-US" dirty="0"/>
              <a:t>2/17/2024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2/17/2024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2/17/2024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58268" y="-391886"/>
            <a:ext cx="11733732" cy="3329581"/>
          </a:xfrm>
        </p:spPr>
        <p:txBody>
          <a:bodyPr/>
          <a:lstStyle/>
          <a:p>
            <a:r>
              <a:rPr lang="fr-FR" b="1" dirty="0"/>
              <a:t>Styles of Communication </a:t>
            </a:r>
          </a:p>
        </p:txBody>
      </p:sp>
      <p:sp>
        <p:nvSpPr>
          <p:cNvPr id="3" name="Sous-titre 2"/>
          <p:cNvSpPr>
            <a:spLocks noGrp="1"/>
          </p:cNvSpPr>
          <p:nvPr>
            <p:ph type="subTitle" idx="1"/>
          </p:nvPr>
        </p:nvSpPr>
        <p:spPr>
          <a:xfrm>
            <a:off x="1575869" y="3659780"/>
            <a:ext cx="8825658" cy="861420"/>
          </a:xfrm>
        </p:spPr>
        <p:txBody>
          <a:bodyPr>
            <a:normAutofit/>
          </a:bodyPr>
          <a:lstStyle/>
          <a:p>
            <a:r>
              <a:rPr lang="fr-FR" sz="4800" b="1" dirty="0"/>
              <a:t>Teacher: </a:t>
            </a:r>
            <a:r>
              <a:rPr lang="fr-FR" sz="4800" b="1" dirty="0" err="1"/>
              <a:t>haridi</a:t>
            </a:r>
            <a:r>
              <a:rPr lang="fr-FR" sz="4800" b="1" dirty="0"/>
              <a:t> </a:t>
            </a:r>
            <a:r>
              <a:rPr lang="fr-FR" sz="4800" b="1" dirty="0" err="1"/>
              <a:t>sahar</a:t>
            </a:r>
            <a:r>
              <a:rPr lang="fr-FR" sz="4800" b="1" dirty="0"/>
              <a:t> </a:t>
            </a:r>
          </a:p>
        </p:txBody>
      </p:sp>
    </p:spTree>
    <p:extLst>
      <p:ext uri="{BB962C8B-B14F-4D97-AF65-F5344CB8AC3E}">
        <p14:creationId xmlns:p14="http://schemas.microsoft.com/office/powerpoint/2010/main" val="1692227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How can you effectively work with an aggressive communicator?</a:t>
            </a:r>
            <a:br>
              <a:rPr lang="en-US" b="1" dirty="0"/>
            </a:br>
            <a:endParaRPr lang="fr-FR" b="1" dirty="0"/>
          </a:p>
        </p:txBody>
      </p:sp>
      <p:sp>
        <p:nvSpPr>
          <p:cNvPr id="3" name="Espace réservé du contenu 2"/>
          <p:cNvSpPr>
            <a:spLocks noGrp="1"/>
          </p:cNvSpPr>
          <p:nvPr>
            <p:ph idx="1"/>
          </p:nvPr>
        </p:nvSpPr>
        <p:spPr>
          <a:xfrm>
            <a:off x="1103312" y="2052918"/>
            <a:ext cx="9448574" cy="4195481"/>
          </a:xfrm>
        </p:spPr>
        <p:txBody>
          <a:bodyPr/>
          <a:lstStyle/>
          <a:p>
            <a:pPr algn="just">
              <a:lnSpc>
                <a:spcPct val="150000"/>
              </a:lnSpc>
            </a:pPr>
            <a:r>
              <a:rPr lang="en-US" dirty="0"/>
              <a:t>This is a tough one. Aggressive communicators are notoriously difficult to work with. If you are unable to help them adjust their style, then prepare yourself for their blunt tone and unpleasant delivery.</a:t>
            </a:r>
          </a:p>
          <a:p>
            <a:pPr algn="just">
              <a:lnSpc>
                <a:spcPct val="150000"/>
              </a:lnSpc>
            </a:pPr>
            <a:r>
              <a:rPr lang="en-US" dirty="0"/>
              <a:t>If you are in a position that you can advise the person on their behavior, introducing them to the communication styles, and the advice given above on adjusting it, could be a fruitful conversation.</a:t>
            </a:r>
          </a:p>
          <a:p>
            <a:pPr algn="just">
              <a:lnSpc>
                <a:spcPct val="150000"/>
              </a:lnSpc>
            </a:pPr>
            <a:r>
              <a:rPr lang="en-US" dirty="0"/>
              <a:t>try to streamline the conversation so that it doesn’t wander off into unpleasant or irrelevant topics.</a:t>
            </a:r>
          </a:p>
          <a:p>
            <a:pPr algn="just">
              <a:lnSpc>
                <a:spcPct val="150000"/>
              </a:lnSpc>
            </a:pPr>
            <a:endParaRPr lang="en-US" dirty="0"/>
          </a:p>
          <a:p>
            <a:pPr algn="just"/>
            <a:endParaRPr lang="en-US" dirty="0"/>
          </a:p>
          <a:p>
            <a:endParaRPr lang="fr-FR" dirty="0"/>
          </a:p>
        </p:txBody>
      </p:sp>
    </p:spTree>
    <p:extLst>
      <p:ext uri="{BB962C8B-B14F-4D97-AF65-F5344CB8AC3E}">
        <p14:creationId xmlns:p14="http://schemas.microsoft.com/office/powerpoint/2010/main" val="1271961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5826" y="365632"/>
            <a:ext cx="10936288" cy="1400530"/>
          </a:xfrm>
        </p:spPr>
        <p:txBody>
          <a:bodyPr/>
          <a:lstStyle/>
          <a:p>
            <a:r>
              <a:rPr lang="fr-FR" b="1" dirty="0">
                <a:solidFill>
                  <a:schemeClr val="accent2">
                    <a:lumMod val="75000"/>
                  </a:schemeClr>
                </a:solidFill>
              </a:rPr>
              <a:t>3. Passive-</a:t>
            </a:r>
            <a:r>
              <a:rPr lang="fr-FR" b="1" dirty="0" err="1">
                <a:solidFill>
                  <a:schemeClr val="accent2">
                    <a:lumMod val="75000"/>
                  </a:schemeClr>
                </a:solidFill>
              </a:rPr>
              <a:t>Aggressive</a:t>
            </a:r>
            <a:r>
              <a:rPr lang="fr-FR" b="1" dirty="0">
                <a:solidFill>
                  <a:schemeClr val="accent2">
                    <a:lumMod val="75000"/>
                  </a:schemeClr>
                </a:solidFill>
              </a:rPr>
              <a:t> communication style</a:t>
            </a:r>
            <a:br>
              <a:rPr lang="fr-FR" b="1" dirty="0">
                <a:solidFill>
                  <a:schemeClr val="accent2">
                    <a:lumMod val="75000"/>
                  </a:schemeClr>
                </a:solidFill>
              </a:rPr>
            </a:br>
            <a:endParaRPr lang="fr-FR" b="1" dirty="0">
              <a:solidFill>
                <a:schemeClr val="accent2">
                  <a:lumMod val="75000"/>
                </a:schemeClr>
              </a:solidFill>
            </a:endParaRPr>
          </a:p>
        </p:txBody>
      </p:sp>
      <p:sp>
        <p:nvSpPr>
          <p:cNvPr id="3" name="Espace réservé du contenu 2"/>
          <p:cNvSpPr>
            <a:spLocks noGrp="1"/>
          </p:cNvSpPr>
          <p:nvPr>
            <p:ph idx="1"/>
          </p:nvPr>
        </p:nvSpPr>
        <p:spPr>
          <a:xfrm>
            <a:off x="508000" y="2052918"/>
            <a:ext cx="10784114" cy="4195481"/>
          </a:xfrm>
        </p:spPr>
        <p:txBody>
          <a:bodyPr/>
          <a:lstStyle/>
          <a:p>
            <a:pPr algn="just">
              <a:lnSpc>
                <a:spcPct val="150000"/>
              </a:lnSpc>
            </a:pPr>
            <a:r>
              <a:rPr lang="en-US" dirty="0"/>
              <a:t>This style of communication combines aspects of both passive and aggressive communication styles. The passive exists on the surface, while the aggressive simmers beneath. This can be shown through using sarcasm, being patronizing, starting rumors, or gossiping. This style tends to be very toxic in the workplace</a:t>
            </a:r>
          </a:p>
          <a:p>
            <a:endParaRPr lang="en-US" dirty="0"/>
          </a:p>
          <a:p>
            <a:endParaRPr lang="fr-FR" dirty="0"/>
          </a:p>
        </p:txBody>
      </p:sp>
    </p:spTree>
    <p:extLst>
      <p:ext uri="{BB962C8B-B14F-4D97-AF65-F5344CB8AC3E}">
        <p14:creationId xmlns:p14="http://schemas.microsoft.com/office/powerpoint/2010/main" val="2037290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a:t>Behavioural</a:t>
            </a:r>
            <a:r>
              <a:rPr lang="fr-FR" b="1" dirty="0"/>
              <a:t> </a:t>
            </a:r>
            <a:r>
              <a:rPr lang="fr-FR" b="1" dirty="0" err="1"/>
              <a:t>characteristics</a:t>
            </a:r>
            <a:r>
              <a:rPr lang="fr-FR" b="1" dirty="0"/>
              <a:t> </a:t>
            </a:r>
          </a:p>
        </p:txBody>
      </p:sp>
      <p:sp>
        <p:nvSpPr>
          <p:cNvPr id="3" name="Espace réservé du contenu 2"/>
          <p:cNvSpPr>
            <a:spLocks noGrp="1"/>
          </p:cNvSpPr>
          <p:nvPr>
            <p:ph idx="1"/>
          </p:nvPr>
        </p:nvSpPr>
        <p:spPr/>
        <p:txBody>
          <a:bodyPr/>
          <a:lstStyle/>
          <a:p>
            <a:pPr algn="just">
              <a:lnSpc>
                <a:spcPct val="150000"/>
              </a:lnSpc>
            </a:pPr>
            <a:r>
              <a:rPr lang="fr-FR" dirty="0" err="1"/>
              <a:t>They</a:t>
            </a:r>
            <a:r>
              <a:rPr lang="fr-FR" dirty="0"/>
              <a:t> show </a:t>
            </a:r>
            <a:r>
              <a:rPr lang="fr-FR" dirty="0" err="1"/>
              <a:t>their</a:t>
            </a:r>
            <a:r>
              <a:rPr lang="fr-FR" dirty="0"/>
              <a:t> </a:t>
            </a:r>
            <a:r>
              <a:rPr lang="fr-FR" dirty="0" err="1"/>
              <a:t>agressivity</a:t>
            </a:r>
            <a:r>
              <a:rPr lang="fr-FR" dirty="0"/>
              <a:t> in a </a:t>
            </a:r>
            <a:r>
              <a:rPr lang="fr-FR" dirty="0" err="1"/>
              <a:t>freindly</a:t>
            </a:r>
            <a:r>
              <a:rPr lang="fr-FR" dirty="0"/>
              <a:t> </a:t>
            </a:r>
            <a:r>
              <a:rPr lang="fr-FR" dirty="0" err="1"/>
              <a:t>way</a:t>
            </a:r>
            <a:r>
              <a:rPr lang="fr-FR" dirty="0"/>
              <a:t> </a:t>
            </a:r>
          </a:p>
          <a:p>
            <a:pPr algn="just">
              <a:lnSpc>
                <a:spcPct val="150000"/>
              </a:lnSpc>
            </a:pPr>
            <a:r>
              <a:rPr lang="fr-FR" dirty="0" err="1"/>
              <a:t>They</a:t>
            </a:r>
            <a:r>
              <a:rPr lang="fr-FR" dirty="0"/>
              <a:t> have </a:t>
            </a:r>
            <a:r>
              <a:rPr lang="fr-FR" dirty="0" err="1"/>
              <a:t>sweet</a:t>
            </a:r>
            <a:r>
              <a:rPr lang="fr-FR" dirty="0"/>
              <a:t> </a:t>
            </a:r>
            <a:r>
              <a:rPr lang="fr-FR" dirty="0" err="1"/>
              <a:t>voice</a:t>
            </a:r>
            <a:r>
              <a:rPr lang="fr-FR" dirty="0"/>
              <a:t> </a:t>
            </a:r>
          </a:p>
          <a:p>
            <a:pPr algn="just">
              <a:lnSpc>
                <a:spcPct val="150000"/>
              </a:lnSpc>
            </a:pPr>
            <a:r>
              <a:rPr lang="fr-FR" dirty="0" err="1"/>
              <a:t>Gossipy</a:t>
            </a:r>
            <a:r>
              <a:rPr lang="fr-FR" dirty="0"/>
              <a:t> </a:t>
            </a:r>
          </a:p>
          <a:p>
            <a:pPr algn="just">
              <a:lnSpc>
                <a:spcPct val="150000"/>
              </a:lnSpc>
            </a:pPr>
            <a:r>
              <a:rPr lang="en-US" dirty="0"/>
              <a:t>Resentment and opposition to the demands of others</a:t>
            </a:r>
          </a:p>
          <a:p>
            <a:pPr algn="just">
              <a:lnSpc>
                <a:spcPct val="150000"/>
              </a:lnSpc>
            </a:pPr>
            <a:r>
              <a:rPr lang="en-US" dirty="0"/>
              <a:t>Hiding feelings from others</a:t>
            </a:r>
          </a:p>
          <a:p>
            <a:pPr algn="just">
              <a:lnSpc>
                <a:spcPct val="150000"/>
              </a:lnSpc>
            </a:pPr>
            <a:r>
              <a:rPr lang="en-US" dirty="0"/>
              <a:t>playing the victim card.</a:t>
            </a:r>
          </a:p>
        </p:txBody>
      </p:sp>
    </p:spTree>
    <p:extLst>
      <p:ext uri="{BB962C8B-B14F-4D97-AF65-F5344CB8AC3E}">
        <p14:creationId xmlns:p14="http://schemas.microsoft.com/office/powerpoint/2010/main" val="341551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379" y="351118"/>
            <a:ext cx="10312175" cy="1400530"/>
          </a:xfrm>
        </p:spPr>
        <p:txBody>
          <a:bodyPr/>
          <a:lstStyle/>
          <a:p>
            <a:r>
              <a:rPr lang="en-US" b="1" dirty="0"/>
              <a:t>How to adjust your passive-aggressive style to communicate better</a:t>
            </a:r>
            <a:br>
              <a:rPr lang="en-US" b="1" dirty="0"/>
            </a:br>
            <a:endParaRPr lang="fr-FR" b="1" dirty="0"/>
          </a:p>
        </p:txBody>
      </p:sp>
      <p:sp>
        <p:nvSpPr>
          <p:cNvPr id="3" name="Espace réservé du contenu 2"/>
          <p:cNvSpPr>
            <a:spLocks noGrp="1"/>
          </p:cNvSpPr>
          <p:nvPr>
            <p:ph idx="1"/>
          </p:nvPr>
        </p:nvSpPr>
        <p:spPr/>
        <p:txBody>
          <a:bodyPr/>
          <a:lstStyle/>
          <a:p>
            <a:pPr algn="just">
              <a:lnSpc>
                <a:spcPct val="150000"/>
              </a:lnSpc>
            </a:pPr>
            <a:r>
              <a:rPr lang="en-US" dirty="0"/>
              <a:t>Pinpoint where your anger comes from.</a:t>
            </a:r>
          </a:p>
          <a:p>
            <a:pPr algn="just">
              <a:lnSpc>
                <a:spcPct val="150000"/>
              </a:lnSpc>
            </a:pPr>
            <a:r>
              <a:rPr lang="en-US" dirty="0"/>
              <a:t>Look at your motivation when communicating. </a:t>
            </a:r>
          </a:p>
          <a:p>
            <a:pPr algn="just">
              <a:lnSpc>
                <a:spcPct val="150000"/>
              </a:lnSpc>
            </a:pPr>
            <a:r>
              <a:rPr lang="en-US" dirty="0"/>
              <a:t>Understand that business relationships can be complicated. Confidently and consistently approaching conversations in a positive and pleasant manner can improve your work life dramatically.</a:t>
            </a:r>
            <a:endParaRPr lang="fr-FR" dirty="0"/>
          </a:p>
        </p:txBody>
      </p:sp>
    </p:spTree>
    <p:extLst>
      <p:ext uri="{BB962C8B-B14F-4D97-AF65-F5344CB8AC3E}">
        <p14:creationId xmlns:p14="http://schemas.microsoft.com/office/powerpoint/2010/main" val="551995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9368" y="336604"/>
            <a:ext cx="10021889" cy="1400530"/>
          </a:xfrm>
        </p:spPr>
        <p:txBody>
          <a:bodyPr/>
          <a:lstStyle/>
          <a:p>
            <a:r>
              <a:rPr lang="en-US" b="1" dirty="0"/>
              <a:t>How can you effectively work with a passive-aggressive communicator?</a:t>
            </a:r>
            <a:br>
              <a:rPr lang="en-US" b="1" dirty="0"/>
            </a:br>
            <a:endParaRPr lang="fr-FR" b="1" dirty="0"/>
          </a:p>
        </p:txBody>
      </p:sp>
      <p:sp>
        <p:nvSpPr>
          <p:cNvPr id="3" name="Espace réservé du contenu 2"/>
          <p:cNvSpPr>
            <a:spLocks noGrp="1"/>
          </p:cNvSpPr>
          <p:nvPr>
            <p:ph idx="1"/>
          </p:nvPr>
        </p:nvSpPr>
        <p:spPr/>
        <p:txBody>
          <a:bodyPr/>
          <a:lstStyle/>
          <a:p>
            <a:pPr algn="just">
              <a:lnSpc>
                <a:spcPct val="150000"/>
              </a:lnSpc>
            </a:pPr>
            <a:r>
              <a:rPr lang="en-US" dirty="0"/>
              <a:t>Try to understand their motivations, if possible. If there is an outside force causing them to communicate this way, then it could be within your power to help solve that problem.</a:t>
            </a:r>
          </a:p>
          <a:p>
            <a:pPr algn="just">
              <a:lnSpc>
                <a:spcPct val="150000"/>
              </a:lnSpc>
            </a:pPr>
            <a:r>
              <a:rPr lang="en-US" dirty="0"/>
              <a:t>Don’t meet them with the same style. </a:t>
            </a:r>
          </a:p>
          <a:p>
            <a:pPr algn="just">
              <a:lnSpc>
                <a:spcPct val="150000"/>
              </a:lnSpc>
            </a:pPr>
            <a:r>
              <a:rPr lang="en-US" dirty="0"/>
              <a:t>Focus on their message and rephrase it in an assertive manner. </a:t>
            </a:r>
          </a:p>
        </p:txBody>
      </p:sp>
    </p:spTree>
    <p:extLst>
      <p:ext uri="{BB962C8B-B14F-4D97-AF65-F5344CB8AC3E}">
        <p14:creationId xmlns:p14="http://schemas.microsoft.com/office/powerpoint/2010/main" val="2843123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2">
                    <a:lumMod val="75000"/>
                  </a:schemeClr>
                </a:solidFill>
              </a:rPr>
              <a:t>4. Assertive communication style</a:t>
            </a:r>
            <a:br>
              <a:rPr lang="fr-FR" b="1" dirty="0">
                <a:solidFill>
                  <a:schemeClr val="accent2">
                    <a:lumMod val="75000"/>
                  </a:schemeClr>
                </a:solidFill>
              </a:rPr>
            </a:br>
            <a:endParaRPr lang="fr-FR" b="1" dirty="0">
              <a:solidFill>
                <a:schemeClr val="accent2">
                  <a:lumMod val="75000"/>
                </a:schemeClr>
              </a:solidFill>
            </a:endParaRPr>
          </a:p>
        </p:txBody>
      </p:sp>
      <p:sp>
        <p:nvSpPr>
          <p:cNvPr id="3" name="Espace réservé du contenu 2"/>
          <p:cNvSpPr>
            <a:spLocks noGrp="1"/>
          </p:cNvSpPr>
          <p:nvPr>
            <p:ph idx="1"/>
          </p:nvPr>
        </p:nvSpPr>
        <p:spPr>
          <a:xfrm>
            <a:off x="812800" y="1853248"/>
            <a:ext cx="10189029" cy="4195481"/>
          </a:xfrm>
        </p:spPr>
        <p:txBody>
          <a:bodyPr/>
          <a:lstStyle/>
          <a:p>
            <a:pPr algn="just">
              <a:lnSpc>
                <a:spcPct val="150000"/>
              </a:lnSpc>
            </a:pPr>
            <a:r>
              <a:rPr lang="en-US" dirty="0"/>
              <a:t>This is considered to be the most effective communication style. A person using this style is confident in their convictions but makes sure that they do not belittle or steam roll others in the conversation. Assertive communicators tend to have naturally high self-esteem, and they do not veer into passive or aggressive communication. </a:t>
            </a:r>
          </a:p>
          <a:p>
            <a:pPr algn="just">
              <a:lnSpc>
                <a:spcPct val="150000"/>
              </a:lnSpc>
            </a:pPr>
            <a:r>
              <a:rPr lang="en-US" dirty="0"/>
              <a:t>This style of communication is recommended in most business settings.</a:t>
            </a:r>
          </a:p>
          <a:p>
            <a:pPr algn="just"/>
            <a:endParaRPr lang="en-US" dirty="0"/>
          </a:p>
          <a:p>
            <a:pPr algn="just"/>
            <a:endParaRPr lang="en-US" dirty="0"/>
          </a:p>
        </p:txBody>
      </p:sp>
    </p:spTree>
    <p:extLst>
      <p:ext uri="{BB962C8B-B14F-4D97-AF65-F5344CB8AC3E}">
        <p14:creationId xmlns:p14="http://schemas.microsoft.com/office/powerpoint/2010/main" val="4085853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a:t>Behavioural</a:t>
            </a:r>
            <a:r>
              <a:rPr lang="fr-FR" b="1" dirty="0"/>
              <a:t> </a:t>
            </a:r>
            <a:r>
              <a:rPr lang="fr-FR" b="1" dirty="0" err="1"/>
              <a:t>characteristics</a:t>
            </a:r>
            <a:r>
              <a:rPr lang="fr-FR" b="1" dirty="0"/>
              <a:t> </a:t>
            </a:r>
          </a:p>
        </p:txBody>
      </p:sp>
      <p:sp>
        <p:nvSpPr>
          <p:cNvPr id="3" name="Espace réservé du contenu 2"/>
          <p:cNvSpPr>
            <a:spLocks noGrp="1"/>
          </p:cNvSpPr>
          <p:nvPr>
            <p:ph idx="1"/>
          </p:nvPr>
        </p:nvSpPr>
        <p:spPr>
          <a:xfrm>
            <a:off x="798511" y="1602975"/>
            <a:ext cx="9956575" cy="4195481"/>
          </a:xfrm>
        </p:spPr>
        <p:txBody>
          <a:bodyPr>
            <a:normAutofit fontScale="92500" lnSpcReduction="20000"/>
          </a:bodyPr>
          <a:lstStyle/>
          <a:p>
            <a:pPr algn="just">
              <a:lnSpc>
                <a:spcPct val="150000"/>
              </a:lnSpc>
            </a:pPr>
            <a:r>
              <a:rPr lang="fr-FR" dirty="0" err="1"/>
              <a:t>They</a:t>
            </a:r>
            <a:r>
              <a:rPr lang="fr-FR" dirty="0"/>
              <a:t> respect the </a:t>
            </a:r>
            <a:r>
              <a:rPr lang="fr-FR" dirty="0" err="1"/>
              <a:t>personal</a:t>
            </a:r>
            <a:r>
              <a:rPr lang="fr-FR" dirty="0"/>
              <a:t> </a:t>
            </a:r>
            <a:r>
              <a:rPr lang="fr-FR" dirty="0" err="1"/>
              <a:t>space</a:t>
            </a:r>
            <a:r>
              <a:rPr lang="fr-FR" dirty="0"/>
              <a:t> </a:t>
            </a:r>
          </a:p>
          <a:p>
            <a:pPr algn="just">
              <a:lnSpc>
                <a:spcPct val="150000"/>
              </a:lnSpc>
            </a:pPr>
            <a:r>
              <a:rPr lang="en-US" dirty="0"/>
              <a:t>Is honest and forthright	Uses a relaxed facial expression	</a:t>
            </a:r>
          </a:p>
          <a:p>
            <a:pPr algn="just">
              <a:lnSpc>
                <a:spcPct val="150000"/>
              </a:lnSpc>
            </a:pPr>
            <a:r>
              <a:rPr lang="en-US" dirty="0"/>
              <a:t>Involves requests	</a:t>
            </a:r>
          </a:p>
          <a:p>
            <a:pPr algn="just">
              <a:lnSpc>
                <a:spcPct val="150000"/>
              </a:lnSpc>
            </a:pPr>
            <a:r>
              <a:rPr lang="en-US" dirty="0"/>
              <a:t>Aims to express needs</a:t>
            </a:r>
          </a:p>
          <a:p>
            <a:pPr algn="just">
              <a:lnSpc>
                <a:spcPct val="150000"/>
              </a:lnSpc>
            </a:pPr>
            <a:r>
              <a:rPr lang="en-US" dirty="0"/>
              <a:t>They Stand straight, steady, and directly face the people to whom you are speaking while maintaining eye contact.</a:t>
            </a:r>
          </a:p>
          <a:p>
            <a:pPr algn="just">
              <a:lnSpc>
                <a:spcPct val="150000"/>
              </a:lnSpc>
            </a:pPr>
            <a:r>
              <a:rPr lang="en-US" dirty="0"/>
              <a:t>They Speak in a clear, steady voice –loud enough for the people to whom you are speaking to hear you. Speak fluently, without hesitation, and with assurance and confidence. </a:t>
            </a:r>
            <a:endParaRPr lang="fr-FR" dirty="0"/>
          </a:p>
        </p:txBody>
      </p:sp>
    </p:spTree>
    <p:extLst>
      <p:ext uri="{BB962C8B-B14F-4D97-AF65-F5344CB8AC3E}">
        <p14:creationId xmlns:p14="http://schemas.microsoft.com/office/powerpoint/2010/main" val="390111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How can you become a more assertive communicator?</a:t>
            </a:r>
            <a:br>
              <a:rPr lang="en-US" b="1" dirty="0"/>
            </a:br>
            <a:endParaRPr lang="fr-FR" b="1" dirty="0"/>
          </a:p>
        </p:txBody>
      </p:sp>
      <p:sp>
        <p:nvSpPr>
          <p:cNvPr id="3" name="Espace réservé du contenu 2"/>
          <p:cNvSpPr>
            <a:spLocks noGrp="1"/>
          </p:cNvSpPr>
          <p:nvPr>
            <p:ph idx="1"/>
          </p:nvPr>
        </p:nvSpPr>
        <p:spPr/>
        <p:txBody>
          <a:bodyPr/>
          <a:lstStyle/>
          <a:p>
            <a:pPr algn="just">
              <a:lnSpc>
                <a:spcPct val="150000"/>
              </a:lnSpc>
            </a:pPr>
            <a:r>
              <a:rPr lang="en-US" dirty="0"/>
              <a:t>Speak from a place of confidence. trust in yourself.</a:t>
            </a:r>
          </a:p>
          <a:p>
            <a:pPr algn="just">
              <a:lnSpc>
                <a:spcPct val="150000"/>
              </a:lnSpc>
            </a:pPr>
            <a:r>
              <a:rPr lang="en-US" dirty="0"/>
              <a:t>Consider both your needs and the needs of those you are communicating with. Try to be solution-oriented, positive, and sensitive to the other person’s point of view.</a:t>
            </a:r>
          </a:p>
          <a:p>
            <a:pPr algn="just">
              <a:lnSpc>
                <a:spcPct val="150000"/>
              </a:lnSpc>
            </a:pPr>
            <a:r>
              <a:rPr lang="en-US" dirty="0"/>
              <a:t>Take a look at your verbs. Don’t sugarcoat things or soften them. Say “will” instead of “could” or “should“. Think of how different these two sentences sound: “I will take the lead on this project.” vs. “I could take the lead on this project.”</a:t>
            </a:r>
            <a:endParaRPr lang="fr-FR" dirty="0"/>
          </a:p>
        </p:txBody>
      </p:sp>
    </p:spTree>
    <p:extLst>
      <p:ext uri="{BB962C8B-B14F-4D97-AF65-F5344CB8AC3E}">
        <p14:creationId xmlns:p14="http://schemas.microsoft.com/office/powerpoint/2010/main" val="2344944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How can you effectively work with an assertive communicator?</a:t>
            </a:r>
            <a:br>
              <a:rPr lang="en-US" b="1" dirty="0"/>
            </a:br>
            <a:endParaRPr lang="fr-FR" b="1" dirty="0"/>
          </a:p>
        </p:txBody>
      </p:sp>
      <p:sp>
        <p:nvSpPr>
          <p:cNvPr id="3" name="Espace réservé du contenu 2"/>
          <p:cNvSpPr>
            <a:spLocks noGrp="1"/>
          </p:cNvSpPr>
          <p:nvPr>
            <p:ph idx="1"/>
          </p:nvPr>
        </p:nvSpPr>
        <p:spPr>
          <a:xfrm>
            <a:off x="1104293" y="2125489"/>
            <a:ext cx="8946541" cy="4195481"/>
          </a:xfrm>
        </p:spPr>
        <p:txBody>
          <a:bodyPr/>
          <a:lstStyle/>
          <a:p>
            <a:pPr algn="just">
              <a:lnSpc>
                <a:spcPct val="150000"/>
              </a:lnSpc>
            </a:pPr>
            <a:r>
              <a:rPr lang="en-US" dirty="0"/>
              <a:t>Give them the space to talk.</a:t>
            </a:r>
          </a:p>
          <a:p>
            <a:pPr algn="just">
              <a:lnSpc>
                <a:spcPct val="150000"/>
              </a:lnSpc>
            </a:pPr>
            <a:r>
              <a:rPr lang="en-US" dirty="0"/>
              <a:t>Ask them what they think, and do not dismiss them if they are critical. If they think you are wasting their time, they will not bother being helpful to you.</a:t>
            </a:r>
          </a:p>
          <a:p>
            <a:pPr algn="just">
              <a:lnSpc>
                <a:spcPct val="150000"/>
              </a:lnSpc>
            </a:pPr>
            <a:r>
              <a:rPr lang="en-US" dirty="0"/>
              <a:t>Expect them to ask for your thoughts as well. They want a conversation and are solution-oriented.</a:t>
            </a:r>
            <a:endParaRPr lang="fr-FR" dirty="0"/>
          </a:p>
        </p:txBody>
      </p:sp>
    </p:spTree>
    <p:extLst>
      <p:ext uri="{BB962C8B-B14F-4D97-AF65-F5344CB8AC3E}">
        <p14:creationId xmlns:p14="http://schemas.microsoft.com/office/powerpoint/2010/main" val="2549322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5. </a:t>
            </a:r>
            <a:r>
              <a:rPr lang="fr-FR" b="1" dirty="0" err="1"/>
              <a:t>Manipulative</a:t>
            </a:r>
            <a:r>
              <a:rPr lang="fr-FR" b="1" dirty="0"/>
              <a:t> communication style</a:t>
            </a:r>
            <a:br>
              <a:rPr lang="fr-FR" b="1" dirty="0"/>
            </a:br>
            <a:endParaRPr lang="fr-FR" b="1" dirty="0"/>
          </a:p>
        </p:txBody>
      </p:sp>
      <p:sp>
        <p:nvSpPr>
          <p:cNvPr id="3" name="Espace réservé du contenu 2"/>
          <p:cNvSpPr>
            <a:spLocks noGrp="1"/>
          </p:cNvSpPr>
          <p:nvPr>
            <p:ph idx="1"/>
          </p:nvPr>
        </p:nvSpPr>
        <p:spPr/>
        <p:txBody>
          <a:bodyPr/>
          <a:lstStyle/>
          <a:p>
            <a:pPr algn="just">
              <a:lnSpc>
                <a:spcPct val="150000"/>
              </a:lnSpc>
            </a:pPr>
            <a:r>
              <a:rPr lang="en-US" dirty="0"/>
              <a:t>This style of communication uses cunning, deceit and influence to control the outcome of the conversation, and thus the actions of the people around them. This style is often characterized as insincere and patronizing.</a:t>
            </a:r>
          </a:p>
          <a:p>
            <a:endParaRPr lang="en-US" dirty="0"/>
          </a:p>
          <a:p>
            <a:endParaRPr lang="fr-FR" dirty="0"/>
          </a:p>
        </p:txBody>
      </p:sp>
    </p:spTree>
    <p:extLst>
      <p:ext uri="{BB962C8B-B14F-4D97-AF65-F5344CB8AC3E}">
        <p14:creationId xmlns:p14="http://schemas.microsoft.com/office/powerpoint/2010/main" val="254699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5400" b="1" dirty="0"/>
              <a:t>Introduction </a:t>
            </a:r>
          </a:p>
        </p:txBody>
      </p:sp>
      <p:sp>
        <p:nvSpPr>
          <p:cNvPr id="3" name="Espace réservé du contenu 2"/>
          <p:cNvSpPr>
            <a:spLocks noGrp="1"/>
          </p:cNvSpPr>
          <p:nvPr>
            <p:ph idx="1"/>
          </p:nvPr>
        </p:nvSpPr>
        <p:spPr/>
        <p:txBody>
          <a:bodyPr>
            <a:normAutofit/>
          </a:bodyPr>
          <a:lstStyle/>
          <a:p>
            <a:pPr algn="just">
              <a:lnSpc>
                <a:spcPct val="150000"/>
              </a:lnSpc>
            </a:pPr>
            <a:r>
              <a:rPr lang="en-US" sz="2400" dirty="0"/>
              <a:t>Some situations will call for certain styles, or you might find that one style is particularly effective with one employee, while another Styles can be combined, and people use styles different than their default one based on who they are communicating with better for someone else. </a:t>
            </a:r>
            <a:endParaRPr lang="fr-FR" sz="2400" dirty="0"/>
          </a:p>
        </p:txBody>
      </p:sp>
    </p:spTree>
    <p:extLst>
      <p:ext uri="{BB962C8B-B14F-4D97-AF65-F5344CB8AC3E}">
        <p14:creationId xmlns:p14="http://schemas.microsoft.com/office/powerpoint/2010/main" val="668321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2">
                    <a:lumMod val="75000"/>
                  </a:schemeClr>
                </a:solidFill>
              </a:rPr>
              <a:t>Conclusion </a:t>
            </a:r>
          </a:p>
        </p:txBody>
      </p:sp>
      <p:sp>
        <p:nvSpPr>
          <p:cNvPr id="3" name="Espace réservé du contenu 2"/>
          <p:cNvSpPr>
            <a:spLocks noGrp="1"/>
          </p:cNvSpPr>
          <p:nvPr>
            <p:ph idx="1"/>
          </p:nvPr>
        </p:nvSpPr>
        <p:spPr>
          <a:xfrm>
            <a:off x="1104293" y="1733604"/>
            <a:ext cx="8946541" cy="4195481"/>
          </a:xfrm>
        </p:spPr>
        <p:txBody>
          <a:bodyPr/>
          <a:lstStyle/>
          <a:p>
            <a:pPr algn="just">
              <a:lnSpc>
                <a:spcPct val="150000"/>
              </a:lnSpc>
            </a:pPr>
            <a:r>
              <a:rPr lang="en-US" dirty="0"/>
              <a:t>All of these communication styles exist on a spectrum. People will rarely be 100% of one style, rather they will have primary and secondary, and sometimes even tertiary, styles. You will see people switch between styles as necessary, based on the situation, the person they are speaking with, and many other factors. Each style offers its own advantages and disadvantages, and having a solid mix of all four will ensure that you don’t have massive blind spots. </a:t>
            </a:r>
            <a:endParaRPr lang="fr-FR" dirty="0"/>
          </a:p>
        </p:txBody>
      </p:sp>
    </p:spTree>
    <p:extLst>
      <p:ext uri="{BB962C8B-B14F-4D97-AF65-F5344CB8AC3E}">
        <p14:creationId xmlns:p14="http://schemas.microsoft.com/office/powerpoint/2010/main" val="2444847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3061" y="1923534"/>
            <a:ext cx="10474342" cy="2646878"/>
          </a:xfrm>
          <a:prstGeom prst="rect">
            <a:avLst/>
          </a:prstGeom>
        </p:spPr>
        <p:txBody>
          <a:bodyPr wrap="none">
            <a:spAutoFit/>
          </a:bodyPr>
          <a:lstStyle/>
          <a:p>
            <a:r>
              <a:rPr lang="fr-FR" sz="16600" i="1" dirty="0" err="1">
                <a:solidFill>
                  <a:schemeClr val="accent2">
                    <a:lumMod val="75000"/>
                  </a:schemeClr>
                </a:solidFill>
              </a:rPr>
              <a:t>Thank</a:t>
            </a:r>
            <a:r>
              <a:rPr lang="fr-FR" sz="16600" i="1" dirty="0">
                <a:solidFill>
                  <a:schemeClr val="accent2">
                    <a:lumMod val="75000"/>
                  </a:schemeClr>
                </a:solidFill>
              </a:rPr>
              <a:t> </a:t>
            </a:r>
            <a:r>
              <a:rPr lang="fr-FR" sz="13800" i="1" dirty="0" err="1">
                <a:solidFill>
                  <a:schemeClr val="accent2">
                    <a:lumMod val="75000"/>
                  </a:schemeClr>
                </a:solidFill>
              </a:rPr>
              <a:t>you</a:t>
            </a:r>
            <a:r>
              <a:rPr lang="fr-FR" sz="13800" i="1" dirty="0">
                <a:solidFill>
                  <a:schemeClr val="accent2">
                    <a:lumMod val="75000"/>
                  </a:schemeClr>
                </a:solidFill>
              </a:rPr>
              <a:t> </a:t>
            </a:r>
          </a:p>
        </p:txBody>
      </p:sp>
    </p:spTree>
    <p:extLst>
      <p:ext uri="{BB962C8B-B14F-4D97-AF65-F5344CB8AC3E}">
        <p14:creationId xmlns:p14="http://schemas.microsoft.com/office/powerpoint/2010/main" val="457634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2">
                    <a:lumMod val="75000"/>
                  </a:schemeClr>
                </a:solidFill>
              </a:rPr>
              <a:t>1.Passive communication style</a:t>
            </a:r>
          </a:p>
        </p:txBody>
      </p:sp>
      <p:sp>
        <p:nvSpPr>
          <p:cNvPr id="3" name="Espace réservé du contenu 2"/>
          <p:cNvSpPr>
            <a:spLocks noGrp="1"/>
          </p:cNvSpPr>
          <p:nvPr>
            <p:ph idx="1"/>
          </p:nvPr>
        </p:nvSpPr>
        <p:spPr>
          <a:xfrm>
            <a:off x="1104293" y="1704575"/>
            <a:ext cx="8946541" cy="4195481"/>
          </a:xfrm>
        </p:spPr>
        <p:txBody>
          <a:bodyPr>
            <a:normAutofit lnSpcReduction="10000"/>
          </a:bodyPr>
          <a:lstStyle/>
          <a:p>
            <a:pPr algn="just">
              <a:lnSpc>
                <a:spcPct val="120000"/>
              </a:lnSpc>
            </a:pPr>
            <a:r>
              <a:rPr lang="en-US" dirty="0"/>
              <a:t>This type of communication is also known as the submissive communication style. This type of communication is self-effacing, conflict-avoidant, and easy-going. They feel inferior and afraid from other’s judgments. </a:t>
            </a:r>
          </a:p>
          <a:p>
            <a:pPr algn="just">
              <a:lnSpc>
                <a:spcPct val="120000"/>
              </a:lnSpc>
            </a:pPr>
            <a:r>
              <a:rPr lang="en-US" dirty="0"/>
              <a:t>In business, this style of communication can be used in reaction to aggressive communication, especially when handling a client or other person with whom other styles of communication are not working.</a:t>
            </a:r>
          </a:p>
          <a:p>
            <a:pPr algn="just">
              <a:lnSpc>
                <a:spcPct val="120000"/>
              </a:lnSpc>
            </a:pPr>
            <a:r>
              <a:rPr lang="en-US" dirty="0"/>
              <a:t>However, within a team or department, managers should work to help passive communicators access a more assertive style, so their valuable insights and ideas do not get passed over.</a:t>
            </a:r>
          </a:p>
          <a:p>
            <a:endParaRPr lang="fr-FR" dirty="0"/>
          </a:p>
        </p:txBody>
      </p:sp>
    </p:spTree>
    <p:extLst>
      <p:ext uri="{BB962C8B-B14F-4D97-AF65-F5344CB8AC3E}">
        <p14:creationId xmlns:p14="http://schemas.microsoft.com/office/powerpoint/2010/main" val="1333222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a:t>Behavioral</a:t>
            </a:r>
            <a:r>
              <a:rPr lang="fr-FR" b="1" dirty="0"/>
              <a:t> </a:t>
            </a:r>
            <a:r>
              <a:rPr lang="fr-FR" b="1" dirty="0" err="1"/>
              <a:t>characteristics</a:t>
            </a:r>
            <a:r>
              <a:rPr lang="fr-FR" b="1" dirty="0"/>
              <a:t> </a:t>
            </a:r>
          </a:p>
        </p:txBody>
      </p:sp>
      <p:sp>
        <p:nvSpPr>
          <p:cNvPr id="3" name="Espace réservé du contenu 2"/>
          <p:cNvSpPr>
            <a:spLocks noGrp="1"/>
          </p:cNvSpPr>
          <p:nvPr>
            <p:ph idx="1"/>
          </p:nvPr>
        </p:nvSpPr>
        <p:spPr/>
        <p:txBody>
          <a:bodyPr>
            <a:normAutofit/>
          </a:bodyPr>
          <a:lstStyle/>
          <a:p>
            <a:pPr algn="just">
              <a:lnSpc>
                <a:spcPct val="150000"/>
              </a:lnSpc>
            </a:pPr>
            <a:r>
              <a:rPr lang="fr-FR" sz="2400" dirty="0" err="1"/>
              <a:t>They</a:t>
            </a:r>
            <a:r>
              <a:rPr lang="fr-FR" sz="2400" dirty="0"/>
              <a:t> </a:t>
            </a:r>
            <a:r>
              <a:rPr lang="fr-FR" sz="2400" dirty="0" err="1"/>
              <a:t>always</a:t>
            </a:r>
            <a:r>
              <a:rPr lang="fr-FR" sz="2400" dirty="0"/>
              <a:t> </a:t>
            </a:r>
            <a:r>
              <a:rPr lang="fr-FR" sz="2400" dirty="0" err="1"/>
              <a:t>apologize</a:t>
            </a:r>
            <a:r>
              <a:rPr lang="fr-FR" sz="2400" dirty="0"/>
              <a:t> </a:t>
            </a:r>
          </a:p>
          <a:p>
            <a:pPr algn="just">
              <a:lnSpc>
                <a:spcPct val="150000"/>
              </a:lnSpc>
            </a:pPr>
            <a:r>
              <a:rPr lang="fr-FR" sz="2400" dirty="0" err="1"/>
              <a:t>They</a:t>
            </a:r>
            <a:r>
              <a:rPr lang="fr-FR" sz="2400" dirty="0"/>
              <a:t> </a:t>
            </a:r>
            <a:r>
              <a:rPr lang="fr-FR" sz="2400" dirty="0" err="1"/>
              <a:t>avoid</a:t>
            </a:r>
            <a:r>
              <a:rPr lang="fr-FR" sz="2400" dirty="0"/>
              <a:t> confrontations</a:t>
            </a:r>
          </a:p>
          <a:p>
            <a:pPr algn="just">
              <a:lnSpc>
                <a:spcPct val="150000"/>
              </a:lnSpc>
            </a:pPr>
            <a:r>
              <a:rPr lang="fr-FR" sz="2400" dirty="0" err="1"/>
              <a:t>They</a:t>
            </a:r>
            <a:r>
              <a:rPr lang="fr-FR" sz="2400" dirty="0"/>
              <a:t> </a:t>
            </a:r>
            <a:r>
              <a:rPr lang="fr-FR" sz="2400" dirty="0" err="1"/>
              <a:t>never</a:t>
            </a:r>
            <a:r>
              <a:rPr lang="fr-FR" sz="2400" dirty="0"/>
              <a:t> </a:t>
            </a:r>
            <a:r>
              <a:rPr lang="fr-FR" sz="2400" dirty="0" err="1"/>
              <a:t>take</a:t>
            </a:r>
            <a:r>
              <a:rPr lang="fr-FR" sz="2400" dirty="0"/>
              <a:t> </a:t>
            </a:r>
            <a:r>
              <a:rPr lang="fr-FR" sz="2400" dirty="0" err="1"/>
              <a:t>responsibility</a:t>
            </a:r>
            <a:r>
              <a:rPr lang="fr-FR" sz="2400" dirty="0"/>
              <a:t> </a:t>
            </a:r>
          </a:p>
          <a:p>
            <a:pPr algn="just">
              <a:lnSpc>
                <a:spcPct val="150000"/>
              </a:lnSpc>
            </a:pPr>
            <a:r>
              <a:rPr lang="fr-FR" sz="2400" dirty="0" err="1"/>
              <a:t>Victimizing</a:t>
            </a:r>
            <a:r>
              <a:rPr lang="fr-FR" sz="2400" dirty="0"/>
              <a:t> </a:t>
            </a:r>
            <a:r>
              <a:rPr lang="fr-FR" sz="2400" dirty="0" err="1"/>
              <a:t>themselves</a:t>
            </a:r>
            <a:r>
              <a:rPr lang="fr-FR" sz="2400" dirty="0"/>
              <a:t> </a:t>
            </a:r>
          </a:p>
          <a:p>
            <a:pPr algn="just">
              <a:lnSpc>
                <a:spcPct val="150000"/>
              </a:lnSpc>
            </a:pPr>
            <a:r>
              <a:rPr lang="fr-FR" sz="2400" dirty="0" err="1"/>
              <a:t>They</a:t>
            </a:r>
            <a:r>
              <a:rPr lang="fr-FR" sz="2400" dirty="0"/>
              <a:t> are </a:t>
            </a:r>
            <a:r>
              <a:rPr lang="fr-FR" sz="2400" dirty="0" err="1"/>
              <a:t>unexpressive</a:t>
            </a:r>
            <a:r>
              <a:rPr lang="fr-FR" sz="2400" dirty="0"/>
              <a:t> </a:t>
            </a:r>
          </a:p>
        </p:txBody>
      </p:sp>
    </p:spTree>
    <p:extLst>
      <p:ext uri="{BB962C8B-B14F-4D97-AF65-F5344CB8AC3E}">
        <p14:creationId xmlns:p14="http://schemas.microsoft.com/office/powerpoint/2010/main" val="1592315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2857" y="452718"/>
            <a:ext cx="9956800" cy="1400530"/>
          </a:xfrm>
        </p:spPr>
        <p:txBody>
          <a:bodyPr/>
          <a:lstStyle/>
          <a:p>
            <a:r>
              <a:rPr lang="en-US" b="1" dirty="0"/>
              <a:t>How to adjust your passive style to communicate better</a:t>
            </a:r>
            <a:br>
              <a:rPr lang="en-US" b="1" dirty="0"/>
            </a:br>
            <a:endParaRPr lang="fr-FR" b="1" dirty="0"/>
          </a:p>
        </p:txBody>
      </p:sp>
      <p:sp>
        <p:nvSpPr>
          <p:cNvPr id="3" name="Espace réservé du contenu 2"/>
          <p:cNvSpPr>
            <a:spLocks noGrp="1"/>
          </p:cNvSpPr>
          <p:nvPr>
            <p:ph idx="1"/>
          </p:nvPr>
        </p:nvSpPr>
        <p:spPr/>
        <p:txBody>
          <a:bodyPr>
            <a:normAutofit/>
          </a:bodyPr>
          <a:lstStyle/>
          <a:p>
            <a:pPr>
              <a:lnSpc>
                <a:spcPct val="150000"/>
              </a:lnSpc>
            </a:pPr>
            <a:r>
              <a:rPr lang="en-US" sz="2400" dirty="0"/>
              <a:t>Be confident in the value of your contributions.</a:t>
            </a:r>
          </a:p>
          <a:p>
            <a:pPr>
              <a:lnSpc>
                <a:spcPct val="150000"/>
              </a:lnSpc>
            </a:pPr>
            <a:r>
              <a:rPr lang="en-US" sz="2400" dirty="0"/>
              <a:t>Learn the value of “No“.</a:t>
            </a:r>
          </a:p>
          <a:p>
            <a:pPr>
              <a:lnSpc>
                <a:spcPct val="150000"/>
              </a:lnSpc>
            </a:pPr>
            <a:r>
              <a:rPr lang="en-US" sz="2400" dirty="0"/>
              <a:t>You’re already good at compromise, but make sure that you are not compromising everything.</a:t>
            </a:r>
            <a:endParaRPr lang="fr-FR" sz="2400" dirty="0"/>
          </a:p>
        </p:txBody>
      </p:sp>
    </p:spTree>
    <p:extLst>
      <p:ext uri="{BB962C8B-B14F-4D97-AF65-F5344CB8AC3E}">
        <p14:creationId xmlns:p14="http://schemas.microsoft.com/office/powerpoint/2010/main" val="1056834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How can you effectively work with a passive communicator?</a:t>
            </a:r>
          </a:p>
        </p:txBody>
      </p:sp>
      <p:sp>
        <p:nvSpPr>
          <p:cNvPr id="3" name="Espace réservé du contenu 2"/>
          <p:cNvSpPr>
            <a:spLocks noGrp="1"/>
          </p:cNvSpPr>
          <p:nvPr>
            <p:ph idx="1"/>
          </p:nvPr>
        </p:nvSpPr>
        <p:spPr/>
        <p:txBody>
          <a:bodyPr>
            <a:normAutofit lnSpcReduction="10000"/>
          </a:bodyPr>
          <a:lstStyle/>
          <a:p>
            <a:pPr algn="just">
              <a:lnSpc>
                <a:spcPct val="150000"/>
              </a:lnSpc>
            </a:pPr>
            <a:r>
              <a:rPr lang="en-US" dirty="0"/>
              <a:t>Directly ask their opinions on subjects. Give them space within the conversation to offer their views, and allow them the time to properly express them.</a:t>
            </a:r>
          </a:p>
          <a:p>
            <a:pPr algn="just">
              <a:lnSpc>
                <a:spcPct val="150000"/>
              </a:lnSpc>
            </a:pPr>
            <a:r>
              <a:rPr lang="en-US" dirty="0"/>
              <a:t>Do not dismiss their ideas. They are working hard to build their confidence, if an idea won’t work, point out the value of the idea and highlight the positive aspects of it, rather than cutting them down with a short “Well, that won’t work.”</a:t>
            </a:r>
          </a:p>
          <a:p>
            <a:pPr algn="just">
              <a:lnSpc>
                <a:spcPct val="150000"/>
              </a:lnSpc>
            </a:pPr>
            <a:r>
              <a:rPr lang="en-US" dirty="0"/>
              <a:t>Keep conversations positive and solution-oriented. Don’t be angry or confrontational, that will cause them to shut down completely.</a:t>
            </a:r>
            <a:endParaRPr lang="fr-FR" dirty="0"/>
          </a:p>
        </p:txBody>
      </p:sp>
    </p:spTree>
    <p:extLst>
      <p:ext uri="{BB962C8B-B14F-4D97-AF65-F5344CB8AC3E}">
        <p14:creationId xmlns:p14="http://schemas.microsoft.com/office/powerpoint/2010/main" val="3566969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2">
                    <a:lumMod val="75000"/>
                  </a:schemeClr>
                </a:solidFill>
              </a:rPr>
              <a:t>2. </a:t>
            </a:r>
            <a:r>
              <a:rPr lang="fr-FR" b="1" dirty="0" err="1">
                <a:solidFill>
                  <a:schemeClr val="accent2">
                    <a:lumMod val="75000"/>
                  </a:schemeClr>
                </a:solidFill>
              </a:rPr>
              <a:t>Aggressive</a:t>
            </a:r>
            <a:r>
              <a:rPr lang="fr-FR" b="1" dirty="0">
                <a:solidFill>
                  <a:schemeClr val="accent2">
                    <a:lumMod val="75000"/>
                  </a:schemeClr>
                </a:solidFill>
              </a:rPr>
              <a:t> communication style</a:t>
            </a:r>
          </a:p>
        </p:txBody>
      </p:sp>
      <p:sp>
        <p:nvSpPr>
          <p:cNvPr id="3" name="Espace réservé du contenu 2"/>
          <p:cNvSpPr>
            <a:spLocks noGrp="1"/>
          </p:cNvSpPr>
          <p:nvPr>
            <p:ph idx="1"/>
          </p:nvPr>
        </p:nvSpPr>
        <p:spPr/>
        <p:txBody>
          <a:bodyPr/>
          <a:lstStyle/>
          <a:p>
            <a:pPr algn="just">
              <a:lnSpc>
                <a:spcPct val="150000"/>
              </a:lnSpc>
            </a:pPr>
            <a:r>
              <a:rPr lang="en-US" dirty="0"/>
              <a:t>This communication style can be hostile, threatening, and comes from a place of wanting to win at all costs. This type of communication can result in people feeling belittled, steamrolled, and intimidated. </a:t>
            </a:r>
          </a:p>
          <a:p>
            <a:pPr algn="just">
              <a:lnSpc>
                <a:spcPct val="150000"/>
              </a:lnSpc>
            </a:pPr>
            <a:r>
              <a:rPr lang="en-US" dirty="0"/>
              <a:t>In day-to-day operations, this is not a style that will endear someone to their colleagues, and it is advised that this style is avoided in most cases.</a:t>
            </a:r>
          </a:p>
          <a:p>
            <a:endParaRPr lang="fr-FR" dirty="0"/>
          </a:p>
        </p:txBody>
      </p:sp>
    </p:spTree>
    <p:extLst>
      <p:ext uri="{BB962C8B-B14F-4D97-AF65-F5344CB8AC3E}">
        <p14:creationId xmlns:p14="http://schemas.microsoft.com/office/powerpoint/2010/main" val="2454645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a:t>Behavioral</a:t>
            </a:r>
            <a:r>
              <a:rPr lang="fr-FR" b="1" dirty="0"/>
              <a:t> </a:t>
            </a:r>
            <a:r>
              <a:rPr lang="fr-FR" b="1" dirty="0" err="1"/>
              <a:t>characteristics</a:t>
            </a:r>
            <a:r>
              <a:rPr lang="fr-FR" b="1" dirty="0"/>
              <a:t> </a:t>
            </a:r>
          </a:p>
        </p:txBody>
      </p:sp>
      <p:sp>
        <p:nvSpPr>
          <p:cNvPr id="3" name="Espace réservé du contenu 2"/>
          <p:cNvSpPr>
            <a:spLocks noGrp="1"/>
          </p:cNvSpPr>
          <p:nvPr>
            <p:ph idx="1"/>
          </p:nvPr>
        </p:nvSpPr>
        <p:spPr/>
        <p:txBody>
          <a:bodyPr/>
          <a:lstStyle/>
          <a:p>
            <a:pPr algn="just">
              <a:lnSpc>
                <a:spcPct val="150000"/>
              </a:lnSpc>
            </a:pPr>
            <a:r>
              <a:rPr lang="en-US" dirty="0"/>
              <a:t> Expressing their feelings and opinions strongly and as they occur.</a:t>
            </a:r>
          </a:p>
          <a:p>
            <a:pPr algn="just">
              <a:lnSpc>
                <a:spcPct val="150000"/>
              </a:lnSpc>
            </a:pPr>
            <a:r>
              <a:rPr lang="en-US" dirty="0"/>
              <a:t> The most narcissists people</a:t>
            </a:r>
          </a:p>
          <a:p>
            <a:pPr algn="just">
              <a:lnSpc>
                <a:spcPct val="150000"/>
              </a:lnSpc>
            </a:pPr>
            <a:r>
              <a:rPr lang="en-US" dirty="0"/>
              <a:t> They have a weak personality</a:t>
            </a:r>
          </a:p>
          <a:p>
            <a:pPr algn="just">
              <a:lnSpc>
                <a:spcPct val="150000"/>
              </a:lnSpc>
            </a:pPr>
            <a:r>
              <a:rPr lang="en-US" dirty="0"/>
              <a:t> Hooting, yelling, demanding, commanding, blaming, being critical, or being verbally abusive</a:t>
            </a:r>
          </a:p>
          <a:p>
            <a:pPr algn="just">
              <a:lnSpc>
                <a:spcPct val="150000"/>
              </a:lnSpc>
            </a:pPr>
            <a:r>
              <a:rPr lang="en-US" dirty="0"/>
              <a:t>Using forceful, aggressive gestures.</a:t>
            </a:r>
          </a:p>
          <a:p>
            <a:endParaRPr lang="fr-FR" dirty="0"/>
          </a:p>
        </p:txBody>
      </p:sp>
    </p:spTree>
    <p:extLst>
      <p:ext uri="{BB962C8B-B14F-4D97-AF65-F5344CB8AC3E}">
        <p14:creationId xmlns:p14="http://schemas.microsoft.com/office/powerpoint/2010/main" val="2337041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How to adjust your aggressive style to communicate better</a:t>
            </a:r>
            <a:br>
              <a:rPr lang="en-US" b="1" dirty="0"/>
            </a:br>
            <a:endParaRPr lang="fr-FR" b="1" dirty="0"/>
          </a:p>
        </p:txBody>
      </p:sp>
      <p:sp>
        <p:nvSpPr>
          <p:cNvPr id="3" name="Espace réservé du contenu 2"/>
          <p:cNvSpPr>
            <a:spLocks noGrp="1"/>
          </p:cNvSpPr>
          <p:nvPr>
            <p:ph idx="1"/>
          </p:nvPr>
        </p:nvSpPr>
        <p:spPr/>
        <p:txBody>
          <a:bodyPr/>
          <a:lstStyle/>
          <a:p>
            <a:pPr algn="just">
              <a:lnSpc>
                <a:spcPct val="150000"/>
              </a:lnSpc>
            </a:pPr>
            <a:r>
              <a:rPr lang="en-US" dirty="0"/>
              <a:t>Take a look at your body language. Aggressive communicators use physical proximity, tone of voice, and gestures to underline their power in the conversation. This is not going to help your communication succeed. Step back, and tone it do</a:t>
            </a:r>
          </a:p>
          <a:p>
            <a:pPr algn="just">
              <a:lnSpc>
                <a:spcPct val="150000"/>
              </a:lnSpc>
            </a:pPr>
            <a:r>
              <a:rPr lang="en-US" dirty="0"/>
              <a:t>Change your point of view. You don’t want to ‘win’ the conversation, you want to solve the problem. </a:t>
            </a:r>
            <a:endParaRPr lang="fr-FR" dirty="0"/>
          </a:p>
        </p:txBody>
      </p:sp>
    </p:spTree>
    <p:extLst>
      <p:ext uri="{BB962C8B-B14F-4D97-AF65-F5344CB8AC3E}">
        <p14:creationId xmlns:p14="http://schemas.microsoft.com/office/powerpoint/2010/main" val="33133892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186</TotalTime>
  <Words>1371</Words>
  <Application>Microsoft Office PowerPoint</Application>
  <PresentationFormat>Grand écran</PresentationFormat>
  <Paragraphs>81</Paragraphs>
  <Slides>21</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Calibri</vt:lpstr>
      <vt:lpstr>Century Gothic</vt:lpstr>
      <vt:lpstr>Söhne</vt:lpstr>
      <vt:lpstr>Wingdings 3</vt:lpstr>
      <vt:lpstr>Ion</vt:lpstr>
      <vt:lpstr>Styles of Communication </vt:lpstr>
      <vt:lpstr>Introduction </vt:lpstr>
      <vt:lpstr>1.Passive communication style</vt:lpstr>
      <vt:lpstr>Behavioral characteristics </vt:lpstr>
      <vt:lpstr>How to adjust your passive style to communicate better </vt:lpstr>
      <vt:lpstr>How can you effectively work with a passive communicator?</vt:lpstr>
      <vt:lpstr>2. Aggressive communication style</vt:lpstr>
      <vt:lpstr>Behavioral characteristics </vt:lpstr>
      <vt:lpstr>How to adjust your aggressive style to communicate better </vt:lpstr>
      <vt:lpstr>How can you effectively work with an aggressive communicator? </vt:lpstr>
      <vt:lpstr>3. Passive-Aggressive communication style </vt:lpstr>
      <vt:lpstr>Behavioural characteristics </vt:lpstr>
      <vt:lpstr>How to adjust your passive-aggressive style to communicate better </vt:lpstr>
      <vt:lpstr>How can you effectively work with a passive-aggressive communicator? </vt:lpstr>
      <vt:lpstr>4. Assertive communication style </vt:lpstr>
      <vt:lpstr>Behavioural characteristics </vt:lpstr>
      <vt:lpstr>How can you become a more assertive communicator? </vt:lpstr>
      <vt:lpstr>How can you effectively work with an assertive communicator? </vt:lpstr>
      <vt:lpstr>5. Manipulative communication style </vt:lpstr>
      <vt:lpstr>Conclusion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Styles of Communication</dc:title>
  <dc:creator>Seven</dc:creator>
  <cp:lastModifiedBy>213668920257</cp:lastModifiedBy>
  <cp:revision>14</cp:revision>
  <dcterms:created xsi:type="dcterms:W3CDTF">2023-12-04T20:32:43Z</dcterms:created>
  <dcterms:modified xsi:type="dcterms:W3CDTF">2024-02-17T22:24:28Z</dcterms:modified>
</cp:coreProperties>
</file>