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9" r:id="rId3"/>
    <p:sldId id="258" r:id="rId4"/>
    <p:sldId id="267" r:id="rId5"/>
    <p:sldId id="260" r:id="rId6"/>
    <p:sldId id="268" r:id="rId7"/>
    <p:sldId id="263" r:id="rId8"/>
    <p:sldId id="261"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3D3AEA-8D9B-41C7-8F7E-2E1C19859C09}">
          <p14:sldIdLst>
            <p14:sldId id="256"/>
            <p14:sldId id="259"/>
            <p14:sldId id="258"/>
            <p14:sldId id="267"/>
            <p14:sldId id="260"/>
            <p14:sldId id="268"/>
          </p14:sldIdLst>
        </p14:section>
        <p14:section name="Untitled Section" id="{1E5AC2FF-4495-4B98-977F-3555903BCCB9}">
          <p14:sldIdLst>
            <p14:sldId id="263"/>
            <p14:sldId id="261"/>
            <p14:sldId id="264"/>
            <p14:sldId id="26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660"/>
  </p:normalViewPr>
  <p:slideViewPr>
    <p:cSldViewPr>
      <p:cViewPr varScale="1">
        <p:scale>
          <a:sx n="75" d="100"/>
          <a:sy n="75" d="100"/>
        </p:scale>
        <p:origin x="112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3/13/2024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3/13/2024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1371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371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14400"/>
            <a:ext cx="427355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350" y="2846013"/>
            <a:ext cx="1622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57400" y="2328913"/>
            <a:ext cx="3581400" cy="400110"/>
          </a:xfrm>
          <a:prstGeom prst="rect">
            <a:avLst/>
          </a:prstGeom>
          <a:noFill/>
        </p:spPr>
        <p:txBody>
          <a:bodyPr wrap="square" rtlCol="0">
            <a:spAutoFit/>
          </a:bodyPr>
          <a:lstStyle/>
          <a:p>
            <a:pPr algn="r" rtl="1"/>
            <a:r>
              <a:rPr lang="ar-SA" sz="2000" b="1" dirty="0" smtClean="0"/>
              <a:t>قسم: علوم التسيير</a:t>
            </a:r>
          </a:p>
        </p:txBody>
      </p:sp>
      <p:sp>
        <p:nvSpPr>
          <p:cNvPr id="3" name="Rounded Rectangle 2"/>
          <p:cNvSpPr/>
          <p:nvPr/>
        </p:nvSpPr>
        <p:spPr>
          <a:xfrm>
            <a:off x="2231923" y="3363538"/>
            <a:ext cx="4953000" cy="1589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4000" b="1" dirty="0">
                <a:solidFill>
                  <a:schemeClr val="tx1"/>
                </a:solidFill>
              </a:rPr>
              <a:t>شركة </a:t>
            </a:r>
            <a:r>
              <a:rPr lang="fr-FR" sz="4000" b="1" dirty="0">
                <a:solidFill>
                  <a:schemeClr val="tx1"/>
                </a:solidFill>
              </a:rPr>
              <a:t>impossible foods</a:t>
            </a:r>
          </a:p>
        </p:txBody>
      </p:sp>
      <p:sp>
        <p:nvSpPr>
          <p:cNvPr id="5" name="Rounded Rectangle 4"/>
          <p:cNvSpPr/>
          <p:nvPr/>
        </p:nvSpPr>
        <p:spPr>
          <a:xfrm>
            <a:off x="6588124" y="5257800"/>
            <a:ext cx="2174876"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r-SA" b="1" dirty="0" smtClean="0">
              <a:solidFill>
                <a:schemeClr val="tx1"/>
              </a:solidFill>
            </a:endParaRPr>
          </a:p>
          <a:p>
            <a:pPr algn="ctr"/>
            <a:r>
              <a:rPr lang="ar-SA" b="1" dirty="0" smtClean="0">
                <a:solidFill>
                  <a:schemeClr val="tx1"/>
                </a:solidFill>
              </a:rPr>
              <a:t>من إعداد:</a:t>
            </a:r>
          </a:p>
          <a:p>
            <a:pPr algn="ctr"/>
            <a:r>
              <a:rPr lang="ar-SA" b="1" dirty="0" smtClean="0">
                <a:solidFill>
                  <a:schemeClr val="tx1"/>
                </a:solidFill>
              </a:rPr>
              <a:t>-</a:t>
            </a:r>
            <a:r>
              <a:rPr lang="ar-SA" b="1" smtClean="0">
                <a:solidFill>
                  <a:schemeClr val="tx1"/>
                </a:solidFill>
              </a:rPr>
              <a:t>قرفي شهيندة</a:t>
            </a:r>
            <a:endParaRPr lang="ar-SA" b="1" dirty="0" smtClean="0">
              <a:solidFill>
                <a:schemeClr val="tx1"/>
              </a:solidFill>
            </a:endParaRPr>
          </a:p>
        </p:txBody>
      </p:sp>
      <p:sp>
        <p:nvSpPr>
          <p:cNvPr id="6" name="Rounded Rectangle 5"/>
          <p:cNvSpPr/>
          <p:nvPr/>
        </p:nvSpPr>
        <p:spPr>
          <a:xfrm>
            <a:off x="381000" y="5257800"/>
            <a:ext cx="16764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b="1" dirty="0" smtClean="0">
                <a:solidFill>
                  <a:schemeClr val="tx1"/>
                </a:solidFill>
              </a:rPr>
              <a:t>أستاذة المقياس:</a:t>
            </a:r>
          </a:p>
          <a:p>
            <a:pPr algn="ctr"/>
            <a:r>
              <a:rPr lang="ar-SA" b="1" dirty="0" smtClean="0">
                <a:solidFill>
                  <a:schemeClr val="tx1"/>
                </a:solidFill>
              </a:rPr>
              <a:t>مباركي كريمة</a:t>
            </a:r>
            <a:endParaRPr lang="fr-FR" b="1" dirty="0">
              <a:solidFill>
                <a:schemeClr val="tx1"/>
              </a:solidFill>
            </a:endParaRPr>
          </a:p>
        </p:txBody>
      </p:sp>
      <p:sp>
        <p:nvSpPr>
          <p:cNvPr id="8" name="Rounded Rectangle 7"/>
          <p:cNvSpPr/>
          <p:nvPr/>
        </p:nvSpPr>
        <p:spPr>
          <a:xfrm>
            <a:off x="2784475" y="6172200"/>
            <a:ext cx="3124200" cy="381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b="1" dirty="0" smtClean="0">
                <a:solidFill>
                  <a:schemeClr val="tx1"/>
                </a:solidFill>
              </a:rPr>
              <a:t>الموسم الجامعي 2023/2024</a:t>
            </a:r>
            <a:endParaRPr lang="fr-FR" b="1" dirty="0">
              <a:solidFill>
                <a:schemeClr val="tx1"/>
              </a:solidFill>
            </a:endParaRPr>
          </a:p>
        </p:txBody>
      </p:sp>
    </p:spTree>
    <p:extLst>
      <p:ext uri="{BB962C8B-B14F-4D97-AF65-F5344CB8AC3E}">
        <p14:creationId xmlns:p14="http://schemas.microsoft.com/office/powerpoint/2010/main" val="1685999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304800"/>
            <a:ext cx="74676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800" b="1" dirty="0">
                <a:solidFill>
                  <a:schemeClr val="tx1"/>
                </a:solidFill>
              </a:rPr>
              <a:t>6- مزايا وعيوب الشركة</a:t>
            </a:r>
          </a:p>
        </p:txBody>
      </p:sp>
      <p:sp>
        <p:nvSpPr>
          <p:cNvPr id="4" name="Rounded Rectangle 3"/>
          <p:cNvSpPr/>
          <p:nvPr/>
        </p:nvSpPr>
        <p:spPr>
          <a:xfrm>
            <a:off x="0" y="3048000"/>
            <a:ext cx="4114800" cy="1371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400" b="1" dirty="0" smtClean="0">
                <a:solidFill>
                  <a:schemeClr val="tx1"/>
                </a:solidFill>
              </a:rPr>
              <a:t>تحسين </a:t>
            </a:r>
            <a:r>
              <a:rPr lang="ar-SA" sz="2400" b="1" dirty="0" smtClean="0">
                <a:solidFill>
                  <a:schemeClr val="tx1"/>
                </a:solidFill>
              </a:rPr>
              <a:t>استدامة النظام الغذائي </a:t>
            </a:r>
            <a:r>
              <a:rPr lang="ar-SA" sz="2400" b="1" dirty="0" smtClean="0">
                <a:solidFill>
                  <a:schemeClr val="tx1"/>
                </a:solidFill>
              </a:rPr>
              <a:t>العالمي وتوفير الموارد الطبيعية</a:t>
            </a:r>
            <a:endParaRPr lang="fr-FR" sz="2400" b="1" dirty="0">
              <a:solidFill>
                <a:schemeClr val="tx1"/>
              </a:solidFill>
            </a:endParaRPr>
          </a:p>
        </p:txBody>
      </p:sp>
      <p:sp>
        <p:nvSpPr>
          <p:cNvPr id="5" name="Rounded Rectangle 4"/>
          <p:cNvSpPr/>
          <p:nvPr/>
        </p:nvSpPr>
        <p:spPr>
          <a:xfrm>
            <a:off x="4610100" y="1809750"/>
            <a:ext cx="4267200" cy="1371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ar-SA" sz="2400" b="1" dirty="0" smtClean="0">
                <a:solidFill>
                  <a:schemeClr val="tx1"/>
                </a:solidFill>
              </a:rPr>
              <a:t>المزايا: </a:t>
            </a:r>
          </a:p>
          <a:p>
            <a:pPr algn="r"/>
            <a:r>
              <a:rPr lang="ar-SA" sz="2400" b="1" dirty="0" smtClean="0">
                <a:solidFill>
                  <a:schemeClr val="tx1"/>
                </a:solidFill>
              </a:rPr>
              <a:t>تقديم بدائل نباتية للحوم والأسماك بقيمة غذائية عالية وبأسعار معقولة </a:t>
            </a:r>
            <a:endParaRPr lang="fr-FR" sz="2400" b="1" dirty="0">
              <a:solidFill>
                <a:schemeClr val="tx1"/>
              </a:solidFill>
            </a:endParaRPr>
          </a:p>
        </p:txBody>
      </p:sp>
      <p:sp>
        <p:nvSpPr>
          <p:cNvPr id="6" name="Rounded Rectangle 5"/>
          <p:cNvSpPr/>
          <p:nvPr/>
        </p:nvSpPr>
        <p:spPr>
          <a:xfrm>
            <a:off x="4610100" y="4800600"/>
            <a:ext cx="4381500" cy="1676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400" b="1" dirty="0" smtClean="0">
                <a:solidFill>
                  <a:schemeClr val="tx1"/>
                </a:solidFill>
              </a:rPr>
              <a:t>تقليل تأثير المناخ من خلال صناعة اللحوم و المنتجات  الغذائية من النباتات </a:t>
            </a:r>
            <a:endParaRPr lang="fr-FR" sz="2400" b="1" dirty="0">
              <a:solidFill>
                <a:schemeClr val="tx1"/>
              </a:solidFill>
            </a:endParaRPr>
          </a:p>
        </p:txBody>
      </p:sp>
    </p:spTree>
    <p:extLst>
      <p:ext uri="{BB962C8B-B14F-4D97-AF65-F5344CB8AC3E}">
        <p14:creationId xmlns:p14="http://schemas.microsoft.com/office/powerpoint/2010/main" val="3818201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1890" y="685800"/>
            <a:ext cx="4800600" cy="1752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400" b="1" dirty="0" smtClean="0">
                <a:solidFill>
                  <a:schemeClr val="tx1"/>
                </a:solidFill>
              </a:rPr>
              <a:t>العيوب</a:t>
            </a:r>
          </a:p>
          <a:p>
            <a:pPr algn="r"/>
            <a:r>
              <a:rPr lang="ar-SA" sz="2400" b="1" dirty="0" smtClean="0">
                <a:solidFill>
                  <a:schemeClr val="tx1"/>
                </a:solidFill>
              </a:rPr>
              <a:t>انتقادات بخصوص منتجاتها كونها « أطعمة مصنعة مفرطة التجهيز» تحتوي على كميات كبيرة من الصوديوم قد تؤدي لمشاكل صحية</a:t>
            </a:r>
            <a:endParaRPr lang="fr-FR" sz="2400" b="1" dirty="0">
              <a:solidFill>
                <a:schemeClr val="tx1"/>
              </a:solidFill>
            </a:endParaRPr>
          </a:p>
        </p:txBody>
      </p:sp>
      <p:sp>
        <p:nvSpPr>
          <p:cNvPr id="4" name="Rounded Rectangle 3"/>
          <p:cNvSpPr/>
          <p:nvPr/>
        </p:nvSpPr>
        <p:spPr>
          <a:xfrm>
            <a:off x="152400" y="2819400"/>
            <a:ext cx="4191000" cy="1371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400" b="1" dirty="0" smtClean="0">
                <a:solidFill>
                  <a:schemeClr val="tx1"/>
                </a:solidFill>
              </a:rPr>
              <a:t>انتقادات من قبل مجتمع معارض للكائنات المعدلة وراثيا بسبب استخدام الشركة لصويا معدلة وراثيا </a:t>
            </a:r>
            <a:endParaRPr lang="fr-FR" sz="2400" b="1" dirty="0">
              <a:solidFill>
                <a:schemeClr val="tx1"/>
              </a:solidFill>
            </a:endParaRPr>
          </a:p>
        </p:txBody>
      </p:sp>
      <p:sp>
        <p:nvSpPr>
          <p:cNvPr id="5" name="Rounded Rectangle 4"/>
          <p:cNvSpPr/>
          <p:nvPr/>
        </p:nvSpPr>
        <p:spPr>
          <a:xfrm>
            <a:off x="3951890" y="4876800"/>
            <a:ext cx="4811110" cy="1600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400" b="1" dirty="0" smtClean="0">
                <a:solidFill>
                  <a:schemeClr val="tx1"/>
                </a:solidFill>
              </a:rPr>
              <a:t>هذه الشركة تسعى جاهدة لتحسين استدامة النظام الغذائي وتقديم بدائل نباتية لكنها تواجه انتقادات بخصوص جودة منتجاتها واستخدام  مكونات معدلة وراثيا</a:t>
            </a:r>
            <a:endParaRPr lang="fr-FR" sz="2400" b="1" dirty="0">
              <a:solidFill>
                <a:schemeClr val="tx1"/>
              </a:solidFill>
            </a:endParaRPr>
          </a:p>
        </p:txBody>
      </p:sp>
    </p:spTree>
    <p:extLst>
      <p:ext uri="{BB962C8B-B14F-4D97-AF65-F5344CB8AC3E}">
        <p14:creationId xmlns:p14="http://schemas.microsoft.com/office/powerpoint/2010/main" val="42725180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19200"/>
            <a:ext cx="7239000" cy="3108543"/>
          </a:xfrm>
          <a:prstGeom prst="rect">
            <a:avLst/>
          </a:prstGeom>
          <a:noFill/>
        </p:spPr>
        <p:txBody>
          <a:bodyPr wrap="square" rtlCol="0">
            <a:spAutoFit/>
          </a:bodyPr>
          <a:lstStyle/>
          <a:p>
            <a:pPr algn="just" rtl="1"/>
            <a:r>
              <a:rPr lang="ar-SA" sz="2800" b="1" dirty="0" smtClean="0"/>
              <a:t>خطة البحث:</a:t>
            </a:r>
          </a:p>
          <a:p>
            <a:pPr algn="just" rtl="1"/>
            <a:r>
              <a:rPr lang="ar-SA" sz="2800" b="1" dirty="0" smtClean="0"/>
              <a:t>1-تعريف شركة </a:t>
            </a:r>
            <a:r>
              <a:rPr lang="fr-FR" sz="2800" b="1" dirty="0" smtClean="0"/>
              <a:t>impossible foods</a:t>
            </a:r>
            <a:endParaRPr lang="ar-SA" sz="2800" b="1" dirty="0" smtClean="0"/>
          </a:p>
          <a:p>
            <a:pPr algn="just" rtl="1"/>
            <a:r>
              <a:rPr lang="ar-SA" sz="2800" b="1" dirty="0" smtClean="0"/>
              <a:t>2-مؤسس الشركة –باتريك أو براون-</a:t>
            </a:r>
          </a:p>
          <a:p>
            <a:pPr algn="just" rtl="1"/>
            <a:r>
              <a:rPr lang="ar-SA" sz="2800" b="1" dirty="0" smtClean="0"/>
              <a:t>3-تاريخ الشركة والمنتج</a:t>
            </a:r>
          </a:p>
          <a:p>
            <a:pPr algn="just" rtl="1"/>
            <a:r>
              <a:rPr lang="ar-SA" sz="2800" b="1" dirty="0" smtClean="0"/>
              <a:t>4-تكنولوجيا الشركة</a:t>
            </a:r>
          </a:p>
          <a:p>
            <a:pPr algn="just" rtl="1"/>
            <a:r>
              <a:rPr lang="ar-SA" sz="2800" b="1" dirty="0" smtClean="0"/>
              <a:t>5-أهداف الشركة</a:t>
            </a:r>
          </a:p>
          <a:p>
            <a:pPr algn="just" rtl="1"/>
            <a:r>
              <a:rPr lang="ar-SA" sz="2800" b="1" dirty="0" smtClean="0"/>
              <a:t>6- مزايا وعيوب الشركة</a:t>
            </a:r>
          </a:p>
        </p:txBody>
      </p:sp>
    </p:spTree>
    <p:extLst>
      <p:ext uri="{BB962C8B-B14F-4D97-AF65-F5344CB8AC3E}">
        <p14:creationId xmlns:p14="http://schemas.microsoft.com/office/powerpoint/2010/main" val="28541074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xEl>
                                              <p:pRg st="1" end="1"/>
                                            </p:txEl>
                                          </p:spTgt>
                                        </p:tgtEl>
                                        <p:attrNameLst>
                                          <p:attrName>ppt_x</p:attrName>
                                          <p:attrName>ppt_y</p:attrName>
                                        </p:attrNameLst>
                                      </p:cBhvr>
                                    </p:animMotion>
                                    <p:animRot by="1500000">
                                      <p:cBhvr>
                                        <p:cTn id="13" dur="125" fill="hold">
                                          <p:stCondLst>
                                            <p:cond delay="0"/>
                                          </p:stCondLst>
                                        </p:cTn>
                                        <p:tgtEl>
                                          <p:spTgt spid="2">
                                            <p:txEl>
                                              <p:pRg st="1" end="1"/>
                                            </p:txEl>
                                          </p:spTgt>
                                        </p:tgtEl>
                                        <p:attrNameLst>
                                          <p:attrName>r</p:attrName>
                                        </p:attrNameLst>
                                      </p:cBhvr>
                                    </p:animRot>
                                    <p:animRot by="-1500000">
                                      <p:cBhvr>
                                        <p:cTn id="14" dur="125" fill="hold">
                                          <p:stCondLst>
                                            <p:cond delay="125"/>
                                          </p:stCondLst>
                                        </p:cTn>
                                        <p:tgtEl>
                                          <p:spTgt spid="2">
                                            <p:txEl>
                                              <p:pRg st="1" end="1"/>
                                            </p:txEl>
                                          </p:spTgt>
                                        </p:tgtEl>
                                        <p:attrNameLst>
                                          <p:attrName>r</p:attrName>
                                        </p:attrNameLst>
                                      </p:cBhvr>
                                    </p:animRot>
                                    <p:animRot by="-1500000">
                                      <p:cBhvr>
                                        <p:cTn id="15" dur="125" fill="hold">
                                          <p:stCondLst>
                                            <p:cond delay="250"/>
                                          </p:stCondLst>
                                        </p:cTn>
                                        <p:tgtEl>
                                          <p:spTgt spid="2">
                                            <p:txEl>
                                              <p:pRg st="1" end="1"/>
                                            </p:txEl>
                                          </p:spTgt>
                                        </p:tgtEl>
                                        <p:attrNameLst>
                                          <p:attrName>r</p:attrName>
                                        </p:attrNameLst>
                                      </p:cBhvr>
                                    </p:animRot>
                                    <p:animRot by="1500000">
                                      <p:cBhvr>
                                        <p:cTn id="16" dur="125" fill="hold">
                                          <p:stCondLst>
                                            <p:cond delay="375"/>
                                          </p:stCondLst>
                                        </p:cTn>
                                        <p:tgtEl>
                                          <p:spTgt spid="2">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
                                            <p:txEl>
                                              <p:pRg st="2" end="2"/>
                                            </p:txEl>
                                          </p:spTgt>
                                        </p:tgtEl>
                                        <p:attrNameLst>
                                          <p:attrName>ppt_x</p:attrName>
                                          <p:attrName>ppt_y</p:attrName>
                                        </p:attrNameLst>
                                      </p:cBhvr>
                                    </p:animMotion>
                                    <p:animRot by="1500000">
                                      <p:cBhvr>
                                        <p:cTn id="19" dur="125" fill="hold">
                                          <p:stCondLst>
                                            <p:cond delay="0"/>
                                          </p:stCondLst>
                                        </p:cTn>
                                        <p:tgtEl>
                                          <p:spTgt spid="2">
                                            <p:txEl>
                                              <p:pRg st="2" end="2"/>
                                            </p:txEl>
                                          </p:spTgt>
                                        </p:tgtEl>
                                        <p:attrNameLst>
                                          <p:attrName>r</p:attrName>
                                        </p:attrNameLst>
                                      </p:cBhvr>
                                    </p:animRot>
                                    <p:animRot by="-1500000">
                                      <p:cBhvr>
                                        <p:cTn id="20" dur="125" fill="hold">
                                          <p:stCondLst>
                                            <p:cond delay="125"/>
                                          </p:stCondLst>
                                        </p:cTn>
                                        <p:tgtEl>
                                          <p:spTgt spid="2">
                                            <p:txEl>
                                              <p:pRg st="2" end="2"/>
                                            </p:txEl>
                                          </p:spTgt>
                                        </p:tgtEl>
                                        <p:attrNameLst>
                                          <p:attrName>r</p:attrName>
                                        </p:attrNameLst>
                                      </p:cBhvr>
                                    </p:animRot>
                                    <p:animRot by="-1500000">
                                      <p:cBhvr>
                                        <p:cTn id="21" dur="125" fill="hold">
                                          <p:stCondLst>
                                            <p:cond delay="250"/>
                                          </p:stCondLst>
                                        </p:cTn>
                                        <p:tgtEl>
                                          <p:spTgt spid="2">
                                            <p:txEl>
                                              <p:pRg st="2" end="2"/>
                                            </p:txEl>
                                          </p:spTgt>
                                        </p:tgtEl>
                                        <p:attrNameLst>
                                          <p:attrName>r</p:attrName>
                                        </p:attrNameLst>
                                      </p:cBhvr>
                                    </p:animRot>
                                    <p:animRot by="1500000">
                                      <p:cBhvr>
                                        <p:cTn id="22" dur="125" fill="hold">
                                          <p:stCondLst>
                                            <p:cond delay="375"/>
                                          </p:stCondLst>
                                        </p:cTn>
                                        <p:tgtEl>
                                          <p:spTgt spid="2">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
                                            <p:txEl>
                                              <p:pRg st="3" end="3"/>
                                            </p:txEl>
                                          </p:spTgt>
                                        </p:tgtEl>
                                        <p:attrNameLst>
                                          <p:attrName>ppt_x</p:attrName>
                                          <p:attrName>ppt_y</p:attrName>
                                        </p:attrNameLst>
                                      </p:cBhvr>
                                    </p:animMotion>
                                    <p:animRot by="1500000">
                                      <p:cBhvr>
                                        <p:cTn id="25" dur="125" fill="hold">
                                          <p:stCondLst>
                                            <p:cond delay="0"/>
                                          </p:stCondLst>
                                        </p:cTn>
                                        <p:tgtEl>
                                          <p:spTgt spid="2">
                                            <p:txEl>
                                              <p:pRg st="3" end="3"/>
                                            </p:txEl>
                                          </p:spTgt>
                                        </p:tgtEl>
                                        <p:attrNameLst>
                                          <p:attrName>r</p:attrName>
                                        </p:attrNameLst>
                                      </p:cBhvr>
                                    </p:animRot>
                                    <p:animRot by="-1500000">
                                      <p:cBhvr>
                                        <p:cTn id="26" dur="125" fill="hold">
                                          <p:stCondLst>
                                            <p:cond delay="125"/>
                                          </p:stCondLst>
                                        </p:cTn>
                                        <p:tgtEl>
                                          <p:spTgt spid="2">
                                            <p:txEl>
                                              <p:pRg st="3" end="3"/>
                                            </p:txEl>
                                          </p:spTgt>
                                        </p:tgtEl>
                                        <p:attrNameLst>
                                          <p:attrName>r</p:attrName>
                                        </p:attrNameLst>
                                      </p:cBhvr>
                                    </p:animRot>
                                    <p:animRot by="-1500000">
                                      <p:cBhvr>
                                        <p:cTn id="27" dur="125" fill="hold">
                                          <p:stCondLst>
                                            <p:cond delay="250"/>
                                          </p:stCondLst>
                                        </p:cTn>
                                        <p:tgtEl>
                                          <p:spTgt spid="2">
                                            <p:txEl>
                                              <p:pRg st="3" end="3"/>
                                            </p:txEl>
                                          </p:spTgt>
                                        </p:tgtEl>
                                        <p:attrNameLst>
                                          <p:attrName>r</p:attrName>
                                        </p:attrNameLst>
                                      </p:cBhvr>
                                    </p:animRot>
                                    <p:animRot by="1500000">
                                      <p:cBhvr>
                                        <p:cTn id="28" dur="125" fill="hold">
                                          <p:stCondLst>
                                            <p:cond delay="375"/>
                                          </p:stCondLst>
                                        </p:cTn>
                                        <p:tgtEl>
                                          <p:spTgt spid="2">
                                            <p:txEl>
                                              <p:pRg st="3" end="3"/>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
                                            <p:txEl>
                                              <p:pRg st="4" end="4"/>
                                            </p:txEl>
                                          </p:spTgt>
                                        </p:tgtEl>
                                        <p:attrNameLst>
                                          <p:attrName>ppt_x</p:attrName>
                                          <p:attrName>ppt_y</p:attrName>
                                        </p:attrNameLst>
                                      </p:cBhvr>
                                    </p:animMotion>
                                    <p:animRot by="1500000">
                                      <p:cBhvr>
                                        <p:cTn id="31" dur="125" fill="hold">
                                          <p:stCondLst>
                                            <p:cond delay="0"/>
                                          </p:stCondLst>
                                        </p:cTn>
                                        <p:tgtEl>
                                          <p:spTgt spid="2">
                                            <p:txEl>
                                              <p:pRg st="4" end="4"/>
                                            </p:txEl>
                                          </p:spTgt>
                                        </p:tgtEl>
                                        <p:attrNameLst>
                                          <p:attrName>r</p:attrName>
                                        </p:attrNameLst>
                                      </p:cBhvr>
                                    </p:animRot>
                                    <p:animRot by="-1500000">
                                      <p:cBhvr>
                                        <p:cTn id="32" dur="125" fill="hold">
                                          <p:stCondLst>
                                            <p:cond delay="125"/>
                                          </p:stCondLst>
                                        </p:cTn>
                                        <p:tgtEl>
                                          <p:spTgt spid="2">
                                            <p:txEl>
                                              <p:pRg st="4" end="4"/>
                                            </p:txEl>
                                          </p:spTgt>
                                        </p:tgtEl>
                                        <p:attrNameLst>
                                          <p:attrName>r</p:attrName>
                                        </p:attrNameLst>
                                      </p:cBhvr>
                                    </p:animRot>
                                    <p:animRot by="-1500000">
                                      <p:cBhvr>
                                        <p:cTn id="33" dur="125" fill="hold">
                                          <p:stCondLst>
                                            <p:cond delay="250"/>
                                          </p:stCondLst>
                                        </p:cTn>
                                        <p:tgtEl>
                                          <p:spTgt spid="2">
                                            <p:txEl>
                                              <p:pRg st="4" end="4"/>
                                            </p:txEl>
                                          </p:spTgt>
                                        </p:tgtEl>
                                        <p:attrNameLst>
                                          <p:attrName>r</p:attrName>
                                        </p:attrNameLst>
                                      </p:cBhvr>
                                    </p:animRot>
                                    <p:animRot by="1500000">
                                      <p:cBhvr>
                                        <p:cTn id="34" dur="125" fill="hold">
                                          <p:stCondLst>
                                            <p:cond delay="375"/>
                                          </p:stCondLst>
                                        </p:cTn>
                                        <p:tgtEl>
                                          <p:spTgt spid="2">
                                            <p:txEl>
                                              <p:pRg st="4" end="4"/>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2">
                                            <p:txEl>
                                              <p:pRg st="5" end="5"/>
                                            </p:txEl>
                                          </p:spTgt>
                                        </p:tgtEl>
                                        <p:attrNameLst>
                                          <p:attrName>ppt_x</p:attrName>
                                          <p:attrName>ppt_y</p:attrName>
                                        </p:attrNameLst>
                                      </p:cBhvr>
                                    </p:animMotion>
                                    <p:animRot by="1500000">
                                      <p:cBhvr>
                                        <p:cTn id="37" dur="125" fill="hold">
                                          <p:stCondLst>
                                            <p:cond delay="0"/>
                                          </p:stCondLst>
                                        </p:cTn>
                                        <p:tgtEl>
                                          <p:spTgt spid="2">
                                            <p:txEl>
                                              <p:pRg st="5" end="5"/>
                                            </p:txEl>
                                          </p:spTgt>
                                        </p:tgtEl>
                                        <p:attrNameLst>
                                          <p:attrName>r</p:attrName>
                                        </p:attrNameLst>
                                      </p:cBhvr>
                                    </p:animRot>
                                    <p:animRot by="-1500000">
                                      <p:cBhvr>
                                        <p:cTn id="38" dur="125" fill="hold">
                                          <p:stCondLst>
                                            <p:cond delay="125"/>
                                          </p:stCondLst>
                                        </p:cTn>
                                        <p:tgtEl>
                                          <p:spTgt spid="2">
                                            <p:txEl>
                                              <p:pRg st="5" end="5"/>
                                            </p:txEl>
                                          </p:spTgt>
                                        </p:tgtEl>
                                        <p:attrNameLst>
                                          <p:attrName>r</p:attrName>
                                        </p:attrNameLst>
                                      </p:cBhvr>
                                    </p:animRot>
                                    <p:animRot by="-1500000">
                                      <p:cBhvr>
                                        <p:cTn id="39" dur="125" fill="hold">
                                          <p:stCondLst>
                                            <p:cond delay="250"/>
                                          </p:stCondLst>
                                        </p:cTn>
                                        <p:tgtEl>
                                          <p:spTgt spid="2">
                                            <p:txEl>
                                              <p:pRg st="5" end="5"/>
                                            </p:txEl>
                                          </p:spTgt>
                                        </p:tgtEl>
                                        <p:attrNameLst>
                                          <p:attrName>r</p:attrName>
                                        </p:attrNameLst>
                                      </p:cBhvr>
                                    </p:animRot>
                                    <p:animRot by="1500000">
                                      <p:cBhvr>
                                        <p:cTn id="40" dur="125" fill="hold">
                                          <p:stCondLst>
                                            <p:cond delay="375"/>
                                          </p:stCondLst>
                                        </p:cTn>
                                        <p:tgtEl>
                                          <p:spTgt spid="2">
                                            <p:txEl>
                                              <p:pRg st="5" end="5"/>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2">
                                            <p:txEl>
                                              <p:pRg st="6" end="6"/>
                                            </p:txEl>
                                          </p:spTgt>
                                        </p:tgtEl>
                                        <p:attrNameLst>
                                          <p:attrName>ppt_x</p:attrName>
                                          <p:attrName>ppt_y</p:attrName>
                                        </p:attrNameLst>
                                      </p:cBhvr>
                                    </p:animMotion>
                                    <p:animRot by="1500000">
                                      <p:cBhvr>
                                        <p:cTn id="43" dur="125" fill="hold">
                                          <p:stCondLst>
                                            <p:cond delay="0"/>
                                          </p:stCondLst>
                                        </p:cTn>
                                        <p:tgtEl>
                                          <p:spTgt spid="2">
                                            <p:txEl>
                                              <p:pRg st="6" end="6"/>
                                            </p:txEl>
                                          </p:spTgt>
                                        </p:tgtEl>
                                        <p:attrNameLst>
                                          <p:attrName>r</p:attrName>
                                        </p:attrNameLst>
                                      </p:cBhvr>
                                    </p:animRot>
                                    <p:animRot by="-1500000">
                                      <p:cBhvr>
                                        <p:cTn id="44" dur="125" fill="hold">
                                          <p:stCondLst>
                                            <p:cond delay="125"/>
                                          </p:stCondLst>
                                        </p:cTn>
                                        <p:tgtEl>
                                          <p:spTgt spid="2">
                                            <p:txEl>
                                              <p:pRg st="6" end="6"/>
                                            </p:txEl>
                                          </p:spTgt>
                                        </p:tgtEl>
                                        <p:attrNameLst>
                                          <p:attrName>r</p:attrName>
                                        </p:attrNameLst>
                                      </p:cBhvr>
                                    </p:animRot>
                                    <p:animRot by="-1500000">
                                      <p:cBhvr>
                                        <p:cTn id="45" dur="125" fill="hold">
                                          <p:stCondLst>
                                            <p:cond delay="250"/>
                                          </p:stCondLst>
                                        </p:cTn>
                                        <p:tgtEl>
                                          <p:spTgt spid="2">
                                            <p:txEl>
                                              <p:pRg st="6" end="6"/>
                                            </p:txEl>
                                          </p:spTgt>
                                        </p:tgtEl>
                                        <p:attrNameLst>
                                          <p:attrName>r</p:attrName>
                                        </p:attrNameLst>
                                      </p:cBhvr>
                                    </p:animRot>
                                    <p:animRot by="1500000">
                                      <p:cBhvr>
                                        <p:cTn id="46" dur="125" fill="hold">
                                          <p:stCondLst>
                                            <p:cond delay="375"/>
                                          </p:stCondLst>
                                        </p:cTn>
                                        <p:tgtEl>
                                          <p:spTgt spid="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382000" cy="461665"/>
          </a:xfrm>
          <a:prstGeom prst="rect">
            <a:avLst/>
          </a:prstGeom>
          <a:noFill/>
        </p:spPr>
        <p:txBody>
          <a:bodyPr wrap="square" rtlCol="0">
            <a:spAutoFit/>
          </a:bodyPr>
          <a:lstStyle/>
          <a:p>
            <a:pPr algn="r" rtl="1"/>
            <a:r>
              <a:rPr lang="ar-SA" sz="2400" b="1" dirty="0"/>
              <a:t>1-تعريف شركة </a:t>
            </a:r>
            <a:r>
              <a:rPr lang="fr-FR" sz="2400" b="1" dirty="0"/>
              <a:t>impossible foods</a:t>
            </a:r>
          </a:p>
        </p:txBody>
      </p:sp>
      <p:sp>
        <p:nvSpPr>
          <p:cNvPr id="3" name="Horizontal Scroll 2"/>
          <p:cNvSpPr/>
          <p:nvPr/>
        </p:nvSpPr>
        <p:spPr>
          <a:xfrm>
            <a:off x="304800" y="711680"/>
            <a:ext cx="8534400" cy="6340641"/>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ar-SA" sz="2400" b="1" dirty="0" smtClean="0">
                <a:solidFill>
                  <a:schemeClr val="tx1"/>
                </a:solidFill>
              </a:rPr>
              <a:t>هي شركة تكنولوجية واختراعات غذائية تأسست سنة 2011 ومقرها في كاليفورنيا الو.م.أ ريدوت سيتي. تهدف الشركة إلى تطوير بدائل نباتية للحوم تكون </a:t>
            </a:r>
            <a:r>
              <a:rPr lang="ar-SA" sz="2400" b="1" dirty="0" smtClean="0">
                <a:solidFill>
                  <a:schemeClr val="tx1"/>
                </a:solidFill>
              </a:rPr>
              <a:t>بطعم </a:t>
            </a:r>
            <a:r>
              <a:rPr lang="ar-SA" sz="2400" b="1" dirty="0" smtClean="0">
                <a:solidFill>
                  <a:schemeClr val="tx1"/>
                </a:solidFill>
              </a:rPr>
              <a:t>ومظهر مماثلين للحوم الحيوانات مع التركيز على الابتكار التكنولوجي والاستدامة  </a:t>
            </a:r>
          </a:p>
          <a:p>
            <a:pPr algn="r"/>
            <a:r>
              <a:rPr lang="ar-SA" sz="2400" b="1" dirty="0" smtClean="0">
                <a:solidFill>
                  <a:schemeClr val="tx1"/>
                </a:solidFill>
              </a:rPr>
              <a:t>البيئية منتجاتها الرئيسية تشمل:</a:t>
            </a:r>
          </a:p>
          <a:p>
            <a:pPr marL="342900" indent="-342900" algn="r">
              <a:buFontTx/>
              <a:buChar char="-"/>
            </a:pPr>
            <a:r>
              <a:rPr lang="fr-FR" sz="2400" b="1" dirty="0" smtClean="0">
                <a:solidFill>
                  <a:schemeClr val="tx1"/>
                </a:solidFill>
              </a:rPr>
              <a:t>Impossible </a:t>
            </a:r>
            <a:r>
              <a:rPr lang="fr-FR" sz="2400" b="1" dirty="0" smtClean="0">
                <a:solidFill>
                  <a:schemeClr val="tx1"/>
                </a:solidFill>
              </a:rPr>
              <a:t>Burger</a:t>
            </a:r>
          </a:p>
          <a:p>
            <a:pPr marL="342900" indent="-342900" algn="r">
              <a:buFontTx/>
              <a:buChar char="-"/>
            </a:pPr>
            <a:r>
              <a:rPr lang="fr-FR" sz="2400" b="1" dirty="0" smtClean="0">
                <a:solidFill>
                  <a:schemeClr val="tx1"/>
                </a:solidFill>
              </a:rPr>
              <a:t>-impossible </a:t>
            </a:r>
            <a:r>
              <a:rPr lang="fr-FR" sz="2400" b="1" dirty="0" smtClean="0">
                <a:solidFill>
                  <a:schemeClr val="tx1"/>
                </a:solidFill>
              </a:rPr>
              <a:t>sausage</a:t>
            </a:r>
          </a:p>
          <a:p>
            <a:pPr algn="r"/>
            <a:r>
              <a:rPr lang="ar-SA" sz="2400" b="1" dirty="0" smtClean="0">
                <a:solidFill>
                  <a:schemeClr val="tx1"/>
                </a:solidFill>
              </a:rPr>
              <a:t> وغيرها التي تستخدم تكنولوجيا الجينات والبروتينات لاعطاء النباتات مظهرا وطعما مشابهين للحوم الحيوانية.</a:t>
            </a:r>
            <a:endParaRPr lang="fr-FR" sz="2400" b="1" dirty="0">
              <a:solidFill>
                <a:schemeClr val="tx1"/>
              </a:solidFill>
            </a:endParaRPr>
          </a:p>
        </p:txBody>
      </p:sp>
    </p:spTree>
    <p:extLst>
      <p:ext uri="{BB962C8B-B14F-4D97-AF65-F5344CB8AC3E}">
        <p14:creationId xmlns:p14="http://schemas.microsoft.com/office/powerpoint/2010/main" val="39554108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66688"/>
            <a:ext cx="4414837"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30104"/>
            <a:ext cx="4572000" cy="639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1111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57400" y="228600"/>
            <a:ext cx="54102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ar-SA" sz="2400" b="1" dirty="0">
                <a:solidFill>
                  <a:schemeClr val="tx1"/>
                </a:solidFill>
              </a:rPr>
              <a:t>2-مؤسس الشركة –باتريك أو براون-</a:t>
            </a:r>
          </a:p>
        </p:txBody>
      </p:sp>
      <p:sp>
        <p:nvSpPr>
          <p:cNvPr id="7" name="Horizontal Scroll 6"/>
          <p:cNvSpPr/>
          <p:nvPr/>
        </p:nvSpPr>
        <p:spPr>
          <a:xfrm>
            <a:off x="1143000" y="1524000"/>
            <a:ext cx="7239000" cy="4343400"/>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ar-SA" sz="2400" b="1" dirty="0" smtClean="0">
                <a:solidFill>
                  <a:schemeClr val="tx1"/>
                </a:solidFill>
              </a:rPr>
              <a:t>هو باتريك أو براون حاصل على درجة الطب والدكتوراه في الفلسفة يهدف براون من خلال شركته إلى تحويل النظام الغذائي العالمي من خلال صناعة اللحوم والمنتجات من النباتات بدأت </a:t>
            </a:r>
            <a:r>
              <a:rPr lang="fr-FR" sz="2400" b="1" dirty="0" smtClean="0">
                <a:solidFill>
                  <a:schemeClr val="tx1"/>
                </a:solidFill>
              </a:rPr>
              <a:t>impossible foods</a:t>
            </a:r>
            <a:r>
              <a:rPr lang="ar-SA" sz="2400" b="1" dirty="0" smtClean="0">
                <a:solidFill>
                  <a:schemeClr val="tx1"/>
                </a:solidFill>
              </a:rPr>
              <a:t>رحلة</a:t>
            </a:r>
            <a:endParaRPr lang="fr-FR" sz="2400" b="1" dirty="0">
              <a:solidFill>
                <a:schemeClr val="tx1"/>
              </a:solidFill>
            </a:endParaRPr>
          </a:p>
          <a:p>
            <a:pPr algn="r"/>
            <a:r>
              <a:rPr lang="ar-SA" sz="2400" b="1" dirty="0" smtClean="0">
                <a:solidFill>
                  <a:schemeClr val="tx1"/>
                </a:solidFill>
              </a:rPr>
              <a:t> سنة 2011 مع هدف بسيط « صنع لحم من النباتات» يعكس </a:t>
            </a:r>
            <a:r>
              <a:rPr lang="fr-FR" sz="2400" b="1" dirty="0" smtClean="0">
                <a:solidFill>
                  <a:schemeClr val="tx1"/>
                </a:solidFill>
              </a:rPr>
              <a:t>impossibel foods</a:t>
            </a:r>
            <a:r>
              <a:rPr lang="ar-SA" sz="2400" b="1" dirty="0" smtClean="0">
                <a:solidFill>
                  <a:schemeClr val="tx1"/>
                </a:solidFill>
              </a:rPr>
              <a:t>تأسيس </a:t>
            </a:r>
            <a:endParaRPr lang="fr-FR" sz="2400" b="1" dirty="0">
              <a:solidFill>
                <a:schemeClr val="tx1"/>
              </a:solidFill>
            </a:endParaRPr>
          </a:p>
          <a:p>
            <a:pPr algn="r"/>
            <a:r>
              <a:rPr lang="ar-SA" sz="2400" b="1" dirty="0" smtClean="0">
                <a:solidFill>
                  <a:schemeClr val="tx1"/>
                </a:solidFill>
              </a:rPr>
              <a:t>رؤية براون في تقديم بدائل نباتية للحوم والأسماك والألبان بقيمة غذائية عالية وبأسعار معقولة مع التركيز على تحسين استدامة النظام الغذائي وتقليل تأثير تغير المناخ.</a:t>
            </a:r>
            <a:endParaRPr lang="fr-FR" sz="2400" b="1" dirty="0">
              <a:solidFill>
                <a:schemeClr val="tx1"/>
              </a:solidFill>
            </a:endParaRPr>
          </a:p>
        </p:txBody>
      </p:sp>
    </p:spTree>
    <p:extLst>
      <p:ext uri="{BB962C8B-B14F-4D97-AF65-F5344CB8AC3E}">
        <p14:creationId xmlns:p14="http://schemas.microsoft.com/office/powerpoint/2010/main" val="4255677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novo\Desktop\106168162-1570464559689gettyimages-107927348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82124"/>
            <a:ext cx="8686800" cy="666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08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830997"/>
          </a:xfrm>
          <a:prstGeom prst="rect">
            <a:avLst/>
          </a:prstGeom>
          <a:noFill/>
        </p:spPr>
        <p:txBody>
          <a:bodyPr wrap="square" rtlCol="0">
            <a:spAutoFit/>
          </a:bodyPr>
          <a:lstStyle/>
          <a:p>
            <a:pPr algn="r" rtl="1"/>
            <a:endParaRPr lang="ar-SA" sz="2400" b="1" dirty="0" smtClean="0"/>
          </a:p>
          <a:p>
            <a:pPr algn="r" rtl="1"/>
            <a:endParaRPr lang="ar-SA" sz="2400" b="1" dirty="0"/>
          </a:p>
        </p:txBody>
      </p:sp>
      <p:sp>
        <p:nvSpPr>
          <p:cNvPr id="3" name="Rounded Rectangular Callout 2"/>
          <p:cNvSpPr/>
          <p:nvPr/>
        </p:nvSpPr>
        <p:spPr>
          <a:xfrm>
            <a:off x="1676400" y="1981200"/>
            <a:ext cx="6553200" cy="3200400"/>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ar-SA" b="1" dirty="0" smtClean="0">
                <a:solidFill>
                  <a:schemeClr val="tx1"/>
                </a:solidFill>
              </a:rPr>
              <a:t>ترتكز تكنولوجيا هذه الشركة على تحويل النباتات إلى منتجات غذائية تشبه اللحوم الحيوانية من حيث الطعم والقوام ، الطريقة الرئيسية التي تستخدمها الشركة تشمل استخدام البروتينات النباتية خاصة بروتين نباتات المعروف باسم «هيم» الذي يمنح اللحوم طعمها الفريد يتم استخراج هذا البروتين من النباتات وتعديله بشكل جزئي ليشبه البروتين الموجود في اللحوم الحيوانية بالإضافة إلى ذلك تستخدم هذه الشركة تقنيات الهندسة الوراثية والتحليل الجزئي لتحسين النكهة والملمس والقابلية للطهي للمنتجات النباتية التي تنتجها.</a:t>
            </a:r>
            <a:endParaRPr lang="fr-FR" b="1" dirty="0">
              <a:solidFill>
                <a:schemeClr val="tx1"/>
              </a:solidFill>
            </a:endParaRPr>
          </a:p>
        </p:txBody>
      </p:sp>
      <p:sp>
        <p:nvSpPr>
          <p:cNvPr id="5" name="Rounded Rectangle 4"/>
          <p:cNvSpPr/>
          <p:nvPr/>
        </p:nvSpPr>
        <p:spPr>
          <a:xfrm>
            <a:off x="1600200" y="304800"/>
            <a:ext cx="6705600" cy="8309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800" b="1" dirty="0">
                <a:solidFill>
                  <a:schemeClr val="tx1"/>
                </a:solidFill>
              </a:rPr>
              <a:t>4-تكنولوجيا الشركة</a:t>
            </a:r>
          </a:p>
        </p:txBody>
      </p:sp>
    </p:spTree>
    <p:extLst>
      <p:ext uri="{BB962C8B-B14F-4D97-AF65-F5344CB8AC3E}">
        <p14:creationId xmlns:p14="http://schemas.microsoft.com/office/powerpoint/2010/main" val="131750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609600" y="304800"/>
            <a:ext cx="7746124"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a:solidFill>
                  <a:schemeClr val="tx1"/>
                </a:solidFill>
              </a:rPr>
              <a:t>3-تاريخ الشركة والمنتج</a:t>
            </a:r>
          </a:p>
        </p:txBody>
      </p:sp>
      <p:sp>
        <p:nvSpPr>
          <p:cNvPr id="2" name="Rounded Rectangular Callout 1"/>
          <p:cNvSpPr/>
          <p:nvPr/>
        </p:nvSpPr>
        <p:spPr>
          <a:xfrm>
            <a:off x="304800" y="2286000"/>
            <a:ext cx="8534400" cy="3886200"/>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ar-SA" sz="2400" b="1" dirty="0" smtClean="0">
                <a:solidFill>
                  <a:schemeClr val="tx1"/>
                </a:solidFill>
              </a:rPr>
              <a:t>تأسست هذه الشركة عام 2011 بواسطة باتريك أو براون الذي يهدف إلى تحويل النظام الغذائي العالمي من خلال صناعة اللحوم والمنتجات الغذائية من </a:t>
            </a:r>
            <a:r>
              <a:rPr lang="ar-SA" sz="2400" b="1" dirty="0" smtClean="0">
                <a:solidFill>
                  <a:schemeClr val="tx1"/>
                </a:solidFill>
              </a:rPr>
              <a:t>النباتات</a:t>
            </a:r>
            <a:endParaRPr lang="ar-SA" sz="2400" b="1" dirty="0" smtClean="0">
              <a:solidFill>
                <a:schemeClr val="tx1"/>
              </a:solidFill>
            </a:endParaRPr>
          </a:p>
          <a:p>
            <a:pPr algn="r"/>
            <a:r>
              <a:rPr lang="fr-FR" sz="2400" b="1" dirty="0" smtClean="0">
                <a:solidFill>
                  <a:schemeClr val="tx1"/>
                </a:solidFill>
              </a:rPr>
              <a:t>Impossible </a:t>
            </a:r>
            <a:r>
              <a:rPr lang="fr-FR" sz="2400" b="1" dirty="0" smtClean="0">
                <a:solidFill>
                  <a:schemeClr val="tx1"/>
                </a:solidFill>
              </a:rPr>
              <a:t>berger</a:t>
            </a:r>
            <a:r>
              <a:rPr lang="ar-SA" sz="2400" b="1" dirty="0" smtClean="0">
                <a:solidFill>
                  <a:schemeClr val="tx1"/>
                </a:solidFill>
              </a:rPr>
              <a:t>في عام 2016 قامة الشركة باطلاق </a:t>
            </a:r>
          </a:p>
          <a:p>
            <a:pPr algn="r"/>
            <a:r>
              <a:rPr lang="ar-SA" sz="2400" b="1" dirty="0" smtClean="0">
                <a:solidFill>
                  <a:schemeClr val="tx1"/>
                </a:solidFill>
              </a:rPr>
              <a:t>في عام 2019 قامت بتحسين وتعديل هذا البرقر لجعله أكثر طعما وقيمة غذائية ثم استبدال بعض المكونات مثل بروتين القمح ببروتين الصويا وزيت جوز الهند بزيت دوار الشمس وإضافة مادة رابطة جديدة تسمى : الميثيل سيليلوز </a:t>
            </a:r>
          </a:p>
          <a:p>
            <a:pPr algn="r"/>
            <a:r>
              <a:rPr lang="ar-SA" sz="2400" b="1" dirty="0">
                <a:solidFill>
                  <a:schemeClr val="tx1"/>
                </a:solidFill>
              </a:rPr>
              <a:t>	</a:t>
            </a:r>
            <a:r>
              <a:rPr lang="ar-SA" sz="2400" b="1" dirty="0" smtClean="0">
                <a:solidFill>
                  <a:schemeClr val="tx1"/>
                </a:solidFill>
              </a:rPr>
              <a:t>	 هذه التغيرات جعلت من الشركة أكثر تشبع وصحية مما يجعلها بديلا مستداما وصديقا للبيئة وللحوم التقليدية</a:t>
            </a:r>
            <a:endParaRPr lang="fr-FR" sz="2400" b="1" dirty="0">
              <a:solidFill>
                <a:schemeClr val="tx1"/>
              </a:solidFill>
            </a:endParaRPr>
          </a:p>
        </p:txBody>
      </p:sp>
    </p:spTree>
    <p:extLst>
      <p:ext uri="{BB962C8B-B14F-4D97-AF65-F5344CB8AC3E}">
        <p14:creationId xmlns:p14="http://schemas.microsoft.com/office/powerpoint/2010/main" val="29163720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9"/>
                                        </p:tgtEl>
                                        <p:attrNameLst>
                                          <p:attrName>ppt_x</p:attrName>
                                          <p:attrName>ppt_y</p:attrName>
                                        </p:attrNameLst>
                                      </p:cBhvr>
                                    </p:animMotion>
                                    <p:animRot by="1500000">
                                      <p:cBhvr>
                                        <p:cTn id="13" dur="125" fill="hold">
                                          <p:stCondLst>
                                            <p:cond delay="0"/>
                                          </p:stCondLst>
                                        </p:cTn>
                                        <p:tgtEl>
                                          <p:spTgt spid="19"/>
                                        </p:tgtEl>
                                        <p:attrNameLst>
                                          <p:attrName>r</p:attrName>
                                        </p:attrNameLst>
                                      </p:cBhvr>
                                    </p:animRot>
                                    <p:animRot by="-1500000">
                                      <p:cBhvr>
                                        <p:cTn id="14" dur="125" fill="hold">
                                          <p:stCondLst>
                                            <p:cond delay="125"/>
                                          </p:stCondLst>
                                        </p:cTn>
                                        <p:tgtEl>
                                          <p:spTgt spid="19"/>
                                        </p:tgtEl>
                                        <p:attrNameLst>
                                          <p:attrName>r</p:attrName>
                                        </p:attrNameLst>
                                      </p:cBhvr>
                                    </p:animRot>
                                    <p:animRot by="-1500000">
                                      <p:cBhvr>
                                        <p:cTn id="15" dur="125" fill="hold">
                                          <p:stCondLst>
                                            <p:cond delay="250"/>
                                          </p:stCondLst>
                                        </p:cTn>
                                        <p:tgtEl>
                                          <p:spTgt spid="19"/>
                                        </p:tgtEl>
                                        <p:attrNameLst>
                                          <p:attrName>r</p:attrName>
                                        </p:attrNameLst>
                                      </p:cBhvr>
                                    </p:animRot>
                                    <p:animRot by="1500000">
                                      <p:cBhvr>
                                        <p:cTn id="16" dur="125" fill="hold">
                                          <p:stCondLst>
                                            <p:cond delay="375"/>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43000" y="152400"/>
            <a:ext cx="70104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800" b="1" dirty="0">
                <a:solidFill>
                  <a:schemeClr val="tx1"/>
                </a:solidFill>
              </a:rPr>
              <a:t>5-أهداف الشركة</a:t>
            </a:r>
          </a:p>
        </p:txBody>
      </p:sp>
      <p:sp>
        <p:nvSpPr>
          <p:cNvPr id="7" name="Rounded Rectangle 6"/>
          <p:cNvSpPr/>
          <p:nvPr/>
        </p:nvSpPr>
        <p:spPr>
          <a:xfrm>
            <a:off x="0" y="1421524"/>
            <a:ext cx="6781800" cy="990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b="1" dirty="0" smtClean="0">
                <a:solidFill>
                  <a:schemeClr val="tx1"/>
                </a:solidFill>
              </a:rPr>
              <a:t>تحويل </a:t>
            </a:r>
            <a:r>
              <a:rPr lang="ar-SA" sz="2000" b="1" dirty="0" smtClean="0">
                <a:solidFill>
                  <a:schemeClr val="tx1"/>
                </a:solidFill>
              </a:rPr>
              <a:t>النظام </a:t>
            </a:r>
            <a:r>
              <a:rPr lang="ar-SA" sz="2000" b="1" dirty="0" smtClean="0">
                <a:solidFill>
                  <a:schemeClr val="tx1"/>
                </a:solidFill>
              </a:rPr>
              <a:t>الغذائي العالمي وتقليل تاثير تغير المناخ من خلال صناعة اللحوم والمنتجات الغذائية من النباتات</a:t>
            </a:r>
            <a:endParaRPr lang="fr-FR" sz="2000" b="1" dirty="0">
              <a:solidFill>
                <a:schemeClr val="tx1"/>
              </a:solidFill>
            </a:endParaRPr>
          </a:p>
        </p:txBody>
      </p:sp>
      <p:sp>
        <p:nvSpPr>
          <p:cNvPr id="8" name="Rounded Rectangle 7"/>
          <p:cNvSpPr/>
          <p:nvPr/>
        </p:nvSpPr>
        <p:spPr>
          <a:xfrm>
            <a:off x="0" y="2831224"/>
            <a:ext cx="6781800" cy="7239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b="1" dirty="0" smtClean="0">
                <a:solidFill>
                  <a:schemeClr val="tx1"/>
                </a:solidFill>
              </a:rPr>
              <a:t>تسعى الشركة لتقديم بدائل نباتية للحوم والأسماك بقيمة غذائية عالية وبأسعار معقولة مع التركيز على جعل منتجاتها متاحة على النطاق الواسع </a:t>
            </a:r>
            <a:endParaRPr lang="fr-FR" sz="2000" b="1" dirty="0">
              <a:solidFill>
                <a:schemeClr val="tx1"/>
              </a:solidFill>
            </a:endParaRPr>
          </a:p>
        </p:txBody>
      </p:sp>
      <p:sp>
        <p:nvSpPr>
          <p:cNvPr id="9" name="Rounded Rectangle 8"/>
          <p:cNvSpPr/>
          <p:nvPr/>
        </p:nvSpPr>
        <p:spPr>
          <a:xfrm>
            <a:off x="0" y="4038600"/>
            <a:ext cx="6781800" cy="762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b="1" dirty="0" smtClean="0">
                <a:solidFill>
                  <a:schemeClr val="tx1"/>
                </a:solidFill>
              </a:rPr>
              <a:t>تحسين </a:t>
            </a:r>
            <a:r>
              <a:rPr lang="ar-SA" sz="2000" b="1" dirty="0" smtClean="0">
                <a:solidFill>
                  <a:schemeClr val="tx1"/>
                </a:solidFill>
              </a:rPr>
              <a:t>استدامة </a:t>
            </a:r>
            <a:r>
              <a:rPr lang="ar-SA" sz="2000" b="1" dirty="0" smtClean="0">
                <a:solidFill>
                  <a:schemeClr val="tx1"/>
                </a:solidFill>
              </a:rPr>
              <a:t>النظام الغذائي مما يؤدي إلى توفير الموارد الطبيعية وتقليل التلوث</a:t>
            </a:r>
            <a:endParaRPr lang="fr-FR" sz="2000" b="1" dirty="0">
              <a:solidFill>
                <a:schemeClr val="tx1"/>
              </a:solidFill>
            </a:endParaRPr>
          </a:p>
        </p:txBody>
      </p:sp>
      <p:sp>
        <p:nvSpPr>
          <p:cNvPr id="10" name="Rounded Rectangle 9"/>
          <p:cNvSpPr/>
          <p:nvPr/>
        </p:nvSpPr>
        <p:spPr>
          <a:xfrm>
            <a:off x="19050" y="5105400"/>
            <a:ext cx="6781800" cy="762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2000" b="1" dirty="0" smtClean="0">
                <a:solidFill>
                  <a:schemeClr val="tx1"/>
                </a:solidFill>
              </a:rPr>
              <a:t>رؤية هذه الشركة تركز على خلق كوكب أكثر </a:t>
            </a:r>
            <a:r>
              <a:rPr lang="ar-SA" sz="2000" b="1" dirty="0" smtClean="0">
                <a:solidFill>
                  <a:schemeClr val="tx1"/>
                </a:solidFill>
              </a:rPr>
              <a:t>استدامة </a:t>
            </a:r>
            <a:r>
              <a:rPr lang="ar-SA" sz="2000" b="1" dirty="0" smtClean="0">
                <a:solidFill>
                  <a:schemeClr val="tx1"/>
                </a:solidFill>
              </a:rPr>
              <a:t>من خلال تطوير </a:t>
            </a:r>
            <a:r>
              <a:rPr lang="ar-SA" sz="2000" b="1" dirty="0" smtClean="0">
                <a:solidFill>
                  <a:schemeClr val="tx1"/>
                </a:solidFill>
              </a:rPr>
              <a:t>سلاسل </a:t>
            </a:r>
            <a:r>
              <a:rPr lang="ar-SA" sz="2000" b="1" dirty="0" smtClean="0">
                <a:solidFill>
                  <a:schemeClr val="tx1"/>
                </a:solidFill>
              </a:rPr>
              <a:t>توريد محلية وتشجيع رواد الأعمال المحليين</a:t>
            </a:r>
            <a:endParaRPr lang="fr-FR" sz="2000" b="1" dirty="0">
              <a:solidFill>
                <a:schemeClr val="tx1"/>
              </a:solidFill>
            </a:endParaRPr>
          </a:p>
        </p:txBody>
      </p:sp>
      <p:sp>
        <p:nvSpPr>
          <p:cNvPr id="12" name="Left Arrow 11"/>
          <p:cNvSpPr/>
          <p:nvPr/>
        </p:nvSpPr>
        <p:spPr>
          <a:xfrm>
            <a:off x="7467600" y="1600200"/>
            <a:ext cx="1295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Left Arrow 12"/>
          <p:cNvSpPr/>
          <p:nvPr/>
        </p:nvSpPr>
        <p:spPr>
          <a:xfrm>
            <a:off x="7658100" y="2952750"/>
            <a:ext cx="1143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Left Arrow 13"/>
          <p:cNvSpPr/>
          <p:nvPr/>
        </p:nvSpPr>
        <p:spPr>
          <a:xfrm>
            <a:off x="7677150" y="4152900"/>
            <a:ext cx="1143000" cy="495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Left Arrow 14"/>
          <p:cNvSpPr/>
          <p:nvPr/>
        </p:nvSpPr>
        <p:spPr>
          <a:xfrm>
            <a:off x="7848600" y="5334000"/>
            <a:ext cx="97155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84851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1000" fill="hold"/>
                                        <p:tgtEl>
                                          <p:spTgt spid="12"/>
                                        </p:tgtEl>
                                        <p:attrNameLst>
                                          <p:attrName>ppt_w</p:attrName>
                                        </p:attrNameLst>
                                      </p:cBhvr>
                                      <p:tavLst>
                                        <p:tav tm="0">
                                          <p:val>
                                            <p:fltVal val="0"/>
                                          </p:val>
                                        </p:tav>
                                        <p:tav tm="100000">
                                          <p:val>
                                            <p:strVal val="#ppt_w"/>
                                          </p:val>
                                        </p:tav>
                                      </p:tavLst>
                                    </p:anim>
                                    <p:anim calcmode="lin" valueType="num">
                                      <p:cBhvr>
                                        <p:cTn id="74" dur="1000" fill="hold"/>
                                        <p:tgtEl>
                                          <p:spTgt spid="12"/>
                                        </p:tgtEl>
                                        <p:attrNameLst>
                                          <p:attrName>ppt_h</p:attrName>
                                        </p:attrNameLst>
                                      </p:cBhvr>
                                      <p:tavLst>
                                        <p:tav tm="0">
                                          <p:val>
                                            <p:fltVal val="0"/>
                                          </p:val>
                                        </p:tav>
                                        <p:tav tm="100000">
                                          <p:val>
                                            <p:strVal val="#ppt_h"/>
                                          </p:val>
                                        </p:tav>
                                      </p:tavLst>
                                    </p:anim>
                                    <p:anim calcmode="lin" valueType="num">
                                      <p:cBhvr>
                                        <p:cTn id="75" dur="1000" fill="hold"/>
                                        <p:tgtEl>
                                          <p:spTgt spid="12"/>
                                        </p:tgtEl>
                                        <p:attrNameLst>
                                          <p:attrName>style.rotation</p:attrName>
                                        </p:attrNameLst>
                                      </p:cBhvr>
                                      <p:tavLst>
                                        <p:tav tm="0">
                                          <p:val>
                                            <p:fltVal val="90"/>
                                          </p:val>
                                        </p:tav>
                                        <p:tav tm="100000">
                                          <p:val>
                                            <p:fltVal val="0"/>
                                          </p:val>
                                        </p:tav>
                                      </p:tavLst>
                                    </p:anim>
                                    <p:animEffect transition="in" filter="fade">
                                      <p:cBhvr>
                                        <p:cTn id="76" dur="1000"/>
                                        <p:tgtEl>
                                          <p:spTgt spid="12"/>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1000" fill="hold"/>
                                        <p:tgtEl>
                                          <p:spTgt spid="13"/>
                                        </p:tgtEl>
                                        <p:attrNameLst>
                                          <p:attrName>ppt_w</p:attrName>
                                        </p:attrNameLst>
                                      </p:cBhvr>
                                      <p:tavLst>
                                        <p:tav tm="0">
                                          <p:val>
                                            <p:fltVal val="0"/>
                                          </p:val>
                                        </p:tav>
                                        <p:tav tm="100000">
                                          <p:val>
                                            <p:strVal val="#ppt_w"/>
                                          </p:val>
                                        </p:tav>
                                      </p:tavLst>
                                    </p:anim>
                                    <p:anim calcmode="lin" valueType="num">
                                      <p:cBhvr>
                                        <p:cTn id="80" dur="1000" fill="hold"/>
                                        <p:tgtEl>
                                          <p:spTgt spid="13"/>
                                        </p:tgtEl>
                                        <p:attrNameLst>
                                          <p:attrName>ppt_h</p:attrName>
                                        </p:attrNameLst>
                                      </p:cBhvr>
                                      <p:tavLst>
                                        <p:tav tm="0">
                                          <p:val>
                                            <p:fltVal val="0"/>
                                          </p:val>
                                        </p:tav>
                                        <p:tav tm="100000">
                                          <p:val>
                                            <p:strVal val="#ppt_h"/>
                                          </p:val>
                                        </p:tav>
                                      </p:tavLst>
                                    </p:anim>
                                    <p:anim calcmode="lin" valueType="num">
                                      <p:cBhvr>
                                        <p:cTn id="81" dur="1000" fill="hold"/>
                                        <p:tgtEl>
                                          <p:spTgt spid="13"/>
                                        </p:tgtEl>
                                        <p:attrNameLst>
                                          <p:attrName>style.rotation</p:attrName>
                                        </p:attrNameLst>
                                      </p:cBhvr>
                                      <p:tavLst>
                                        <p:tav tm="0">
                                          <p:val>
                                            <p:fltVal val="90"/>
                                          </p:val>
                                        </p:tav>
                                        <p:tav tm="100000">
                                          <p:val>
                                            <p:fltVal val="0"/>
                                          </p:val>
                                        </p:tav>
                                      </p:tavLst>
                                    </p:anim>
                                    <p:animEffect transition="in" filter="fade">
                                      <p:cBhvr>
                                        <p:cTn id="82" dur="1000"/>
                                        <p:tgtEl>
                                          <p:spTgt spid="13"/>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style.rotation</p:attrName>
                                        </p:attrNameLst>
                                      </p:cBhvr>
                                      <p:tavLst>
                                        <p:tav tm="0">
                                          <p:val>
                                            <p:fltVal val="90"/>
                                          </p:val>
                                        </p:tav>
                                        <p:tav tm="100000">
                                          <p:val>
                                            <p:fltVal val="0"/>
                                          </p:val>
                                        </p:tav>
                                      </p:tavLst>
                                    </p:anim>
                                    <p:animEffect transition="in" filter="fade">
                                      <p:cBhvr>
                                        <p:cTn id="88" dur="1000"/>
                                        <p:tgtEl>
                                          <p:spTgt spid="14"/>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ppt_w</p:attrName>
                                        </p:attrNameLst>
                                      </p:cBhvr>
                                      <p:tavLst>
                                        <p:tav tm="0">
                                          <p:val>
                                            <p:fltVal val="0"/>
                                          </p:val>
                                        </p:tav>
                                        <p:tav tm="100000">
                                          <p:val>
                                            <p:strVal val="#ppt_w"/>
                                          </p:val>
                                        </p:tav>
                                      </p:tavLst>
                                    </p:anim>
                                    <p:anim calcmode="lin" valueType="num">
                                      <p:cBhvr>
                                        <p:cTn id="92" dur="1000" fill="hold"/>
                                        <p:tgtEl>
                                          <p:spTgt spid="15"/>
                                        </p:tgtEl>
                                        <p:attrNameLst>
                                          <p:attrName>ppt_h</p:attrName>
                                        </p:attrNameLst>
                                      </p:cBhvr>
                                      <p:tavLst>
                                        <p:tav tm="0">
                                          <p:val>
                                            <p:fltVal val="0"/>
                                          </p:val>
                                        </p:tav>
                                        <p:tav tm="100000">
                                          <p:val>
                                            <p:strVal val="#ppt_h"/>
                                          </p:val>
                                        </p:tav>
                                      </p:tavLst>
                                    </p:anim>
                                    <p:anim calcmode="lin" valueType="num">
                                      <p:cBhvr>
                                        <p:cTn id="93" dur="1000" fill="hold"/>
                                        <p:tgtEl>
                                          <p:spTgt spid="15"/>
                                        </p:tgtEl>
                                        <p:attrNameLst>
                                          <p:attrName>style.rotation</p:attrName>
                                        </p:attrNameLst>
                                      </p:cBhvr>
                                      <p:tavLst>
                                        <p:tav tm="0">
                                          <p:val>
                                            <p:fltVal val="90"/>
                                          </p:val>
                                        </p:tav>
                                        <p:tav tm="100000">
                                          <p:val>
                                            <p:fltVal val="0"/>
                                          </p:val>
                                        </p:tav>
                                      </p:tavLst>
                                    </p:anim>
                                    <p:animEffect transition="in" filter="fade">
                                      <p:cBhvr>
                                        <p:cTn id="9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817</TotalTime>
  <Words>499</Words>
  <Application>Microsoft Office PowerPoint</Application>
  <PresentationFormat>On-screen Show (4:3)</PresentationFormat>
  <Paragraphs>46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Lucida Sans Unicode</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Seven</cp:lastModifiedBy>
  <cp:revision>14</cp:revision>
  <dcterms:created xsi:type="dcterms:W3CDTF">2006-08-16T00:00:00Z</dcterms:created>
  <dcterms:modified xsi:type="dcterms:W3CDTF">2024-03-13T18:43:01Z</dcterms:modified>
</cp:coreProperties>
</file>