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2" r:id="rId14"/>
    <p:sldId id="271" r:id="rId15"/>
    <p:sldId id="273" r:id="rId16"/>
    <p:sldId id="274" r:id="rId17"/>
    <p:sldId id="275"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0D21EA39-B031-4620-9ACC-E705C9CDF572}"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21EA39-B031-4620-9ACC-E705C9CDF572}"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D21EA39-B031-4620-9ACC-E705C9CDF572}"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73A08186-A1B8-4BD8-B143-60048E46A610}" type="datetimeFigureOut">
              <a:rPr lang="fr-FR" smtClean="0"/>
              <a:pPr/>
              <a:t>12/04/2022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21EA39-B031-4620-9ACC-E705C9CDF57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p>
            <a:fld id="{73A08186-A1B8-4BD8-B143-60048E46A610}" type="datetimeFigureOut">
              <a:rPr lang="fr-FR" smtClean="0"/>
              <a:pPr/>
              <a:t>12/04/2022</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p>
            <a:fld id="{0D21EA39-B031-4620-9ACC-E705C9CDF57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3A08186-A1B8-4BD8-B143-60048E46A610}" type="datetimeFigureOut">
              <a:rPr lang="fr-FR" smtClean="0"/>
              <a:pPr/>
              <a:t>12/04/2022</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D21EA39-B031-4620-9ACC-E705C9CDF572}"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wikipedia.org/wiki/Frantz_Fanon"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en-US" b="1" dirty="0"/>
              <a:t>Important Figures in Postcolonial Theory</a:t>
            </a:r>
            <a:br>
              <a:rPr lang="fr-FR" dirty="0"/>
            </a:br>
            <a:endParaRPr lang="fr-FR" dirty="0"/>
          </a:p>
        </p:txBody>
      </p:sp>
      <p:sp>
        <p:nvSpPr>
          <p:cNvPr id="3" name="Sous-titre 2"/>
          <p:cNvSpPr>
            <a:spLocks noGrp="1"/>
          </p:cNvSpPr>
          <p:nvPr>
            <p:ph type="subTitle" idx="1"/>
          </p:nvPr>
        </p:nvSpPr>
        <p:spPr/>
        <p:txBody>
          <a:bodyPr/>
          <a:lstStyle/>
          <a:p>
            <a:r>
              <a:rPr lang="fr-FR" dirty="0"/>
              <a:t>By Dr. N. BOUALLEGUE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‘Orientalism’</a:t>
            </a:r>
            <a:endParaRPr lang="fr-FR" dirty="0"/>
          </a:p>
        </p:txBody>
      </p:sp>
      <p:sp>
        <p:nvSpPr>
          <p:cNvPr id="3" name="Espace réservé du contenu 2"/>
          <p:cNvSpPr>
            <a:spLocks noGrp="1"/>
          </p:cNvSpPr>
          <p:nvPr>
            <p:ph idx="1"/>
          </p:nvPr>
        </p:nvSpPr>
        <p:spPr/>
        <p:txBody>
          <a:bodyPr/>
          <a:lstStyle/>
          <a:p>
            <a:r>
              <a:rPr lang="en-US" dirty="0"/>
              <a:t>It designates first the 4000-year history of and cultural relations between Europe and Asia; second the scientific discipline producing specialists in Oriental languages and culture from the early nineteenth century; and third the long-term images, stereotypes and general ideology about ‘the Orient’ as the ‘Other’, constructed by generations of Western scholars. </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The Orient</a:t>
            </a:r>
          </a:p>
        </p:txBody>
      </p:sp>
      <p:sp>
        <p:nvSpPr>
          <p:cNvPr id="4" name="Espace réservé du texte 3"/>
          <p:cNvSpPr>
            <a:spLocks noGrp="1"/>
          </p:cNvSpPr>
          <p:nvPr>
            <p:ph type="body" idx="2"/>
          </p:nvPr>
        </p:nvSpPr>
        <p:spPr/>
        <p:txBody>
          <a:bodyPr>
            <a:normAutofit fontScale="92500" lnSpcReduction="20000"/>
          </a:bodyPr>
          <a:lstStyle/>
          <a:p>
            <a:r>
              <a:rPr lang="en-US" sz="1800" b="1" dirty="0"/>
              <a:t>It is a production of Western discourse, a means of self-definition of Western culture as well as of justifying imperial domination of Oriental peoples. Said attempts to examine the stereotypes and distortions through</a:t>
            </a:r>
            <a:r>
              <a:rPr lang="en-US" sz="1800" b="1" i="1" dirty="0"/>
              <a:t> </a:t>
            </a:r>
            <a:r>
              <a:rPr lang="en-US" sz="1800" b="1" dirty="0"/>
              <a:t>which Islam and the East have been consumed. These stereotypes include: Islam as a</a:t>
            </a:r>
            <a:r>
              <a:rPr lang="en-US" sz="1800" b="1" i="1" dirty="0"/>
              <a:t> </a:t>
            </a:r>
            <a:r>
              <a:rPr lang="en-US" sz="1800" b="1" dirty="0"/>
              <a:t>heretical imitation of Christianity, Islam as a culture incapable of innovation. </a:t>
            </a:r>
            <a:endParaRPr lang="fr-FR" sz="1800" b="1" dirty="0"/>
          </a:p>
          <a:p>
            <a:r>
              <a:rPr lang="en-US" sz="1600" dirty="0"/>
              <a:t> </a:t>
            </a:r>
            <a:endParaRPr lang="fr-FR" sz="1600" dirty="0"/>
          </a:p>
          <a:p>
            <a:endParaRPr lang="fr-FR" dirty="0"/>
          </a:p>
        </p:txBody>
      </p:sp>
      <p:pic>
        <p:nvPicPr>
          <p:cNvPr id="5" name="Espace réservé du contenu 4" descr="téléchargement (1).jpg"/>
          <p:cNvPicPr>
            <a:picLocks noGrp="1" noChangeAspect="1"/>
          </p:cNvPicPr>
          <p:nvPr>
            <p:ph sz="half" idx="1"/>
          </p:nvPr>
        </p:nvPicPr>
        <p:blipFill>
          <a:blip r:embed="rId2"/>
          <a:stretch>
            <a:fillRect/>
          </a:stretch>
        </p:blipFill>
        <p:spPr>
          <a:xfrm>
            <a:off x="4071934" y="1687293"/>
            <a:ext cx="4214841" cy="2956679"/>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America vs The Arab World</a:t>
            </a:r>
          </a:p>
        </p:txBody>
      </p:sp>
      <p:sp>
        <p:nvSpPr>
          <p:cNvPr id="3" name="Espace réservé du contenu 2"/>
          <p:cNvSpPr>
            <a:spLocks noGrp="1"/>
          </p:cNvSpPr>
          <p:nvPr>
            <p:ph idx="1"/>
          </p:nvPr>
        </p:nvSpPr>
        <p:spPr/>
        <p:txBody>
          <a:bodyPr>
            <a:normAutofit lnSpcReduction="10000"/>
          </a:bodyPr>
          <a:lstStyle/>
          <a:p>
            <a:r>
              <a:rPr lang="en-US" dirty="0"/>
              <a:t>Said suggests that the electronic</a:t>
            </a:r>
            <a:r>
              <a:rPr lang="en-US" i="1" dirty="0"/>
              <a:t> </a:t>
            </a:r>
            <a:r>
              <a:rPr lang="en-US" dirty="0"/>
              <a:t>postmodern world reinforces dehumanized portrayals of the Arabs, a tendency both</a:t>
            </a:r>
            <a:r>
              <a:rPr lang="en-US" i="1" dirty="0"/>
              <a:t> </a:t>
            </a:r>
            <a:r>
              <a:rPr lang="en-US" dirty="0"/>
              <a:t>aggravated by the Arab–Israeli conflict and intensely felt by Said himself as a Palestinian.</a:t>
            </a:r>
          </a:p>
          <a:p>
            <a:pPr lvl="0"/>
            <a:r>
              <a:rPr lang="en-US" dirty="0"/>
              <a:t>“It is quite common to hear high officials in Washington and elsewhere speak of changing the map of the Middle East, as if ancient societies and myriad peoples can be shaken up like so many peanuts in a jar.”</a:t>
            </a:r>
            <a:endParaRPr lang="fr-FR" u="sng"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Homi K. Bhabha (b. 1949)</a:t>
            </a:r>
            <a:br>
              <a:rPr lang="fr-FR" dirty="0"/>
            </a:br>
            <a:r>
              <a:rPr lang="en-US" dirty="0"/>
              <a:t> </a:t>
            </a:r>
            <a:br>
              <a:rPr lang="fr-FR" dirty="0"/>
            </a:br>
            <a:endParaRPr lang="fr-FR" dirty="0"/>
          </a:p>
        </p:txBody>
      </p:sp>
      <p:sp>
        <p:nvSpPr>
          <p:cNvPr id="4" name="Espace réservé du texte 3"/>
          <p:cNvSpPr>
            <a:spLocks noGrp="1"/>
          </p:cNvSpPr>
          <p:nvPr>
            <p:ph type="body" idx="2"/>
          </p:nvPr>
        </p:nvSpPr>
        <p:spPr/>
        <p:txBody>
          <a:bodyPr>
            <a:normAutofit lnSpcReduction="10000"/>
          </a:bodyPr>
          <a:lstStyle/>
          <a:p>
            <a:r>
              <a:rPr lang="en-US" sz="2000" b="1" dirty="0"/>
              <a:t>He  is an Indian English scholar and critical theorist. </a:t>
            </a:r>
          </a:p>
          <a:p>
            <a:r>
              <a:rPr lang="en-US" sz="2000" b="1" dirty="0"/>
              <a:t> He is one of the most important figures in contemporary  postcolonial studies and has developed a number of the field's neologisms and key concepts, such as hybridity, mimicry, difference, and ambivalence</a:t>
            </a:r>
            <a:r>
              <a:rPr lang="en-US" sz="2000" dirty="0"/>
              <a:t>.</a:t>
            </a:r>
            <a:endParaRPr lang="fr-FR" sz="2000" dirty="0"/>
          </a:p>
        </p:txBody>
      </p:sp>
      <p:pic>
        <p:nvPicPr>
          <p:cNvPr id="5" name="Espace réservé du contenu 4" descr="téléchargement (2).jpg"/>
          <p:cNvPicPr>
            <a:picLocks noGrp="1" noChangeAspect="1"/>
          </p:cNvPicPr>
          <p:nvPr>
            <p:ph sz="half" idx="1"/>
          </p:nvPr>
        </p:nvPicPr>
        <p:blipFill>
          <a:blip r:embed="rId2"/>
          <a:stretch>
            <a:fillRect/>
          </a:stretch>
        </p:blipFill>
        <p:spPr>
          <a:xfrm>
            <a:off x="5143504" y="1680457"/>
            <a:ext cx="2571768" cy="2939163"/>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‘hybridity’</a:t>
            </a:r>
          </a:p>
        </p:txBody>
      </p:sp>
      <p:sp>
        <p:nvSpPr>
          <p:cNvPr id="3" name="Espace réservé du contenu 2"/>
          <p:cNvSpPr>
            <a:spLocks noGrp="1"/>
          </p:cNvSpPr>
          <p:nvPr>
            <p:ph idx="1"/>
          </p:nvPr>
        </p:nvSpPr>
        <p:spPr/>
        <p:txBody>
          <a:bodyPr>
            <a:normAutofit fontScale="77500" lnSpcReduction="20000"/>
          </a:bodyPr>
          <a:lstStyle/>
          <a:p>
            <a:r>
              <a:rPr lang="en-US" dirty="0"/>
              <a:t>Homi Bhabha extends certain tenets of poststructuralism into discourses about colonialism, nationality, and culture. These tenets include a challenging of the notion of fixed identity, and the undermining of binary oppositions. The notion of “hybridity” is central to Bhabha’s work in challenging notions of identity, culture, and nation as coherent and unified entities that exhibit a linear historical development. The concept is embodied  in Bhabha’s own life (as in the lives of many intellectuals from colonial nations who have been raised in Western institutions): born in Bombay, India, he was educated both in his native country and at Oxford University; he subsequently taught at universities in England and America. </a:t>
            </a:r>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a:t>“The Commitment to Theory”</a:t>
            </a:r>
            <a:r>
              <a:rPr lang="en-US" dirty="0"/>
              <a:t> </a:t>
            </a:r>
            <a:endParaRPr lang="fr-FR" dirty="0"/>
          </a:p>
        </p:txBody>
      </p:sp>
      <p:sp>
        <p:nvSpPr>
          <p:cNvPr id="3" name="Espace réservé du contenu 2"/>
          <p:cNvSpPr>
            <a:spLocks noGrp="1"/>
          </p:cNvSpPr>
          <p:nvPr>
            <p:ph idx="1"/>
          </p:nvPr>
        </p:nvSpPr>
        <p:spPr/>
        <p:txBody>
          <a:bodyPr>
            <a:normAutofit fontScale="92500"/>
          </a:bodyPr>
          <a:lstStyle/>
          <a:p>
            <a:r>
              <a:rPr lang="en-US" dirty="0"/>
              <a:t>In his important essay </a:t>
            </a:r>
            <a:r>
              <a:rPr lang="en-US" b="1" dirty="0"/>
              <a:t>“The Commitment to Theory”</a:t>
            </a:r>
            <a:r>
              <a:rPr lang="en-US" dirty="0"/>
              <a:t> (1989), Bhabha attempts to respond to recent charges that literary and cultural theory (including deconstruction, Lacanianism, and the various tendencies of poststructuralism) suffers from a defect: it is inscribed within, and complicit with, a Eurocentric and imperialist discourse; and, as such, it is detached from the real concerns, the “historical exigencies and tragedies” of third world peoples. </a:t>
            </a:r>
            <a:endParaRPr lang="fr-FR" dirty="0"/>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i="1" dirty="0"/>
              <a:t>The Location of Culture </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Of special interest to him is the way in which subjugated races </a:t>
            </a:r>
            <a:r>
              <a:rPr lang="en-US" b="1" dirty="0"/>
              <a:t>mimic</a:t>
            </a:r>
            <a:r>
              <a:rPr lang="en-US" dirty="0"/>
              <a:t> their subjugators. These ideas are explored especially in the volume </a:t>
            </a:r>
            <a:r>
              <a:rPr lang="en-US" i="1" dirty="0"/>
              <a:t>The Location of Culture </a:t>
            </a:r>
            <a:r>
              <a:rPr lang="en-US" dirty="0"/>
              <a:t>(1994). There are examples of such </a:t>
            </a:r>
            <a:r>
              <a:rPr lang="en-US" b="1" dirty="0"/>
              <a:t>‘mimics’</a:t>
            </a:r>
            <a:r>
              <a:rPr lang="en-US" dirty="0"/>
              <a:t> in several well known works of literature which trace the relations between the British and the Indians: in the works of Rudyard Kipling, such as </a:t>
            </a:r>
            <a:r>
              <a:rPr lang="en-US" i="1" dirty="0"/>
              <a:t>Kim</a:t>
            </a:r>
            <a:r>
              <a:rPr lang="en-US" dirty="0"/>
              <a:t>, and in E M Forster’s </a:t>
            </a:r>
            <a:r>
              <a:rPr lang="en-US" i="1" dirty="0"/>
              <a:t>A</a:t>
            </a:r>
            <a:r>
              <a:rPr lang="en-US" dirty="0"/>
              <a:t> </a:t>
            </a:r>
            <a:r>
              <a:rPr lang="en-US" i="1" dirty="0"/>
              <a:t>Passage to India. </a:t>
            </a:r>
            <a:r>
              <a:rPr lang="en-US" dirty="0"/>
              <a:t>The HYBRID subject is the subject of a discourse of mimicry, forced to speak from multiple, typically antagonistic locations.</a:t>
            </a:r>
            <a:endParaRPr lang="fr-FR" dirty="0"/>
          </a:p>
          <a:p>
            <a:r>
              <a:rPr lang="en-US" dirty="0"/>
              <a:t> </a:t>
            </a:r>
            <a:endParaRPr lang="fr-FR" dirty="0"/>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8800" dirty="0">
                <a:latin typeface="Freestyle Script" pitchFamily="66" charset="0"/>
              </a:rPr>
              <a:t>Quote</a:t>
            </a:r>
          </a:p>
        </p:txBody>
      </p:sp>
      <p:pic>
        <p:nvPicPr>
          <p:cNvPr id="4" name="Espace réservé du contenu 3" descr="quote-now-when-you-look-at-somebody-it-s-not-simply-are-you-like-me-or-unlike-me-has-your-homi-k-bhabha-141-7-0779.jpg"/>
          <p:cNvPicPr>
            <a:picLocks noGrp="1" noChangeAspect="1"/>
          </p:cNvPicPr>
          <p:nvPr>
            <p:ph idx="1"/>
          </p:nvPr>
        </p:nvPicPr>
        <p:blipFill>
          <a:blip r:embed="rId2"/>
          <a:stretch>
            <a:fillRect/>
          </a:stretch>
        </p:blipFill>
        <p:spPr>
          <a:xfrm>
            <a:off x="914400" y="2241550"/>
            <a:ext cx="7772400" cy="36576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73050"/>
            <a:ext cx="2822603" cy="1084248"/>
          </a:xfrm>
        </p:spPr>
        <p:txBody>
          <a:bodyPr>
            <a:normAutofit fontScale="90000"/>
          </a:bodyPr>
          <a:lstStyle/>
          <a:p>
            <a:br>
              <a:rPr lang="fr-FR" b="0" dirty="0">
                <a:hlinkClick r:id="rId2"/>
              </a:rPr>
            </a:br>
            <a:br>
              <a:rPr lang="fr-FR" b="0" dirty="0"/>
            </a:br>
            <a:br>
              <a:rPr lang="fr-FR" b="0" dirty="0"/>
            </a:br>
            <a:br>
              <a:rPr lang="fr-FR" b="0" dirty="0"/>
            </a:br>
            <a:br>
              <a:rPr lang="fr-FR" b="0" dirty="0"/>
            </a:br>
            <a:br>
              <a:rPr lang="fr-FR" dirty="0"/>
            </a:br>
            <a:r>
              <a:rPr lang="fr-FR" dirty="0"/>
              <a:t>Frantz Fanon</a:t>
            </a:r>
            <a:r>
              <a:rPr lang="en-US" dirty="0"/>
              <a:t> (1925–1961)</a:t>
            </a:r>
            <a:br>
              <a:rPr lang="fr-FR" dirty="0"/>
            </a:br>
            <a:br>
              <a:rPr lang="fr-FR" b="0" dirty="0"/>
            </a:br>
            <a:br>
              <a:rPr lang="fr-FR" b="0" dirty="0"/>
            </a:br>
            <a:br>
              <a:rPr lang="fr-FR" b="0" dirty="0"/>
            </a:br>
            <a:br>
              <a:rPr lang="fr-FR" b="0" dirty="0"/>
            </a:br>
            <a:br>
              <a:rPr lang="fr-FR" b="0" dirty="0"/>
            </a:br>
            <a:endParaRPr lang="fr-FR" sz="4000" dirty="0"/>
          </a:p>
        </p:txBody>
      </p:sp>
      <p:sp>
        <p:nvSpPr>
          <p:cNvPr id="4" name="Espace réservé du texte 3"/>
          <p:cNvSpPr>
            <a:spLocks noGrp="1"/>
          </p:cNvSpPr>
          <p:nvPr>
            <p:ph type="body" idx="2"/>
          </p:nvPr>
        </p:nvSpPr>
        <p:spPr>
          <a:xfrm>
            <a:off x="928662" y="1714488"/>
            <a:ext cx="2286016" cy="4714908"/>
          </a:xfrm>
        </p:spPr>
        <p:txBody>
          <a:bodyPr>
            <a:noAutofit/>
          </a:bodyPr>
          <a:lstStyle/>
          <a:p>
            <a:r>
              <a:rPr lang="en-US" sz="1600" b="1" dirty="0"/>
              <a:t>Fanon is the leading figure of the first generation of Postcolonial theorists. Born on the French island colony of Martinique, Fanon fought against Nazism in France where he subsequently trained as a psychiatrist. His origins and his experience in both Martinique and France exposed him to the issues of racism and colonialism</a:t>
            </a:r>
            <a:r>
              <a:rPr lang="en-US" sz="1400" b="1" dirty="0"/>
              <a:t>. </a:t>
            </a:r>
            <a:endParaRPr lang="fr-FR" sz="1400" b="1" dirty="0"/>
          </a:p>
        </p:txBody>
      </p:sp>
      <p:pic>
        <p:nvPicPr>
          <p:cNvPr id="5" name="Espace réservé du contenu 4" descr="220px-Frantz_Fanon.jpg"/>
          <p:cNvPicPr>
            <a:picLocks noGrp="1" noChangeAspect="1"/>
          </p:cNvPicPr>
          <p:nvPr>
            <p:ph sz="half" idx="1"/>
          </p:nvPr>
        </p:nvPicPr>
        <p:blipFill>
          <a:blip r:embed="rId3"/>
          <a:stretch>
            <a:fillRect/>
          </a:stretch>
        </p:blipFill>
        <p:spPr>
          <a:xfrm>
            <a:off x="5124450" y="2297112"/>
            <a:ext cx="2095500" cy="284797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Black Skin, White Masks </a:t>
            </a:r>
          </a:p>
        </p:txBody>
      </p:sp>
      <p:sp>
        <p:nvSpPr>
          <p:cNvPr id="3" name="Espace réservé du contenu 2"/>
          <p:cNvSpPr>
            <a:spLocks noGrp="1"/>
          </p:cNvSpPr>
          <p:nvPr>
            <p:ph idx="1"/>
          </p:nvPr>
        </p:nvSpPr>
        <p:spPr/>
        <p:txBody>
          <a:bodyPr>
            <a:normAutofit/>
          </a:bodyPr>
          <a:lstStyle/>
          <a:p>
            <a:r>
              <a:rPr lang="en-US" i="1" dirty="0"/>
              <a:t>Peau noire, masques blancs </a:t>
            </a:r>
            <a:r>
              <a:rPr lang="en-US" dirty="0"/>
              <a:t>(1952), translated as </a:t>
            </a:r>
            <a:r>
              <a:rPr lang="en-US" i="1" dirty="0"/>
              <a:t>Black Skin, White Masks </a:t>
            </a:r>
            <a:r>
              <a:rPr lang="en-US" dirty="0"/>
              <a:t>(1967) explores the psychological effects of racism and colonialism. </a:t>
            </a:r>
          </a:p>
          <a:p>
            <a:r>
              <a:rPr lang="en-US" dirty="0"/>
              <a:t>The book touches on anti-Black racism and how it forms, then deforms, the subjectivity of white and Black people both, is crucial for understanding the multiple levels of colonial subjugation and the terms of its overcoming.</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Quotes: Black Skin, White Masks</a:t>
            </a:r>
          </a:p>
        </p:txBody>
      </p:sp>
      <p:sp>
        <p:nvSpPr>
          <p:cNvPr id="3" name="Espace réservé du contenu 2"/>
          <p:cNvSpPr>
            <a:spLocks noGrp="1"/>
          </p:cNvSpPr>
          <p:nvPr>
            <p:ph idx="1"/>
          </p:nvPr>
        </p:nvSpPr>
        <p:spPr/>
        <p:txBody>
          <a:bodyPr/>
          <a:lstStyle/>
          <a:p>
            <a:r>
              <a:rPr lang="en-US" dirty="0"/>
              <a:t>“The neurotic structure of an individual is simply the elaboration, the formation, the eruption within the ego, of conflictual clusters arising in part out of the environment and in part out of the purely personal way in which that individual reacts to these influences”.</a:t>
            </a:r>
          </a:p>
          <a:p>
            <a:r>
              <a:rPr lang="en-US" dirty="0"/>
              <a:t>“The black man wants to be white. The white man slaves to reach a human level”.</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Frantz Fanon: Algeria</a:t>
            </a:r>
          </a:p>
        </p:txBody>
      </p:sp>
      <p:sp>
        <p:nvSpPr>
          <p:cNvPr id="3" name="Espace réservé du contenu 2"/>
          <p:cNvSpPr>
            <a:spLocks noGrp="1"/>
          </p:cNvSpPr>
          <p:nvPr>
            <p:ph idx="1"/>
          </p:nvPr>
        </p:nvSpPr>
        <p:spPr/>
        <p:txBody>
          <a:bodyPr>
            <a:normAutofit fontScale="92500"/>
          </a:bodyPr>
          <a:lstStyle/>
          <a:p>
            <a:r>
              <a:rPr lang="en-US" dirty="0"/>
              <a:t>In 1954, while Fanon was working as a psychiatrist in Algeria he edited the National Liberation Front’s newspaper and remained involved in the revolution until his death in 1961.</a:t>
            </a:r>
            <a:endParaRPr lang="fr-FR" dirty="0"/>
          </a:p>
          <a:p>
            <a:r>
              <a:rPr lang="en-US" dirty="0"/>
              <a:t>Fanon produced a number of writings connected with Algerian and African revolution; his most comprehensive and influential work was </a:t>
            </a:r>
            <a:r>
              <a:rPr lang="en-US" i="1" dirty="0"/>
              <a:t>Les Damnés de la terre </a:t>
            </a:r>
            <a:r>
              <a:rPr lang="en-US" dirty="0"/>
              <a:t>(1961), translated as </a:t>
            </a:r>
            <a:r>
              <a:rPr lang="en-US" i="1" dirty="0"/>
              <a:t>The Wretched of the Earth </a:t>
            </a:r>
            <a:r>
              <a:rPr lang="en-US" dirty="0"/>
              <a:t>(1963).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The Wretched of the Earth</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a:t>This now classic text analyzed the conditions and requirements for effective anti-colonial revolution from a Marxist perspective, modified somewhat to accommodate conditions specific to colonized nations.  In an important chapter called </a:t>
            </a:r>
            <a:r>
              <a:rPr lang="en-US" b="1" dirty="0"/>
              <a:t>“On National Culture”</a:t>
            </a:r>
            <a:r>
              <a:rPr lang="en-US" dirty="0"/>
              <a:t>, Fanon addresses the important connections between the struggle for freedom and the various elements of culture, including literature and the arts. Colonialism, says Fanon, entirely disrupts the cultural life of a conquered people.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texte 3"/>
          <p:cNvSpPr>
            <a:spLocks noGrp="1"/>
          </p:cNvSpPr>
          <p:nvPr>
            <p:ph type="body" idx="2"/>
          </p:nvPr>
        </p:nvSpPr>
        <p:spPr/>
        <p:txBody>
          <a:bodyPr>
            <a:normAutofit lnSpcReduction="10000"/>
          </a:bodyPr>
          <a:lstStyle/>
          <a:p>
            <a:r>
              <a:rPr lang="en-US" sz="2000" dirty="0"/>
              <a:t>“In the colonies the economic infrastructure is also a superstructure. The cause is effect: You are rich because you are white, you are white because you are rich. This is why a Marxist analysis should always be slightly stretched when it comes to addressing the colonial issue”.</a:t>
            </a:r>
            <a:endParaRPr lang="fr-FR" sz="2000" dirty="0"/>
          </a:p>
        </p:txBody>
      </p:sp>
      <p:pic>
        <p:nvPicPr>
          <p:cNvPr id="5" name="Espace réservé du contenu 4" descr="téléchargement.jpg"/>
          <p:cNvPicPr>
            <a:picLocks noGrp="1" noChangeAspect="1"/>
          </p:cNvPicPr>
          <p:nvPr>
            <p:ph sz="half" idx="1"/>
          </p:nvPr>
        </p:nvPicPr>
        <p:blipFill>
          <a:blip r:embed="rId2"/>
          <a:stretch>
            <a:fillRect/>
          </a:stretch>
        </p:blipFill>
        <p:spPr>
          <a:xfrm>
            <a:off x="5160444" y="1768166"/>
            <a:ext cx="2421466" cy="3732536"/>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“literature of combat” </a:t>
            </a: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 It is only when national consciousness reaches a certain stage of maturity that we can speak of a national literature, a literature which takes up and explores themes that are nationalist. This literature, says Fanon, is a “literature of combat” because “it calls on the whole people to fight for their existence as a nation,” and “molds the national consciousness” Hence literature is not merely a superstructural effect of economic struggle: it is instrumental in shaping the nation’s conscious articulation of its own identity and the values at stake in that struggle.</a:t>
            </a:r>
            <a:endParaRPr lang="fr-FR" dirty="0"/>
          </a:p>
          <a:p>
            <a:r>
              <a:rPr lang="en-US" dirty="0"/>
              <a:t> </a:t>
            </a:r>
            <a:endParaRPr lang="fr-FR"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Edward Said (1935–2004)</a:t>
            </a:r>
            <a:br>
              <a:rPr lang="fr-FR" dirty="0"/>
            </a:br>
            <a:endParaRPr lang="fr-FR" dirty="0"/>
          </a:p>
        </p:txBody>
      </p:sp>
      <p:sp>
        <p:nvSpPr>
          <p:cNvPr id="4" name="Espace réservé du texte 3"/>
          <p:cNvSpPr>
            <a:spLocks noGrp="1"/>
          </p:cNvSpPr>
          <p:nvPr>
            <p:ph type="body" idx="2"/>
          </p:nvPr>
        </p:nvSpPr>
        <p:spPr/>
        <p:txBody>
          <a:bodyPr/>
          <a:lstStyle/>
          <a:p>
            <a:r>
              <a:rPr lang="en-US" sz="2000" b="1" dirty="0"/>
              <a:t>Said is a literary and cultural theorist, born in Jerusalem, Palestine. </a:t>
            </a:r>
          </a:p>
          <a:p>
            <a:r>
              <a:rPr lang="en-US" sz="2000" b="1" dirty="0"/>
              <a:t>Said’s  </a:t>
            </a:r>
            <a:r>
              <a:rPr lang="en-US" sz="2000" b="1" i="1" dirty="0"/>
              <a:t>Orientalism </a:t>
            </a:r>
            <a:r>
              <a:rPr lang="en-US" sz="2000" b="1" dirty="0"/>
              <a:t>(1978) is his most celebrated and debated work. It reflects concerns of the second wave of Postcolonial Studies. </a:t>
            </a:r>
            <a:endParaRPr lang="fr-FR" sz="2000" b="1" dirty="0"/>
          </a:p>
          <a:p>
            <a:endParaRPr lang="fr-FR" dirty="0"/>
          </a:p>
        </p:txBody>
      </p:sp>
      <p:pic>
        <p:nvPicPr>
          <p:cNvPr id="5" name="Espace réservé du contenu 4" descr="323eecb0825b0ba764c8dbca766331c1--edward-said-inspiring-people.jpg"/>
          <p:cNvPicPr>
            <a:picLocks noGrp="1" noChangeAspect="1"/>
          </p:cNvPicPr>
          <p:nvPr>
            <p:ph sz="half" idx="1"/>
          </p:nvPr>
        </p:nvPicPr>
        <p:blipFill>
          <a:blip r:embed="rId2"/>
          <a:stretch>
            <a:fillRect/>
          </a:stretch>
        </p:blipFill>
        <p:spPr>
          <a:xfrm>
            <a:off x="4643438" y="1031405"/>
            <a:ext cx="2611437" cy="3806501"/>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220</TotalTime>
  <Words>1186</Words>
  <Application>Microsoft Office PowerPoint</Application>
  <PresentationFormat>Affichage à l'écran (4:3)</PresentationFormat>
  <Paragraphs>41</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Consolas</vt:lpstr>
      <vt:lpstr>Corbel</vt:lpstr>
      <vt:lpstr>Freestyle Script</vt:lpstr>
      <vt:lpstr>Wingdings</vt:lpstr>
      <vt:lpstr>Wingdings 2</vt:lpstr>
      <vt:lpstr>Wingdings 3</vt:lpstr>
      <vt:lpstr>Métro</vt:lpstr>
      <vt:lpstr>Important Figures in Postcolonial Theory </vt:lpstr>
      <vt:lpstr>      Frantz Fanon (1925–1961)      </vt:lpstr>
      <vt:lpstr>Black Skin, White Masks </vt:lpstr>
      <vt:lpstr>Quotes: Black Skin, White Masks</vt:lpstr>
      <vt:lpstr>Frantz Fanon: Algeria</vt:lpstr>
      <vt:lpstr>The Wretched of the Earth</vt:lpstr>
      <vt:lpstr>Présentation PowerPoint</vt:lpstr>
      <vt:lpstr>“literature of combat” </vt:lpstr>
      <vt:lpstr>Edward Said (1935–2004) </vt:lpstr>
      <vt:lpstr>‘Orientalism’</vt:lpstr>
      <vt:lpstr>The Orient</vt:lpstr>
      <vt:lpstr>America vs The Arab World</vt:lpstr>
      <vt:lpstr>Homi K. Bhabha (b. 1949)   </vt:lpstr>
      <vt:lpstr>‘hybridity’</vt:lpstr>
      <vt:lpstr>“The Commitment to Theory” </vt:lpstr>
      <vt:lpstr>The Location of Culture </vt:lpstr>
      <vt:lpstr>Quote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Figures in Postcolonial Theory</dc:title>
  <dc:creator>acer</dc:creator>
  <cp:lastModifiedBy>Bouallegue, Leyla</cp:lastModifiedBy>
  <cp:revision>40</cp:revision>
  <dcterms:created xsi:type="dcterms:W3CDTF">2020-07-08T14:53:32Z</dcterms:created>
  <dcterms:modified xsi:type="dcterms:W3CDTF">2022-04-12T21:37:44Z</dcterms:modified>
</cp:coreProperties>
</file>