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D12955D-3F16-4593-8471-5602A27194D5}" type="datetimeFigureOut">
              <a:rPr lang="fr-FR" smtClean="0"/>
              <a:t>09/04/2022</a:t>
            </a:fld>
            <a:endParaRPr lang="fr-FR"/>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FR"/>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64F4D2B4-89D4-4110-B31F-7413FE400522}"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D12955D-3F16-4593-8471-5602A27194D5}" type="datetimeFigureOut">
              <a:rPr lang="fr-FR" smtClean="0"/>
              <a:t>09/04/2022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F4D2B4-89D4-4110-B31F-7413FE40052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p>
            <a:fld id="{AD12955D-3F16-4593-8471-5602A27194D5}" type="datetimeFigureOut">
              <a:rPr lang="fr-FR" smtClean="0"/>
              <a:t>09/04/2022</a:t>
            </a:fld>
            <a:endParaRPr lang="fr-FR"/>
          </a:p>
        </p:txBody>
      </p:sp>
      <p:sp>
        <p:nvSpPr>
          <p:cNvPr id="5" name="Espace réservé du pied de page 4"/>
          <p:cNvSpPr>
            <a:spLocks noGrp="1"/>
          </p:cNvSpPr>
          <p:nvPr>
            <p:ph type="ftr" sz="quarter" idx="11"/>
          </p:nvPr>
        </p:nvSpPr>
        <p:spPr>
          <a:xfrm>
            <a:off x="457200" y="6556248"/>
            <a:ext cx="3657600" cy="228600"/>
          </a:xfrm>
        </p:spPr>
        <p:txBody>
          <a:bodyPr/>
          <a:lstStyle/>
          <a:p>
            <a:endParaRPr lang="fr-FR"/>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64F4D2B4-89D4-4110-B31F-7413FE40052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D12955D-3F16-4593-8471-5602A27194D5}" type="datetimeFigureOut">
              <a:rPr lang="fr-FR" smtClean="0"/>
              <a:t>09/04/2022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F4D2B4-89D4-4110-B31F-7413FE40052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D12955D-3F16-4593-8471-5602A27194D5}" type="datetimeFigureOut">
              <a:rPr lang="fr-FR" smtClean="0"/>
              <a:t>09/04/2022</a:t>
            </a:fld>
            <a:endParaRPr lang="fr-FR"/>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FR"/>
          </a:p>
        </p:txBody>
      </p:sp>
      <p:sp>
        <p:nvSpPr>
          <p:cNvPr id="6" name="Espace réservé du numéro de diapositive 5"/>
          <p:cNvSpPr>
            <a:spLocks noGrp="1"/>
          </p:cNvSpPr>
          <p:nvPr>
            <p:ph type="sldNum" sz="quarter" idx="12"/>
          </p:nvPr>
        </p:nvSpPr>
        <p:spPr>
          <a:xfrm>
            <a:off x="6733952" y="6555112"/>
            <a:ext cx="588336" cy="228600"/>
          </a:xfrm>
        </p:spPr>
        <p:txBody>
          <a:bodyPr/>
          <a:lstStyle/>
          <a:p>
            <a:fld id="{64F4D2B4-89D4-4110-B31F-7413FE400522}"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AD12955D-3F16-4593-8471-5602A27194D5}" type="datetimeFigureOut">
              <a:rPr lang="fr-FR" smtClean="0"/>
              <a:t>09/04/2022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F4D2B4-89D4-4110-B31F-7413FE400522}"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AD12955D-3F16-4593-8471-5602A27194D5}" type="datetimeFigureOut">
              <a:rPr lang="fr-FR" smtClean="0"/>
              <a:t>09/04/2022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4F4D2B4-89D4-4110-B31F-7413FE400522}"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AD12955D-3F16-4593-8471-5602A27194D5}" type="datetimeFigureOut">
              <a:rPr lang="fr-FR" smtClean="0"/>
              <a:t>09/04/2022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4F4D2B4-89D4-4110-B31F-7413FE40052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AD12955D-3F16-4593-8471-5602A27194D5}" type="datetimeFigureOut">
              <a:rPr lang="fr-FR" smtClean="0"/>
              <a:t>09/04/2022</a:t>
            </a:fld>
            <a:endParaRPr lang="fr-FR"/>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FR"/>
          </a:p>
        </p:txBody>
      </p:sp>
      <p:sp>
        <p:nvSpPr>
          <p:cNvPr id="4" name="Espace réservé du numéro de diapositive 3"/>
          <p:cNvSpPr>
            <a:spLocks noGrp="1"/>
          </p:cNvSpPr>
          <p:nvPr>
            <p:ph type="sldNum" sz="quarter" idx="12"/>
          </p:nvPr>
        </p:nvSpPr>
        <p:spPr/>
        <p:txBody>
          <a:bodyPr/>
          <a:lstStyle/>
          <a:p>
            <a:fld id="{64F4D2B4-89D4-4110-B31F-7413FE40052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AD12955D-3F16-4593-8471-5602A27194D5}" type="datetimeFigureOut">
              <a:rPr lang="fr-FR" smtClean="0"/>
              <a:t>09/04/2022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F4D2B4-89D4-4110-B31F-7413FE400522}"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a:t>Cliquez pour modifier les styles du texte du masque</a:t>
            </a:r>
          </a:p>
        </p:txBody>
      </p:sp>
      <p:sp>
        <p:nvSpPr>
          <p:cNvPr id="5" name="Espace réservé de la date 4"/>
          <p:cNvSpPr>
            <a:spLocks noGrp="1"/>
          </p:cNvSpPr>
          <p:nvPr>
            <p:ph type="dt" sz="half" idx="10"/>
          </p:nvPr>
        </p:nvSpPr>
        <p:spPr/>
        <p:txBody>
          <a:bodyPr/>
          <a:lstStyle/>
          <a:p>
            <a:fld id="{AD12955D-3F16-4593-8471-5602A27194D5}" type="datetimeFigureOut">
              <a:rPr lang="fr-FR" smtClean="0"/>
              <a:t>09/04/2022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F4D2B4-89D4-4110-B31F-7413FE400522}" type="slidenum">
              <a:rPr lang="fr-FR" smtClean="0"/>
              <a:t>‹N°›</a:t>
            </a:fld>
            <a:endParaRPr lang="fr-FR"/>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fr-FR"/>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D12955D-3F16-4593-8471-5602A27194D5}" type="datetimeFigureOut">
              <a:rPr lang="fr-FR" smtClean="0"/>
              <a:t>09/04/2022</a:t>
            </a:fld>
            <a:endParaRPr lang="fr-FR"/>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FR"/>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64F4D2B4-89D4-4110-B31F-7413FE400522}"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Feminist Literary Theory</a:t>
            </a:r>
          </a:p>
        </p:txBody>
      </p:sp>
      <p:sp>
        <p:nvSpPr>
          <p:cNvPr id="3" name="Sous-titre 2"/>
          <p:cNvSpPr>
            <a:spLocks noGrp="1"/>
          </p:cNvSpPr>
          <p:nvPr>
            <p:ph type="subTitle" idx="1"/>
          </p:nvPr>
        </p:nvSpPr>
        <p:spPr/>
        <p:txBody>
          <a:bodyPr/>
          <a:lstStyle/>
          <a:p>
            <a:r>
              <a:rPr lang="fr-FR" dirty="0"/>
              <a:t>First Wave </a:t>
            </a:r>
          </a:p>
          <a:p>
            <a:r>
              <a:rPr lang="fr-FR" dirty="0"/>
              <a:t>Dr. Nadjiba Bouallegue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The Concept of the « Other »</a:t>
            </a:r>
          </a:p>
        </p:txBody>
      </p:sp>
      <p:sp>
        <p:nvSpPr>
          <p:cNvPr id="3" name="Espace réservé du contenu 2"/>
          <p:cNvSpPr>
            <a:spLocks noGrp="1"/>
          </p:cNvSpPr>
          <p:nvPr>
            <p:ph idx="1"/>
          </p:nvPr>
        </p:nvSpPr>
        <p:spPr/>
        <p:txBody>
          <a:bodyPr>
            <a:normAutofit fontScale="92500" lnSpcReduction="20000"/>
          </a:bodyPr>
          <a:lstStyle/>
          <a:p>
            <a:r>
              <a:rPr lang="en-US" dirty="0"/>
              <a:t>Simone de Beauvoir used the concept of “the Other” to describe a male-dominated culture that reflects Woman as the sexual Other to Man. In a patriarchal culture, the Man-Woman relation is society's normative binary-gender relation, wherein </a:t>
            </a:r>
            <a:r>
              <a:rPr lang="en-US" i="1" dirty="0"/>
              <a:t>the sexual Other</a:t>
            </a:r>
            <a:r>
              <a:rPr lang="en-US" dirty="0"/>
              <a:t> is a social minority with the least socio-political power, usually the women of the community, because patriarchal semantics established that "a man represents both the positive and the neutral, as indicated by the common use of [the word] </a:t>
            </a:r>
            <a:r>
              <a:rPr lang="en-US" i="1" dirty="0"/>
              <a:t>Man</a:t>
            </a:r>
            <a:r>
              <a:rPr lang="en-US" dirty="0"/>
              <a:t> to designate human beings in general; whereas [the word] </a:t>
            </a:r>
            <a:r>
              <a:rPr lang="en-US" i="1" dirty="0"/>
              <a:t>Woman</a:t>
            </a:r>
            <a:r>
              <a:rPr lang="en-US" dirty="0"/>
              <a:t> represents only the negative, defined by limiting criteria, without reciprocity" from the first sex, from Man.</a:t>
            </a:r>
            <a:endParaRPr lang="fr-FR" dirty="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Quotes:</a:t>
            </a:r>
          </a:p>
        </p:txBody>
      </p:sp>
      <p:sp>
        <p:nvSpPr>
          <p:cNvPr id="3" name="Espace réservé du contenu 2"/>
          <p:cNvSpPr>
            <a:spLocks noGrp="1"/>
          </p:cNvSpPr>
          <p:nvPr>
            <p:ph idx="1"/>
          </p:nvPr>
        </p:nvSpPr>
        <p:spPr/>
        <p:txBody>
          <a:bodyPr/>
          <a:lstStyle/>
          <a:p>
            <a:r>
              <a:rPr lang="en-US" dirty="0"/>
              <a:t>“Lock up your libraries if you like; but there is no gate, no lock, no bolt that you can set upon the freedom of my mind.” </a:t>
            </a:r>
            <a:br>
              <a:rPr lang="en-US" dirty="0"/>
            </a:br>
            <a:r>
              <a:rPr lang="en-US" dirty="0"/>
              <a:t> </a:t>
            </a:r>
            <a:r>
              <a:rPr lang="en-US" b="1" dirty="0"/>
              <a:t>Virginia Woolf</a:t>
            </a:r>
          </a:p>
          <a:p>
            <a:r>
              <a:rPr lang="en-US" dirty="0"/>
              <a:t>“No need to hurry. No need to sparkle. No need to be anybody but oneself.” </a:t>
            </a:r>
            <a:br>
              <a:rPr lang="en-US" dirty="0"/>
            </a:br>
            <a:r>
              <a:rPr lang="en-US" dirty="0"/>
              <a:t> </a:t>
            </a:r>
            <a:r>
              <a:rPr lang="en-US" b="1" dirty="0"/>
              <a:t>Virginia Woolf</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a:t>Introduction:</a:t>
            </a:r>
          </a:p>
        </p:txBody>
      </p:sp>
      <p:sp>
        <p:nvSpPr>
          <p:cNvPr id="3" name="Espace réservé du contenu 2"/>
          <p:cNvSpPr>
            <a:spLocks noGrp="1"/>
          </p:cNvSpPr>
          <p:nvPr>
            <p:ph idx="1"/>
          </p:nvPr>
        </p:nvSpPr>
        <p:spPr/>
        <p:txBody>
          <a:bodyPr>
            <a:normAutofit/>
          </a:bodyPr>
          <a:lstStyle/>
          <a:p>
            <a:r>
              <a:rPr lang="en-US" dirty="0"/>
              <a:t>Feminist literary criticism is a political attack upon other modes of criticism and theory. Feminism is concerned with difference and marginalization of women. Feminists believe that our culture is a patriarchal culture, that is, one organized in favor of the interests of men. They try to describe and interpret (and reinterpret) women’s experiences as depicted in various kinds of literature- especially the novel, to a lesser extent poetry and drama.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sz="3200" b="1" u="sng" dirty="0"/>
              <a:t>Development of Feminist Literary Criticism: </a:t>
            </a:r>
            <a:br>
              <a:rPr lang="fr-FR" sz="3200" dirty="0"/>
            </a:br>
            <a:endParaRPr lang="fr-FR" sz="3200" dirty="0"/>
          </a:p>
        </p:txBody>
      </p:sp>
      <p:sp>
        <p:nvSpPr>
          <p:cNvPr id="3" name="Espace réservé du contenu 2"/>
          <p:cNvSpPr>
            <a:spLocks noGrp="1"/>
          </p:cNvSpPr>
          <p:nvPr>
            <p:ph idx="1"/>
          </p:nvPr>
        </p:nvSpPr>
        <p:spPr/>
        <p:txBody>
          <a:bodyPr>
            <a:normAutofit fontScale="85000" lnSpcReduction="10000"/>
          </a:bodyPr>
          <a:lstStyle/>
          <a:p>
            <a:r>
              <a:rPr lang="en-US" b="1" dirty="0"/>
              <a:t>First-wave feminist criticism: Woolf and de Beauvoir</a:t>
            </a:r>
            <a:endParaRPr lang="fr-FR" dirty="0"/>
          </a:p>
          <a:p>
            <a:pPr>
              <a:buNone/>
            </a:pPr>
            <a:r>
              <a:rPr lang="en-US" dirty="0"/>
              <a:t>The Women’s Rights and Women’s Suffrage movements were the crucial determinants in shaping this phase, with their emphasis on social, political and economic factors. Feminist </a:t>
            </a:r>
            <a:r>
              <a:rPr lang="en-US" i="1" dirty="0"/>
              <a:t>criticism </a:t>
            </a:r>
            <a:r>
              <a:rPr lang="en-US" dirty="0"/>
              <a:t>of this period is more a reflex of ‘first-wave’ preoccupations than</a:t>
            </a:r>
            <a:r>
              <a:rPr lang="en-US" i="1" dirty="0"/>
              <a:t> </a:t>
            </a:r>
            <a:r>
              <a:rPr lang="en-US" dirty="0"/>
              <a:t>a fully fledged theoretical discourse of its own.  But two significant figures</a:t>
            </a:r>
            <a:r>
              <a:rPr lang="en-US" i="1" dirty="0"/>
              <a:t> </a:t>
            </a:r>
            <a:r>
              <a:rPr lang="en-US" dirty="0"/>
              <a:t>may be selected from among the many other feminists working and writing</a:t>
            </a:r>
            <a:r>
              <a:rPr lang="en-US" i="1" dirty="0"/>
              <a:t> </a:t>
            </a:r>
            <a:r>
              <a:rPr lang="en-US" dirty="0"/>
              <a:t>in this period (e.g. Olive Schreiner, Elizabeth Robins, Dorothy Richardson,</a:t>
            </a:r>
            <a:r>
              <a:rPr lang="en-US" i="1" dirty="0"/>
              <a:t> </a:t>
            </a:r>
            <a:r>
              <a:rPr lang="en-US" dirty="0"/>
              <a:t>Katherine Mansfield, Rebecca West, Ray Strachey, Vera Brittain and Winifred Holtby): </a:t>
            </a:r>
            <a:r>
              <a:rPr lang="en-US" b="1" dirty="0"/>
              <a:t>Virginia Woolf</a:t>
            </a:r>
            <a:r>
              <a:rPr lang="en-US" dirty="0"/>
              <a:t> and </a:t>
            </a:r>
            <a:r>
              <a:rPr lang="en-US" b="1" dirty="0"/>
              <a:t>Simone de Beauvoir</a:t>
            </a:r>
            <a:r>
              <a:rPr lang="en-US" dirty="0"/>
              <a:t>. </a:t>
            </a:r>
            <a:endParaRPr lang="fr-FR" dirty="0"/>
          </a:p>
          <a:p>
            <a:pPr>
              <a:buNone/>
            </a:pPr>
            <a:endParaRPr lang="fr-FR" dirty="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texte 2"/>
          <p:cNvSpPr>
            <a:spLocks noGrp="1"/>
          </p:cNvSpPr>
          <p:nvPr>
            <p:ph type="body" idx="1"/>
          </p:nvPr>
        </p:nvSpPr>
        <p:spPr/>
        <p:txBody>
          <a:bodyPr/>
          <a:lstStyle/>
          <a:p>
            <a:pPr algn="ctr"/>
            <a:r>
              <a:rPr lang="en-US" dirty="0"/>
              <a:t>Virginia Woolf</a:t>
            </a:r>
            <a:endParaRPr lang="fr-FR" dirty="0"/>
          </a:p>
        </p:txBody>
      </p:sp>
      <p:sp>
        <p:nvSpPr>
          <p:cNvPr id="5" name="Espace réservé du texte 4"/>
          <p:cNvSpPr>
            <a:spLocks noGrp="1"/>
          </p:cNvSpPr>
          <p:nvPr>
            <p:ph type="body" sz="half" idx="3"/>
          </p:nvPr>
        </p:nvSpPr>
        <p:spPr/>
        <p:txBody>
          <a:bodyPr/>
          <a:lstStyle/>
          <a:p>
            <a:pPr algn="ctr"/>
            <a:r>
              <a:rPr lang="en-US" dirty="0"/>
              <a:t>Simone de Beauvoir</a:t>
            </a:r>
            <a:endParaRPr lang="fr-FR" dirty="0"/>
          </a:p>
        </p:txBody>
      </p:sp>
      <p:pic>
        <p:nvPicPr>
          <p:cNvPr id="7" name="Espace réservé du contenu 6" descr="AVT_Virginia-Woolf_1530.jpg"/>
          <p:cNvPicPr>
            <a:picLocks noGrp="1" noChangeAspect="1"/>
          </p:cNvPicPr>
          <p:nvPr>
            <p:ph sz="quarter" idx="2"/>
          </p:nvPr>
        </p:nvPicPr>
        <p:blipFill>
          <a:blip r:embed="rId2"/>
          <a:stretch>
            <a:fillRect/>
          </a:stretch>
        </p:blipFill>
        <p:spPr>
          <a:xfrm>
            <a:off x="457200" y="2357430"/>
            <a:ext cx="4040188" cy="3357585"/>
          </a:xfrm>
        </p:spPr>
      </p:pic>
      <p:pic>
        <p:nvPicPr>
          <p:cNvPr id="8" name="Espace réservé du contenu 7" descr="téléchargement (4).jpg"/>
          <p:cNvPicPr>
            <a:picLocks noGrp="1" noChangeAspect="1"/>
          </p:cNvPicPr>
          <p:nvPr>
            <p:ph sz="quarter" idx="4"/>
          </p:nvPr>
        </p:nvPicPr>
        <p:blipFill>
          <a:blip r:embed="rId3"/>
          <a:stretch>
            <a:fillRect/>
          </a:stretch>
        </p:blipFill>
        <p:spPr>
          <a:xfrm>
            <a:off x="5072066" y="2285992"/>
            <a:ext cx="3143272" cy="3500462"/>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Virginia Woolf</a:t>
            </a:r>
            <a:endParaRPr lang="fr-FR" dirty="0"/>
          </a:p>
        </p:txBody>
      </p:sp>
      <p:sp>
        <p:nvSpPr>
          <p:cNvPr id="3" name="Espace réservé du contenu 2"/>
          <p:cNvSpPr>
            <a:spLocks noGrp="1"/>
          </p:cNvSpPr>
          <p:nvPr>
            <p:ph idx="1"/>
          </p:nvPr>
        </p:nvSpPr>
        <p:spPr/>
        <p:txBody>
          <a:bodyPr>
            <a:normAutofit fontScale="85000" lnSpcReduction="20000"/>
          </a:bodyPr>
          <a:lstStyle/>
          <a:p>
            <a:r>
              <a:rPr lang="en-US" dirty="0"/>
              <a:t>Virginia Woolf’s fame conventionally rests on her own creative writing as a woman; feminist critics have analyzed her novels extensively from very different perspectives. She produced a key text which is a major contribution to feminist theory, </a:t>
            </a:r>
            <a:r>
              <a:rPr lang="en-US" i="1" dirty="0"/>
              <a:t>A Room of One’s Own </a:t>
            </a:r>
            <a:r>
              <a:rPr lang="en-US" dirty="0"/>
              <a:t>(1929). Like other ‘first-wave’ feminists, Woolf is principally concerned with women’s material disadvantages compared to men. Woolf’s </a:t>
            </a:r>
            <a:r>
              <a:rPr lang="en-US" i="1" dirty="0"/>
              <a:t>Room of One’s Own </a:t>
            </a:r>
            <a:r>
              <a:rPr lang="en-US" dirty="0"/>
              <a:t>was a landmark work in which representations of women by male authors are roundly criticized and a new model for</a:t>
            </a:r>
            <a:r>
              <a:rPr lang="en-US" i="1" dirty="0"/>
              <a:t> </a:t>
            </a:r>
            <a:r>
              <a:rPr lang="en-US" dirty="0"/>
              <a:t>female IDENTITY and AGENCY is proffered. Woolf also insisted that women</a:t>
            </a:r>
            <a:r>
              <a:rPr lang="en-US" i="1" dirty="0"/>
              <a:t> </a:t>
            </a:r>
            <a:r>
              <a:rPr lang="en-US" dirty="0"/>
              <a:t>be allowed the economic and social freedom to follow their aspirations</a:t>
            </a:r>
            <a:r>
              <a:rPr lang="en-US" i="1" dirty="0"/>
              <a:t> </a:t>
            </a:r>
            <a:r>
              <a:rPr lang="en-US" dirty="0"/>
              <a:t>and to forego the traditional role of serving as an enlarging mirror for</a:t>
            </a:r>
            <a:r>
              <a:rPr lang="en-US" i="1" dirty="0"/>
              <a:t> </a:t>
            </a:r>
            <a:r>
              <a:rPr lang="en-US" dirty="0"/>
              <a:t>male identity.</a:t>
            </a:r>
            <a:endParaRPr lang="fr-FR" dirty="0"/>
          </a:p>
          <a:p>
            <a:r>
              <a:rPr lang="en-US" dirty="0"/>
              <a:t> </a:t>
            </a:r>
            <a:endParaRPr lang="fr-FR" dirty="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Virginia woolf’s feminism</a:t>
            </a:r>
          </a:p>
        </p:txBody>
      </p:sp>
      <p:sp>
        <p:nvSpPr>
          <p:cNvPr id="3" name="Espace réservé du contenu 2"/>
          <p:cNvSpPr>
            <a:spLocks noGrp="1"/>
          </p:cNvSpPr>
          <p:nvPr>
            <p:ph idx="1"/>
          </p:nvPr>
        </p:nvSpPr>
        <p:spPr/>
        <p:txBody>
          <a:bodyPr>
            <a:normAutofit/>
          </a:bodyPr>
          <a:lstStyle/>
          <a:p>
            <a:r>
              <a:rPr lang="en-US" dirty="0"/>
              <a:t>Woolf’s general contribution to feminism, then, is her recognition that gender identity is socially constructed and can be challenged and transformed, but apropos of feminist criticism she also continually examined the problems facing women writers. She believed that women had always faced social and economic obstacles to their literary ambitions, and was herself conscious of the restricted education she had received (she was taught no Greek, for example, unlike her brothers).</a:t>
            </a:r>
            <a:endParaRPr lang="fr-FR" dirty="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«Professions for Women »</a:t>
            </a:r>
          </a:p>
        </p:txBody>
      </p:sp>
      <p:sp>
        <p:nvSpPr>
          <p:cNvPr id="4" name="Espace réservé du texte 3"/>
          <p:cNvSpPr>
            <a:spLocks noGrp="1"/>
          </p:cNvSpPr>
          <p:nvPr>
            <p:ph type="body" idx="2"/>
          </p:nvPr>
        </p:nvSpPr>
        <p:spPr>
          <a:xfrm>
            <a:off x="457200" y="1497416"/>
            <a:ext cx="5897880" cy="1074328"/>
          </a:xfrm>
        </p:spPr>
        <p:txBody>
          <a:bodyPr>
            <a:normAutofit fontScale="25000" lnSpcReduction="20000"/>
          </a:bodyPr>
          <a:lstStyle/>
          <a:p>
            <a:r>
              <a:rPr lang="en-US" sz="11200" dirty="0"/>
              <a:t>One of Woolf’s most interesting essays about women writers is </a:t>
            </a:r>
            <a:r>
              <a:rPr lang="en-US" sz="11200" b="1" dirty="0"/>
              <a:t>‘Professions for Women’</a:t>
            </a:r>
            <a:r>
              <a:rPr lang="en-US" sz="11200" dirty="0"/>
              <a:t>, in which she regards her own career as hindered in two ways. First, she was imprisoned and constrained by the dominant ideologies of womanhood. Second, the taboo about expressing female passion prevented her from ‘telling the truth about [her] own experiences as a body’.</a:t>
            </a:r>
            <a:endParaRPr lang="fr-FR" sz="11200" dirty="0"/>
          </a:p>
          <a:p>
            <a:r>
              <a:rPr lang="en-US" sz="11200" dirty="0"/>
              <a:t> </a:t>
            </a:r>
            <a:endParaRPr lang="fr-FR" sz="11200" dirty="0"/>
          </a:p>
          <a:p>
            <a:endParaRPr lang="fr-FR" dirty="0"/>
          </a:p>
        </p:txBody>
      </p:sp>
      <p:pic>
        <p:nvPicPr>
          <p:cNvPr id="5" name="Espace réservé du contenu 4" descr="tumblr_lmasqguHCc1qbnvmko1_400 (1).jpg"/>
          <p:cNvPicPr>
            <a:picLocks noGrp="1" noChangeAspect="1"/>
          </p:cNvPicPr>
          <p:nvPr>
            <p:ph sz="half" idx="1"/>
          </p:nvPr>
        </p:nvPicPr>
        <p:blipFill>
          <a:blip r:embed="rId2"/>
          <a:stretch>
            <a:fillRect/>
          </a:stretch>
        </p:blipFill>
        <p:spPr>
          <a:xfrm>
            <a:off x="4857752" y="4857760"/>
            <a:ext cx="3214710" cy="1727905"/>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400" dirty="0"/>
              <a:t>Simone de Beauvoir</a:t>
            </a:r>
            <a:endParaRPr lang="fr-FR" sz="2400" dirty="0"/>
          </a:p>
        </p:txBody>
      </p:sp>
      <p:sp>
        <p:nvSpPr>
          <p:cNvPr id="4" name="Espace réservé du texte 3"/>
          <p:cNvSpPr>
            <a:spLocks noGrp="1"/>
          </p:cNvSpPr>
          <p:nvPr>
            <p:ph type="body" idx="2"/>
          </p:nvPr>
        </p:nvSpPr>
        <p:spPr/>
        <p:txBody>
          <a:bodyPr>
            <a:noAutofit/>
          </a:bodyPr>
          <a:lstStyle/>
          <a:p>
            <a:r>
              <a:rPr lang="en-US" sz="2000" b="1" dirty="0"/>
              <a:t>French feminist, lifelong partner of Jean-Paul Sartre, pro-abortion and women’s-rights activist, founder of the newspaper </a:t>
            </a:r>
            <a:r>
              <a:rPr lang="en-US" sz="2000" b="1" i="1" dirty="0"/>
              <a:t>Nouvelles féministes </a:t>
            </a:r>
            <a:r>
              <a:rPr lang="en-US" sz="2000" b="1" dirty="0"/>
              <a:t>and of the journal of feminist theory, </a:t>
            </a:r>
            <a:r>
              <a:rPr lang="en-US" sz="2000" b="1" i="1" dirty="0"/>
              <a:t>Questions feminists</a:t>
            </a:r>
            <a:r>
              <a:rPr lang="en-US" sz="2000" b="1" dirty="0"/>
              <a:t> – marks the moment when ‘first-wave’ feminism begins to slip over into the ‘second wave’.</a:t>
            </a:r>
            <a:endParaRPr lang="fr-FR" sz="2000" b="1" dirty="0"/>
          </a:p>
        </p:txBody>
      </p:sp>
      <p:pic>
        <p:nvPicPr>
          <p:cNvPr id="5" name="Espace réservé du contenu 4" descr="téléchargement (5).jpg"/>
          <p:cNvPicPr>
            <a:picLocks noGrp="1" noChangeAspect="1"/>
          </p:cNvPicPr>
          <p:nvPr>
            <p:ph sz="half" idx="1"/>
          </p:nvPr>
        </p:nvPicPr>
        <p:blipFill>
          <a:blip r:embed="rId2"/>
          <a:stretch>
            <a:fillRect/>
          </a:stretch>
        </p:blipFill>
        <p:spPr>
          <a:xfrm>
            <a:off x="5929322" y="3404783"/>
            <a:ext cx="2017571" cy="3248632"/>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t>The Second Sex </a:t>
            </a:r>
            <a:r>
              <a:rPr lang="fr-FR" dirty="0"/>
              <a:t>(1949)</a:t>
            </a:r>
          </a:p>
        </p:txBody>
      </p:sp>
      <p:sp>
        <p:nvSpPr>
          <p:cNvPr id="3" name="Espace réservé du contenu 2"/>
          <p:cNvSpPr>
            <a:spLocks noGrp="1"/>
          </p:cNvSpPr>
          <p:nvPr>
            <p:ph idx="1"/>
          </p:nvPr>
        </p:nvSpPr>
        <p:spPr/>
        <p:txBody>
          <a:bodyPr>
            <a:normAutofit fontScale="85000" lnSpcReduction="10000"/>
          </a:bodyPr>
          <a:lstStyle/>
          <a:p>
            <a:r>
              <a:rPr lang="en-US" dirty="0"/>
              <a:t>While Simone de Beauvoir’s hugely influential book </a:t>
            </a:r>
            <a:r>
              <a:rPr lang="en-US" i="1" dirty="0"/>
              <a:t>The Second Sex</a:t>
            </a:r>
            <a:r>
              <a:rPr lang="en-US" dirty="0"/>
              <a:t> (1949) is clearly preoccupied with the ‘materialism’ of the first wave, it beckons to the second wave in its recognition of the vast difference between the interests of the two sexes and in its assault on men’s biological and psychological, as well as economic, discrimination against women.</a:t>
            </a:r>
            <a:endParaRPr lang="fr-FR" dirty="0"/>
          </a:p>
          <a:p>
            <a:pPr>
              <a:buNone/>
            </a:pPr>
            <a:r>
              <a:rPr lang="en-US" dirty="0"/>
              <a:t> </a:t>
            </a:r>
            <a:endParaRPr lang="fr-FR" dirty="0"/>
          </a:p>
          <a:p>
            <a:r>
              <a:rPr lang="en-US" dirty="0"/>
              <a:t>De Beauvoir’s work carefully distinguishes between sex and gender, and sees an interaction between social and natural functions: ‘One is not born, but rather becomes, a woman . . . it is civilization as a whole that produces this creature . . . Only the intervention of someone else can establish an individual as an </a:t>
            </a:r>
            <a:r>
              <a:rPr lang="en-US" i="1" dirty="0"/>
              <a:t>Other</a:t>
            </a:r>
            <a:r>
              <a:rPr lang="en-US" dirty="0"/>
              <a:t>.’</a:t>
            </a:r>
            <a:endParaRPr lang="fr-FR" dirty="0"/>
          </a:p>
          <a:p>
            <a:endParaRPr lang="fr-FR" dirty="0"/>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134</TotalTime>
  <Words>882</Words>
  <Application>Microsoft Office PowerPoint</Application>
  <PresentationFormat>Affichage à l'écran (4:3)</PresentationFormat>
  <Paragraphs>29</Paragraphs>
  <Slides>11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Trebuchet MS</vt:lpstr>
      <vt:lpstr>Wingdings</vt:lpstr>
      <vt:lpstr>Wingdings 2</vt:lpstr>
      <vt:lpstr>Opulent</vt:lpstr>
      <vt:lpstr>Feminist Literary Theory</vt:lpstr>
      <vt:lpstr>Introduction:</vt:lpstr>
      <vt:lpstr>Development of Feminist Literary Criticism:  </vt:lpstr>
      <vt:lpstr>Présentation PowerPoint</vt:lpstr>
      <vt:lpstr>Virginia Woolf</vt:lpstr>
      <vt:lpstr>Virginia woolf’s feminism</vt:lpstr>
      <vt:lpstr>«Professions for Women »</vt:lpstr>
      <vt:lpstr>Simone de Beauvoir</vt:lpstr>
      <vt:lpstr>The Second Sex (1949)</vt:lpstr>
      <vt:lpstr>The Concept of the « Other »</vt:lpstr>
      <vt:lpstr>Quotes: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Feminist Literary Theory</dc:title>
  <dc:creator>acer</dc:creator>
  <cp:lastModifiedBy>Bouallegue, Leyla</cp:lastModifiedBy>
  <cp:revision>23</cp:revision>
  <dcterms:created xsi:type="dcterms:W3CDTF">2020-05-11T19:14:05Z</dcterms:created>
  <dcterms:modified xsi:type="dcterms:W3CDTF">2022-04-09T21:23:52Z</dcterms:modified>
</cp:coreProperties>
</file>