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8" r:id="rId4"/>
    <p:sldId id="259" r:id="rId5"/>
    <p:sldId id="261" r:id="rId6"/>
    <p:sldId id="262" r:id="rId7"/>
    <p:sldId id="263" r:id="rId8"/>
    <p:sldId id="264" r:id="rId9"/>
    <p:sldId id="265" r:id="rId10"/>
    <p:sldId id="266" r:id="rId11"/>
    <p:sldId id="267" r:id="rId12"/>
    <p:sldId id="268" r:id="rId13"/>
    <p:sldId id="270" r:id="rId14"/>
    <p:sldId id="269"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2B2FBE1-F0E6-4067-8275-5421741EDC04}" type="datetimeFigureOut">
              <a:rPr lang="fr-FR" smtClean="0"/>
              <a:pPr/>
              <a:t>09/04/2022</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88FAE6F-FA68-4376-AD28-520DE737833B}"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E2B2FBE1-F0E6-4067-8275-5421741EDC04}" type="datetimeFigureOut">
              <a:rPr lang="fr-FR" smtClean="0"/>
              <a:pPr/>
              <a:t>09/04/2022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FAE6F-FA68-4376-AD28-520DE737833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p>
            <a:fld id="{E2B2FBE1-F0E6-4067-8275-5421741EDC04}" type="datetimeFigureOut">
              <a:rPr lang="fr-FR" smtClean="0"/>
              <a:pPr/>
              <a:t>09/04/2022</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88FAE6F-FA68-4376-AD28-520DE737833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E2B2FBE1-F0E6-4067-8275-5421741EDC04}" type="datetimeFigureOut">
              <a:rPr lang="fr-FR" smtClean="0"/>
              <a:pPr/>
              <a:t>09/04/2022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FAE6F-FA68-4376-AD28-520DE737833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2B2FBE1-F0E6-4067-8275-5421741EDC04}" type="datetimeFigureOut">
              <a:rPr lang="fr-FR" smtClean="0"/>
              <a:pPr/>
              <a:t>09/04/2022</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p>
            <a:fld id="{488FAE6F-FA68-4376-AD28-520DE737833B}"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E2B2FBE1-F0E6-4067-8275-5421741EDC04}" type="datetimeFigureOut">
              <a:rPr lang="fr-FR" smtClean="0"/>
              <a:pPr/>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FAE6F-FA68-4376-AD28-520DE737833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E2B2FBE1-F0E6-4067-8275-5421741EDC04}" type="datetimeFigureOut">
              <a:rPr lang="fr-FR" smtClean="0"/>
              <a:pPr/>
              <a:t>09/04/2022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88FAE6F-FA68-4376-AD28-520DE737833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E2B2FBE1-F0E6-4067-8275-5421741EDC04}" type="datetimeFigureOut">
              <a:rPr lang="fr-FR" smtClean="0"/>
              <a:pPr/>
              <a:t>09/04/2022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88FAE6F-FA68-4376-AD28-520DE737833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E2B2FBE1-F0E6-4067-8275-5421741EDC04}" type="datetimeFigureOut">
              <a:rPr lang="fr-FR" smtClean="0"/>
              <a:pPr/>
              <a:t>09/04/2022</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p>
            <a:fld id="{488FAE6F-FA68-4376-AD28-520DE737833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E2B2FBE1-F0E6-4067-8275-5421741EDC04}" type="datetimeFigureOut">
              <a:rPr lang="fr-FR" smtClean="0"/>
              <a:pPr/>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FAE6F-FA68-4376-AD28-520DE737833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a:t>Cliquez pour modifier les styles du texte du masque</a:t>
            </a:r>
          </a:p>
        </p:txBody>
      </p:sp>
      <p:sp>
        <p:nvSpPr>
          <p:cNvPr id="5" name="Espace réservé de la date 4"/>
          <p:cNvSpPr>
            <a:spLocks noGrp="1"/>
          </p:cNvSpPr>
          <p:nvPr>
            <p:ph type="dt" sz="half" idx="10"/>
          </p:nvPr>
        </p:nvSpPr>
        <p:spPr/>
        <p:txBody>
          <a:bodyPr/>
          <a:lstStyle/>
          <a:p>
            <a:fld id="{E2B2FBE1-F0E6-4067-8275-5421741EDC04}" type="datetimeFigureOut">
              <a:rPr lang="fr-FR" smtClean="0"/>
              <a:pPr/>
              <a:t>09/04/2022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FAE6F-FA68-4376-AD28-520DE737833B}"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fr-FR"/>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2B2FBE1-F0E6-4067-8275-5421741EDC04}" type="datetimeFigureOut">
              <a:rPr lang="fr-FR" smtClean="0"/>
              <a:pPr/>
              <a:t>09/04/2022</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88FAE6F-FA68-4376-AD28-520DE737833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Feminist Literary Theory</a:t>
            </a:r>
          </a:p>
        </p:txBody>
      </p:sp>
      <p:sp>
        <p:nvSpPr>
          <p:cNvPr id="3" name="Sous-titre 2"/>
          <p:cNvSpPr>
            <a:spLocks noGrp="1"/>
          </p:cNvSpPr>
          <p:nvPr>
            <p:ph type="subTitle" idx="1"/>
          </p:nvPr>
        </p:nvSpPr>
        <p:spPr/>
        <p:txBody>
          <a:bodyPr/>
          <a:lstStyle/>
          <a:p>
            <a:r>
              <a:rPr lang="fr-FR" dirty="0"/>
              <a:t>Second Wave </a:t>
            </a:r>
          </a:p>
          <a:p>
            <a:r>
              <a:rPr lang="fr-FR"/>
              <a:t>Dr. </a:t>
            </a:r>
            <a:r>
              <a:rPr lang="fr-FR" dirty="0"/>
              <a:t>Nadjiba Bouallegue</a:t>
            </a: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Helene Cixous</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‘Sorties’ begins with a dramatic question:  ‘</a:t>
            </a:r>
            <a:r>
              <a:rPr lang="en-US" i="1" dirty="0"/>
              <a:t>Where is she?</a:t>
            </a:r>
            <a:r>
              <a:rPr lang="en-US" dirty="0"/>
              <a:t>’ and then presents the following list:</a:t>
            </a:r>
            <a:endParaRPr lang="fr-FR" dirty="0"/>
          </a:p>
          <a:p>
            <a:r>
              <a:rPr lang="en-US" dirty="0"/>
              <a:t>Activity/Passivity, Sun/Moon, Culture/Nature, Day/Night, Father/Mother, Head/Heart, Intelligible/Sensitive, Logos/Pathos.</a:t>
            </a:r>
            <a:endParaRPr lang="fr-FR" dirty="0"/>
          </a:p>
          <a:p>
            <a:r>
              <a:rPr lang="en-US" dirty="0"/>
              <a:t>For Cixous everything is related to the man/woman opposition: In philosophy woman is always on the side of passivity. Cixous integrates these sources in the important argument that the male/female opposition is central to Western culture (if not all cultures) and is pervasively present in all sorts of oppositions that at first sight have nothing to do with either males or females. The inferior term is always associated with the feminine, while the term that occupies the privileged position is associated with masculinity. For Cixous, this never-ending privileging of the masculine damages us all, females and males alike, because it curbs the imagination and is therefore oppressive in general.</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‘The Laugh of the Medusa’</a:t>
            </a:r>
            <a:endParaRPr lang="fr-FR" dirty="0"/>
          </a:p>
        </p:txBody>
      </p:sp>
      <p:sp>
        <p:nvSpPr>
          <p:cNvPr id="3" name="Espace réservé du contenu 2"/>
          <p:cNvSpPr>
            <a:spLocks noGrp="1"/>
          </p:cNvSpPr>
          <p:nvPr>
            <p:ph idx="1"/>
          </p:nvPr>
        </p:nvSpPr>
        <p:spPr/>
        <p:txBody>
          <a:bodyPr>
            <a:normAutofit fontScale="92500"/>
          </a:bodyPr>
          <a:lstStyle/>
          <a:p>
            <a:r>
              <a:rPr lang="en-US" dirty="0"/>
              <a:t>In her 1974 essay </a:t>
            </a:r>
            <a:r>
              <a:rPr lang="en-US" b="1" dirty="0"/>
              <a:t>‘The Laugh of the Medusa’</a:t>
            </a:r>
            <a:r>
              <a:rPr lang="en-US" dirty="0"/>
              <a:t>, Cixous suggests that writing usually serves the consolidation of patriarchal power, Cixous proposes what she calls </a:t>
            </a:r>
            <a:r>
              <a:rPr lang="en-US" i="1" dirty="0"/>
              <a:t>écriture féminine</a:t>
            </a:r>
            <a:r>
              <a:rPr lang="en-US" dirty="0"/>
              <a:t>, that is, a feminine or female writing that will escape the restrictions imposed by ‘the phallocratic system’. Hélène Cixous also sees a “solidarity” between logocentrism and phallocentrism (where the phallus is a signifier, a metaphor of male power and dominance), an alliance that must be questioned and undermined. Women, she urged, must write their bodies, to unfold the resources of the unconscious.</a:t>
            </a:r>
            <a:endParaRPr lang="fr-FR" dirty="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Julia Kristeva</a:t>
            </a: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a:t>For </a:t>
            </a:r>
            <a:r>
              <a:rPr lang="en-US" b="1" dirty="0"/>
              <a:t>Julia Kristeva</a:t>
            </a:r>
            <a:r>
              <a:rPr lang="en-US" dirty="0"/>
              <a:t> </a:t>
            </a:r>
            <a:r>
              <a:rPr lang="en-US" b="1" dirty="0"/>
              <a:t>(1941–)</a:t>
            </a:r>
            <a:r>
              <a:rPr lang="en-US" dirty="0"/>
              <a:t>, the language of </a:t>
            </a:r>
            <a:r>
              <a:rPr lang="en-US" i="1" dirty="0"/>
              <a:t>écriture féminine</a:t>
            </a:r>
            <a:r>
              <a:rPr lang="en-US" dirty="0"/>
              <a:t> came from a </a:t>
            </a:r>
            <a:r>
              <a:rPr lang="en-US" b="1" dirty="0"/>
              <a:t>pre-Oedipal</a:t>
            </a:r>
            <a:r>
              <a:rPr lang="en-US" dirty="0"/>
              <a:t> state, from the realm of the </a:t>
            </a:r>
            <a:r>
              <a:rPr lang="en-US" b="1" dirty="0"/>
              <a:t>“semiotic,”</a:t>
            </a:r>
            <a:r>
              <a:rPr lang="en-US" dirty="0"/>
              <a:t> prior to the process of cultural gender formation. She was aware, however, that reliance solely on this “maternal” language would entail the risk of political marginalization.</a:t>
            </a:r>
            <a:endParaRPr lang="fr-FR" dirty="0"/>
          </a:p>
          <a:p>
            <a:r>
              <a:rPr lang="en-US" dirty="0"/>
              <a:t> </a:t>
            </a:r>
            <a:endParaRPr lang="fr-FR" dirty="0"/>
          </a:p>
          <a:p>
            <a:r>
              <a:rPr lang="en-US" dirty="0"/>
              <a:t>The central ideas of Julia Kristeva have already been outlined in relation to the influence of </a:t>
            </a:r>
            <a:r>
              <a:rPr lang="en-US" b="1" dirty="0"/>
              <a:t>Lacanian</a:t>
            </a:r>
            <a:r>
              <a:rPr lang="en-US" dirty="0"/>
              <a:t> psychoanalysis on her work. She considered Lacan’s </a:t>
            </a:r>
            <a:r>
              <a:rPr lang="en-US" b="1" dirty="0"/>
              <a:t>‘symbolic’</a:t>
            </a:r>
            <a:r>
              <a:rPr lang="en-US" dirty="0"/>
              <a:t> stage in a child’s development to be the main root of male dominance. When a child learns language, it also recognizes principles of order, law and rationality associated with a patriarchal society. Lacan’s pre-Oedipal </a:t>
            </a:r>
            <a:r>
              <a:rPr lang="en-US" b="1" dirty="0"/>
              <a:t>‘imaginary’</a:t>
            </a:r>
            <a:r>
              <a:rPr lang="en-US" dirty="0"/>
              <a:t> stage is referred to by Kristeva as </a:t>
            </a:r>
            <a:r>
              <a:rPr lang="en-US" b="1" dirty="0"/>
              <a:t>‘semiotic’</a:t>
            </a:r>
            <a:r>
              <a:rPr lang="en-US" dirty="0"/>
              <a:t>, and literature, especially poetry, can tap the rhythms and drives of this stage. The pre-Oedipal stage is also associated very closely with the body of the mother. When the male child enters the ‘symbolic’ order, however, the child identifies with the father. The female child is identified with pre-Oedipal, pre discursive incoherence, and is seen as a threat to the rational order.</a:t>
            </a:r>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Julia Kristeva</a:t>
            </a:r>
            <a:endParaRPr lang="fr-FR" dirty="0"/>
          </a:p>
        </p:txBody>
      </p:sp>
      <p:pic>
        <p:nvPicPr>
          <p:cNvPr id="4" name="Espace réservé du contenu 3" descr="téléchargement (8).jpg"/>
          <p:cNvPicPr>
            <a:picLocks noGrp="1" noChangeAspect="1"/>
          </p:cNvPicPr>
          <p:nvPr>
            <p:ph idx="1"/>
          </p:nvPr>
        </p:nvPicPr>
        <p:blipFill>
          <a:blip r:embed="rId2"/>
          <a:stretch>
            <a:fillRect/>
          </a:stretch>
        </p:blipFill>
        <p:spPr>
          <a:xfrm>
            <a:off x="2285984" y="1741176"/>
            <a:ext cx="3429024" cy="449622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“poetic language”</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Like Cixous, Kristeva shows great interest and faith in the power of </a:t>
            </a:r>
            <a:r>
              <a:rPr lang="en-US" i="1" dirty="0"/>
              <a:t>écriture feminine</a:t>
            </a:r>
            <a:r>
              <a:rPr lang="en-US" dirty="0"/>
              <a:t> to produce ruptures in the symbolic, ruptures which may thus lead to changes in the very way the subject is produced.  The semiotic is associated with the infant’s bodily rhythms and instinctual drives, which will be repressed by so-called symbolic language. Even as this prelinguistic form of signification can only be known through symbolic language, it nevertheless has the power to “destroy the symbolic.” Thus, for Kristeva, the semiotic is the key to any change, any revolution in meaning. Kristeva’s focus on the semiotic is an attempt to displace the Lacanian emphasis on the father’s role in the production of language and to give prominence to the mother in organizing the drives into a presymbolic or pre-oedipal signifying system. </a:t>
            </a:r>
            <a:endParaRPr lang="fr-FR" dirty="0"/>
          </a:p>
          <a:p>
            <a:r>
              <a:rPr lang="en-US" dirty="0"/>
              <a:t> </a:t>
            </a:r>
            <a:endParaRPr lang="fr-FR"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Quote</a:t>
            </a:r>
          </a:p>
        </p:txBody>
      </p:sp>
      <p:sp>
        <p:nvSpPr>
          <p:cNvPr id="3" name="Espace réservé du contenu 2"/>
          <p:cNvSpPr>
            <a:spLocks noGrp="1"/>
          </p:cNvSpPr>
          <p:nvPr>
            <p:ph idx="1"/>
          </p:nvPr>
        </p:nvSpPr>
        <p:spPr/>
        <p:txBody>
          <a:bodyPr/>
          <a:lstStyle/>
          <a:p>
            <a:r>
              <a:rPr lang="en-US" dirty="0"/>
              <a:t>“And why don't you write? Write! Writing is for you, you are for you; your body is yours, take it. I know why you haven't written. (And why I didn't write before the age of twenty-seven.) Because writing is at once too high, too great for you, it's reserved for the great-that is for "great men"; and it's "silly.“</a:t>
            </a:r>
            <a:r>
              <a:rPr lang="en-US" b="1" dirty="0"/>
              <a:t>Helene Cixous </a:t>
            </a:r>
            <a:endParaRPr lang="en-US"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Introduction:</a:t>
            </a:r>
          </a:p>
        </p:txBody>
      </p:sp>
      <p:sp>
        <p:nvSpPr>
          <p:cNvPr id="3" name="Espace réservé du contenu 2"/>
          <p:cNvSpPr>
            <a:spLocks noGrp="1"/>
          </p:cNvSpPr>
          <p:nvPr>
            <p:ph idx="1"/>
          </p:nvPr>
        </p:nvSpPr>
        <p:spPr/>
        <p:txBody>
          <a:bodyPr>
            <a:normAutofit fontScale="85000" lnSpcReduction="20000"/>
          </a:bodyPr>
          <a:lstStyle/>
          <a:p>
            <a:r>
              <a:rPr lang="en-US" dirty="0"/>
              <a:t>One, perhaps over-simplifying, way of identifying the beginnings of the ‘second wave’ is to record the publication of </a:t>
            </a:r>
            <a:r>
              <a:rPr lang="en-US" b="1" dirty="0"/>
              <a:t>Betty Friedan</a:t>
            </a:r>
            <a:r>
              <a:rPr lang="en-US" dirty="0"/>
              <a:t>’s </a:t>
            </a:r>
            <a:r>
              <a:rPr lang="en-US" i="1" dirty="0"/>
              <a:t>The Feminine</a:t>
            </a:r>
            <a:r>
              <a:rPr lang="en-US" dirty="0"/>
              <a:t> </a:t>
            </a:r>
            <a:r>
              <a:rPr lang="en-US" i="1" dirty="0"/>
              <a:t>Mystique </a:t>
            </a:r>
            <a:r>
              <a:rPr lang="en-US" dirty="0"/>
              <a:t>in 1963, which, in its revelation of the frustrations of white,  middle-class American women – careerless and trapped in domesticity – put feminism on the national agenda. ‘Second-wave’ feminism and feminist criticism are very much a product of the liberationist movements of the mid-to-late 1960s. Although second-wave feminism continues to share the first wave’s fight for women’s rights in all areas, its focal emphasis shifts to the politics of reproduction, to women’s ‘experience’, to sexual ‘difference’ and to ‘sexuality’, as at once a form of oppression and something to celebrate.</a:t>
            </a:r>
            <a:endParaRPr lang="fr-FR" dirty="0"/>
          </a:p>
          <a:p>
            <a:r>
              <a:rPr lang="en-US" dirty="0"/>
              <a:t> </a:t>
            </a: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Themes of the Second Wave of Feminism</a:t>
            </a:r>
          </a:p>
        </p:txBody>
      </p:sp>
      <p:sp>
        <p:nvSpPr>
          <p:cNvPr id="3" name="Espace réservé du contenu 2"/>
          <p:cNvSpPr>
            <a:spLocks noGrp="1"/>
          </p:cNvSpPr>
          <p:nvPr>
            <p:ph idx="1"/>
          </p:nvPr>
        </p:nvSpPr>
        <p:spPr/>
        <p:txBody>
          <a:bodyPr>
            <a:normAutofit fontScale="92500" lnSpcReduction="10000"/>
          </a:bodyPr>
          <a:lstStyle/>
          <a:p>
            <a:r>
              <a:rPr lang="en-US" dirty="0"/>
              <a:t>Certain themes dominate second-wave feminism: the omnipresence of patriarchy; the inadequacy for women of existing political organization; and the celebration of women’s difference as central to the cultural politics of liberation. And these can be found running through many major second-wave writings, from popular interventions like </a:t>
            </a:r>
            <a:r>
              <a:rPr lang="en-US" b="1" dirty="0"/>
              <a:t>Germaine Greer</a:t>
            </a:r>
            <a:r>
              <a:rPr lang="en-US" dirty="0"/>
              <a:t>’s </a:t>
            </a:r>
            <a:r>
              <a:rPr lang="en-US" i="1" dirty="0"/>
              <a:t>The Female Eunuch </a:t>
            </a:r>
            <a:r>
              <a:rPr lang="en-US" dirty="0"/>
              <a:t>(1970), which explores the destructive neutralization of women within patriarchy, through the critical reassessments of socialism (</a:t>
            </a:r>
            <a:r>
              <a:rPr lang="en-US" b="1" dirty="0"/>
              <a:t>Sheila Rowbotham</a:t>
            </a:r>
            <a:r>
              <a:rPr lang="en-US" dirty="0"/>
              <a:t>) and psychoanalysis (</a:t>
            </a:r>
            <a:r>
              <a:rPr lang="en-US" b="1" dirty="0"/>
              <a:t>Juliet Mitchell</a:t>
            </a:r>
            <a:r>
              <a:rPr lang="en-US" dirty="0"/>
              <a:t>), to the radical feminism of </a:t>
            </a:r>
            <a:r>
              <a:rPr lang="en-US" b="1" dirty="0"/>
              <a:t>Kate Millett</a:t>
            </a:r>
            <a:r>
              <a:rPr lang="en-US" dirty="0"/>
              <a:t> and </a:t>
            </a:r>
            <a:r>
              <a:rPr lang="en-US" b="1" dirty="0"/>
              <a:t>Adrienne Rich</a:t>
            </a:r>
            <a:r>
              <a:rPr lang="en-US" dirty="0"/>
              <a:t> .</a:t>
            </a:r>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Kate Millett: sexual politics</a:t>
            </a:r>
            <a:br>
              <a:rPr lang="fr-FR" dirty="0"/>
            </a:br>
            <a:endParaRPr lang="fr-FR" dirty="0"/>
          </a:p>
        </p:txBody>
      </p:sp>
      <p:sp>
        <p:nvSpPr>
          <p:cNvPr id="4" name="Espace réservé du texte 3"/>
          <p:cNvSpPr>
            <a:spLocks noGrp="1"/>
          </p:cNvSpPr>
          <p:nvPr>
            <p:ph type="body" idx="2"/>
          </p:nvPr>
        </p:nvSpPr>
        <p:spPr/>
        <p:txBody>
          <a:bodyPr>
            <a:normAutofit fontScale="25000" lnSpcReduction="20000"/>
          </a:bodyPr>
          <a:lstStyle/>
          <a:p>
            <a:r>
              <a:rPr lang="en-US" sz="7200" b="1" dirty="0"/>
              <a:t>Second-wave feminism in the United States took its impetus from the civil-rights, peace and other protest movements, and Kate Millett’s radical feminism is of this order. Millett’s </a:t>
            </a:r>
            <a:r>
              <a:rPr lang="en-US" sz="7200" b="1" i="1" dirty="0"/>
              <a:t>Sexual Politics </a:t>
            </a:r>
            <a:r>
              <a:rPr lang="en-US" sz="7200" b="1" dirty="0"/>
              <a:t>at once marks the moment when second-wave feminism becomes a highly visible, self-aware and activist movement, and when it itself became the </a:t>
            </a:r>
            <a:r>
              <a:rPr lang="en-US" sz="7200" b="1" i="1" dirty="0"/>
              <a:t>cause-célèbre </a:t>
            </a:r>
            <a:r>
              <a:rPr lang="en-US" sz="7200" b="1" dirty="0"/>
              <a:t>text of that moment.</a:t>
            </a:r>
            <a:endParaRPr lang="fr-FR" sz="7200" b="1" dirty="0"/>
          </a:p>
          <a:p>
            <a:endParaRPr lang="fr-FR" dirty="0"/>
          </a:p>
        </p:txBody>
      </p:sp>
      <p:pic>
        <p:nvPicPr>
          <p:cNvPr id="5" name="Espace réservé du contenu 4" descr="téléchargement (6).jpg"/>
          <p:cNvPicPr>
            <a:picLocks noGrp="1" noChangeAspect="1"/>
          </p:cNvPicPr>
          <p:nvPr>
            <p:ph sz="half" idx="1"/>
          </p:nvPr>
        </p:nvPicPr>
        <p:blipFill>
          <a:blip r:embed="rId2"/>
          <a:stretch>
            <a:fillRect/>
          </a:stretch>
        </p:blipFill>
        <p:spPr>
          <a:xfrm>
            <a:off x="4500562" y="3078037"/>
            <a:ext cx="2357454" cy="3542622"/>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Kate Millett: sexual politics</a:t>
            </a:r>
            <a:br>
              <a:rPr lang="fr-FR" dirty="0"/>
            </a:br>
            <a:endParaRPr lang="fr-FR" dirty="0"/>
          </a:p>
        </p:txBody>
      </p:sp>
      <p:sp>
        <p:nvSpPr>
          <p:cNvPr id="3" name="Espace réservé du contenu 2"/>
          <p:cNvSpPr>
            <a:spLocks noGrp="1"/>
          </p:cNvSpPr>
          <p:nvPr>
            <p:ph idx="1"/>
          </p:nvPr>
        </p:nvSpPr>
        <p:spPr/>
        <p:txBody>
          <a:bodyPr>
            <a:normAutofit fontScale="92500"/>
          </a:bodyPr>
          <a:lstStyle/>
          <a:p>
            <a:r>
              <a:rPr lang="en-US" dirty="0"/>
              <a:t>Millett borrows from social science the important distinction between </a:t>
            </a:r>
            <a:r>
              <a:rPr lang="en-US" b="1" dirty="0"/>
              <a:t>‘sex’</a:t>
            </a:r>
            <a:r>
              <a:rPr lang="en-US" dirty="0"/>
              <a:t> and </a:t>
            </a:r>
            <a:r>
              <a:rPr lang="en-US" b="1" dirty="0"/>
              <a:t>‘gender’</a:t>
            </a:r>
            <a:r>
              <a:rPr lang="en-US" dirty="0"/>
              <a:t>, where sex is determined biologically but ‘gender’ is a psychological concept which refers to </a:t>
            </a:r>
            <a:r>
              <a:rPr lang="en-US" i="1" dirty="0"/>
              <a:t>culturally </a:t>
            </a:r>
            <a:r>
              <a:rPr lang="en-US" dirty="0"/>
              <a:t>acquired sexual identity, and she and other feminists have attacked social scientists who treat the culturally learned ‘female’ characteristics (passivity, etc.) as ‘natural’. She recognizes that women as much as men perpetuate these attitudes. The acting-out of these sex-roles in the unequal and repressive relations of domination and subordination is what Millett calls ‘sexual politics’.</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2400" dirty="0"/>
              <a:t>Elaine Showalter: </a:t>
            </a:r>
            <a:br>
              <a:rPr lang="fr-FR" sz="2400" dirty="0"/>
            </a:br>
            <a:endParaRPr lang="fr-FR" sz="2400" dirty="0"/>
          </a:p>
        </p:txBody>
      </p:sp>
      <p:sp>
        <p:nvSpPr>
          <p:cNvPr id="4" name="Espace réservé du texte 3"/>
          <p:cNvSpPr>
            <a:spLocks noGrp="1"/>
          </p:cNvSpPr>
          <p:nvPr>
            <p:ph type="body" idx="2"/>
          </p:nvPr>
        </p:nvSpPr>
        <p:spPr/>
        <p:txBody>
          <a:bodyPr>
            <a:normAutofit fontScale="40000" lnSpcReduction="20000"/>
          </a:bodyPr>
          <a:lstStyle/>
          <a:p>
            <a:r>
              <a:rPr lang="en-US" sz="1800" b="1" dirty="0"/>
              <a:t>Perhaps the most influential American critic of the second wave is Elaine Showalter, and especially her </a:t>
            </a:r>
            <a:r>
              <a:rPr lang="en-US" sz="1800" b="1" i="1" dirty="0"/>
              <a:t>A Literature of Their Own </a:t>
            </a:r>
            <a:r>
              <a:rPr lang="en-US" sz="1800" b="1" dirty="0"/>
              <a:t>(1977). Here Showalter at once outlines a literary history of women writers (many of whom had, indeed, been ‘hidden from history’); a history which shows the configuration of their material, psychological and ideological determinants; and promotes both a feminist critique (concerned with women readers) and a ‘gynocritics’ (concerned with women writers).</a:t>
            </a:r>
            <a:endParaRPr lang="fr-FR" sz="1800" b="1" dirty="0"/>
          </a:p>
          <a:p>
            <a:r>
              <a:rPr lang="en-US" dirty="0"/>
              <a:t> </a:t>
            </a:r>
            <a:endParaRPr lang="fr-FR" dirty="0"/>
          </a:p>
          <a:p>
            <a:endParaRPr lang="fr-FR" dirty="0"/>
          </a:p>
        </p:txBody>
      </p:sp>
      <p:pic>
        <p:nvPicPr>
          <p:cNvPr id="5" name="Espace réservé du contenu 4" descr="téléchargement (7).jpg"/>
          <p:cNvPicPr>
            <a:picLocks noGrp="1" noChangeAspect="1"/>
          </p:cNvPicPr>
          <p:nvPr>
            <p:ph sz="half" idx="1"/>
          </p:nvPr>
        </p:nvPicPr>
        <p:blipFill>
          <a:blip r:embed="rId2"/>
          <a:stretch>
            <a:fillRect/>
          </a:stretch>
        </p:blipFill>
        <p:spPr>
          <a:xfrm>
            <a:off x="2767012" y="3448050"/>
            <a:ext cx="2619375" cy="1743075"/>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Gynocriticism</a:t>
            </a:r>
            <a:br>
              <a:rPr lang="fr-FR" dirty="0"/>
            </a:br>
            <a:endParaRPr lang="fr-FR" dirty="0"/>
          </a:p>
        </p:txBody>
      </p:sp>
      <p:sp>
        <p:nvSpPr>
          <p:cNvPr id="3" name="Espace réservé du contenu 2"/>
          <p:cNvSpPr>
            <a:spLocks noGrp="1"/>
          </p:cNvSpPr>
          <p:nvPr>
            <p:ph idx="1"/>
          </p:nvPr>
        </p:nvSpPr>
        <p:spPr/>
        <p:txBody>
          <a:bodyPr/>
          <a:lstStyle/>
          <a:p>
            <a:r>
              <a:rPr lang="en-US" b="1" dirty="0"/>
              <a:t>Gynocriticism</a:t>
            </a:r>
            <a:r>
              <a:rPr lang="en-US" dirty="0"/>
              <a:t> or </a:t>
            </a:r>
            <a:r>
              <a:rPr lang="en-US" b="1" dirty="0"/>
              <a:t>gynocritics</a:t>
            </a:r>
            <a:r>
              <a:rPr lang="en-US" dirty="0"/>
              <a:t> is the term coined in the seventies by  Elaine Showalter  to describe a new literary project intended to construct "a female framework for the analysis of women's literature".</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i="1" dirty="0"/>
              <a:t>A Literature of Their Own </a:t>
            </a:r>
            <a:r>
              <a:rPr lang="en-US" dirty="0"/>
              <a:t>(1977)</a:t>
            </a:r>
            <a:endParaRPr lang="fr-FR" dirty="0"/>
          </a:p>
        </p:txBody>
      </p:sp>
      <p:sp>
        <p:nvSpPr>
          <p:cNvPr id="3" name="Espace réservé du contenu 2"/>
          <p:cNvSpPr>
            <a:spLocks noGrp="1"/>
          </p:cNvSpPr>
          <p:nvPr>
            <p:ph idx="1"/>
          </p:nvPr>
        </p:nvSpPr>
        <p:spPr/>
        <p:txBody>
          <a:bodyPr>
            <a:normAutofit fontScale="85000" lnSpcReduction="20000"/>
          </a:bodyPr>
          <a:lstStyle/>
          <a:p>
            <a:r>
              <a:rPr lang="en-US" dirty="0"/>
              <a:t>examine British women novelists since the Brontës from the point of view of women’s experience. She divides this tradition into three phases. The first, </a:t>
            </a:r>
            <a:r>
              <a:rPr lang="en-US" b="1" dirty="0"/>
              <a:t>‘feminine’</a:t>
            </a:r>
            <a:r>
              <a:rPr lang="en-US" dirty="0"/>
              <a:t>, phase (1840–80) includes Elizabeth Gaskell and George Eliot, and is one where women writers imitated and internalized the dominant male aesthetic standards which required that female authors remain gentlewomen. The </a:t>
            </a:r>
            <a:r>
              <a:rPr lang="en-US" b="1" dirty="0"/>
              <a:t>‘feminist’</a:t>
            </a:r>
            <a:r>
              <a:rPr lang="en-US" dirty="0"/>
              <a:t> phase (1880–1920) includes such radical feminist writers as Elizabeth Robins and Olive Schreiner, who </a:t>
            </a:r>
            <a:r>
              <a:rPr lang="en-US" i="1" dirty="0"/>
              <a:t>protest </a:t>
            </a:r>
            <a:r>
              <a:rPr lang="en-US" dirty="0"/>
              <a:t>against male values and advocate separatist utopias and suffragette sisterhoods. The third, </a:t>
            </a:r>
            <a:r>
              <a:rPr lang="en-US" b="1" dirty="0"/>
              <a:t>‘female’</a:t>
            </a:r>
            <a:r>
              <a:rPr lang="en-US" dirty="0"/>
              <a:t>, phase (1920 onwards) inherited characteristics of the former periods and developed the idea of specifically female writing and female experience in a phase of </a:t>
            </a:r>
            <a:r>
              <a:rPr lang="en-US" i="1" dirty="0"/>
              <a:t>self-discovery.</a:t>
            </a:r>
            <a:endParaRPr lang="fr-FR"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French Feminism</a:t>
            </a:r>
          </a:p>
        </p:txBody>
      </p:sp>
      <p:sp>
        <p:nvSpPr>
          <p:cNvPr id="3" name="Espace réservé du contenu 2"/>
          <p:cNvSpPr>
            <a:spLocks noGrp="1"/>
          </p:cNvSpPr>
          <p:nvPr>
            <p:ph idx="1"/>
          </p:nvPr>
        </p:nvSpPr>
        <p:spPr/>
        <p:txBody>
          <a:bodyPr>
            <a:normAutofit lnSpcReduction="10000"/>
          </a:bodyPr>
          <a:lstStyle/>
          <a:p>
            <a:r>
              <a:rPr lang="en-US" dirty="0"/>
              <a:t>From the mid-1970s onwards we see encounters between feminism and poststructuralist thought. Given the French origin of poststructuralist thinking, it is not surprising that French feminists were the first to see the potential of poststructuralist concepts and arguments for feminist critiques of the patriarchal social order. An early and influential claim for the relevance of binary oppositions for feminism is </a:t>
            </a:r>
            <a:r>
              <a:rPr lang="en-US" b="1" dirty="0"/>
              <a:t>‘Sorties’</a:t>
            </a:r>
            <a:r>
              <a:rPr lang="en-US" dirty="0"/>
              <a:t>, an essay published in 1975 by the French writer and literary critic </a:t>
            </a:r>
            <a:r>
              <a:rPr lang="en-US" b="1" dirty="0"/>
              <a:t>Helene Cixous (b. 1938)</a:t>
            </a:r>
            <a:r>
              <a:rPr lang="en-US" dirty="0"/>
              <a:t>.</a:t>
            </a:r>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68</TotalTime>
  <Words>1510</Words>
  <Application>Microsoft Office PowerPoint</Application>
  <PresentationFormat>Affichage à l'écran (4:3)</PresentationFormat>
  <Paragraphs>37</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Trebuchet MS</vt:lpstr>
      <vt:lpstr>Wingdings</vt:lpstr>
      <vt:lpstr>Wingdings 2</vt:lpstr>
      <vt:lpstr>Opulent</vt:lpstr>
      <vt:lpstr>Feminist Literary Theory</vt:lpstr>
      <vt:lpstr>Introduction:</vt:lpstr>
      <vt:lpstr>Themes of the Second Wave of Feminism</vt:lpstr>
      <vt:lpstr>Kate Millett: sexual politics </vt:lpstr>
      <vt:lpstr>Kate Millett: sexual politics </vt:lpstr>
      <vt:lpstr>Elaine Showalter:  </vt:lpstr>
      <vt:lpstr>Gynocriticism </vt:lpstr>
      <vt:lpstr>A Literature of Their Own (1977)</vt:lpstr>
      <vt:lpstr>French Feminism</vt:lpstr>
      <vt:lpstr>Helene Cixous</vt:lpstr>
      <vt:lpstr>‘The Laugh of the Medusa’</vt:lpstr>
      <vt:lpstr>Julia Kristeva</vt:lpstr>
      <vt:lpstr>Julia Kristeva</vt:lpstr>
      <vt:lpstr>“poetic language”</vt:lpstr>
      <vt:lpstr>Quote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Literary Theory</dc:title>
  <dc:creator>acer</dc:creator>
  <cp:lastModifiedBy>Bouallegue, Leyla</cp:lastModifiedBy>
  <cp:revision>21</cp:revision>
  <dcterms:created xsi:type="dcterms:W3CDTF">2020-05-12T19:55:38Z</dcterms:created>
  <dcterms:modified xsi:type="dcterms:W3CDTF">2022-04-09T21:25:15Z</dcterms:modified>
</cp:coreProperties>
</file>