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95B67E3-8199-42D6-8979-3FE3B26D8BBF}" type="datetimeFigureOut">
              <a:rPr lang="fr-FR" smtClean="0"/>
              <a:pPr/>
              <a:t>09/04/2022</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C4D621-E4CA-450D-848E-267EBA2AA3F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95B67E3-8199-42D6-8979-3FE3B26D8BBF}" type="datetimeFigureOut">
              <a:rPr lang="fr-FR" smtClean="0"/>
              <a:pPr/>
              <a:t>09/04/2022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C4D621-E4CA-450D-848E-267EBA2AA3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p>
            <a:fld id="{495B67E3-8199-42D6-8979-3FE3B26D8BBF}" type="datetimeFigureOut">
              <a:rPr lang="fr-FR" smtClean="0"/>
              <a:pPr/>
              <a:t>09/04/2022</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C4D621-E4CA-450D-848E-267EBA2AA3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95B67E3-8199-42D6-8979-3FE3B26D8BBF}" type="datetimeFigureOut">
              <a:rPr lang="fr-FR" smtClean="0"/>
              <a:pPr/>
              <a:t>09/04/2022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C4D621-E4CA-450D-848E-267EBA2AA3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95B67E3-8199-42D6-8979-3FE3B26D8BBF}" type="datetimeFigureOut">
              <a:rPr lang="fr-FR" smtClean="0"/>
              <a:pPr/>
              <a:t>09/04/2022</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p>
            <a:fld id="{E9C4D621-E4CA-450D-848E-267EBA2AA3F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95B67E3-8199-42D6-8979-3FE3B26D8BBF}" type="datetimeFigureOut">
              <a:rPr lang="fr-FR" smtClean="0"/>
              <a:pPr/>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C4D621-E4CA-450D-848E-267EBA2AA3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95B67E3-8199-42D6-8979-3FE3B26D8BBF}" type="datetimeFigureOut">
              <a:rPr lang="fr-FR" smtClean="0"/>
              <a:pPr/>
              <a:t>09/04/2022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9C4D621-E4CA-450D-848E-267EBA2AA3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95B67E3-8199-42D6-8979-3FE3B26D8BBF}" type="datetimeFigureOut">
              <a:rPr lang="fr-FR" smtClean="0"/>
              <a:pPr/>
              <a:t>09/04/2022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9C4D621-E4CA-450D-848E-267EBA2AA3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495B67E3-8199-42D6-8979-3FE3B26D8BBF}" type="datetimeFigureOut">
              <a:rPr lang="fr-FR" smtClean="0"/>
              <a:pPr/>
              <a:t>09/04/2022</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p>
            <a:fld id="{E9C4D621-E4CA-450D-848E-267EBA2AA3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95B67E3-8199-42D6-8979-3FE3B26D8BBF}" type="datetimeFigureOut">
              <a:rPr lang="fr-FR" smtClean="0"/>
              <a:pPr/>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C4D621-E4CA-450D-848E-267EBA2AA3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a:t>Cliquez pour modifier les styles du texte du masque</a:t>
            </a:r>
          </a:p>
        </p:txBody>
      </p:sp>
      <p:sp>
        <p:nvSpPr>
          <p:cNvPr id="5" name="Espace réservé de la date 4"/>
          <p:cNvSpPr>
            <a:spLocks noGrp="1"/>
          </p:cNvSpPr>
          <p:nvPr>
            <p:ph type="dt" sz="half" idx="10"/>
          </p:nvPr>
        </p:nvSpPr>
        <p:spPr/>
        <p:txBody>
          <a:bodyPr/>
          <a:lstStyle/>
          <a:p>
            <a:fld id="{495B67E3-8199-42D6-8979-3FE3B26D8BBF}" type="datetimeFigureOut">
              <a:rPr lang="fr-FR" smtClean="0"/>
              <a:pPr/>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C4D621-E4CA-450D-848E-267EBA2AA3F1}"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FR"/>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95B67E3-8199-42D6-8979-3FE3B26D8BBF}" type="datetimeFigureOut">
              <a:rPr lang="fr-FR" smtClean="0"/>
              <a:pPr/>
              <a:t>09/04/2022</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C4D621-E4CA-450D-848E-267EBA2AA3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Feminist Literary Theory</a:t>
            </a:r>
          </a:p>
        </p:txBody>
      </p:sp>
      <p:sp>
        <p:nvSpPr>
          <p:cNvPr id="3" name="Sous-titre 2"/>
          <p:cNvSpPr>
            <a:spLocks noGrp="1"/>
          </p:cNvSpPr>
          <p:nvPr>
            <p:ph type="subTitle" idx="1"/>
          </p:nvPr>
        </p:nvSpPr>
        <p:spPr/>
        <p:txBody>
          <a:bodyPr/>
          <a:lstStyle/>
          <a:p>
            <a:r>
              <a:rPr lang="fr-FR" dirty="0"/>
              <a:t>Third Wave </a:t>
            </a:r>
          </a:p>
          <a:p>
            <a:r>
              <a:rPr lang="fr-FR"/>
              <a:t>Dr. </a:t>
            </a:r>
            <a:r>
              <a:rPr lang="fr-FR" dirty="0"/>
              <a:t>Nadjiba Bouallegue</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nationalism and feminism </a:t>
            </a: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The cause of feminism was strongly defended by women like Hoda Shaaraoui who is considered as the pioneer of Egypt’s women’s movement. In Egypt, other contemporary female voices emerged to criticize the conditions of Arab women in the patriarchal Arab society. Works by the egyptian journalist Mona Eltahawy and Dr. Nawel Saadaoui are among these voices that aimed to change the Arab woman’s situation. Other feminist voices in many Arab countries have been raised to voice Arab women’s plight such as, the Saudi activist Manal Al Sharif, the Nobel peace prize winner, journalist and politician Tawwakol Karman, the Iraqi author and activist Zainab Salbi. </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2700" dirty="0"/>
              <a:t>The Reception of Arab Feminism in the West</a:t>
            </a:r>
            <a:br>
              <a:rPr lang="fr-FR" dirty="0"/>
            </a:br>
            <a:endParaRPr lang="fr-FR" dirty="0"/>
          </a:p>
        </p:txBody>
      </p:sp>
      <p:sp>
        <p:nvSpPr>
          <p:cNvPr id="3" name="Espace réservé du contenu 2"/>
          <p:cNvSpPr>
            <a:spLocks noGrp="1"/>
          </p:cNvSpPr>
          <p:nvPr>
            <p:ph idx="1"/>
          </p:nvPr>
        </p:nvSpPr>
        <p:spPr/>
        <p:txBody>
          <a:bodyPr/>
          <a:lstStyle/>
          <a:p>
            <a:r>
              <a:rPr lang="en-US" dirty="0"/>
              <a:t>Arab feminism was not well embraced by the West. Western countries could not understand Arab feminism because they are unable to detach themselves of Orientalist discourse in dealing with Arab women. The West regards Arab feminism as an imitation of Western feminism. For Westerners, Arab women lead a very different life that hamper any kind of feminism.</a:t>
            </a:r>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The Reception of Arab Feminism in the Arab World</a:t>
            </a:r>
            <a:endParaRPr lang="fr-FR" dirty="0"/>
          </a:p>
        </p:txBody>
      </p:sp>
      <p:sp>
        <p:nvSpPr>
          <p:cNvPr id="3" name="Espace réservé du contenu 2"/>
          <p:cNvSpPr>
            <a:spLocks noGrp="1"/>
          </p:cNvSpPr>
          <p:nvPr>
            <p:ph idx="1"/>
          </p:nvPr>
        </p:nvSpPr>
        <p:spPr/>
        <p:txBody>
          <a:bodyPr/>
          <a:lstStyle/>
          <a:p>
            <a:r>
              <a:rPr lang="en-US" dirty="0"/>
              <a:t>Arab feminism did not gain a great popularity in the Arab World. In Arab countries, Arab feminism failed to attract the attention of many Arab women because these women believe that Arab feminism does not reflect the interests of the majority of Arab women. For many Arab women, “feminism is synonymous with America and fast food”. </a:t>
            </a:r>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2200" dirty="0"/>
              <a:t>Challenges that face Arab feminist literary criticism</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a:t>Since literature  mirrors society, many Arab female writers use their art to empower Arab women. Works by the Algerian writer Assia Djebbar, the Lebanese writer Layla Baalbaki, the Iraqi writer Innam Kachachi, and the Palestinian writer Sahar Khalifeh are among the various voices that resolve to offer Arab women visibility and voices. Despite their efforts to enhance women’s situation, the voice of these female writers could not reach all Arab women. One of the main reasons that hamper Arab feminism is the attack that is directed against Islam. Considering Islam as the main source of gender oppression coud be viewed as reductionist.</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Conclusion</a:t>
            </a:r>
          </a:p>
        </p:txBody>
      </p:sp>
      <p:sp>
        <p:nvSpPr>
          <p:cNvPr id="3" name="Espace réservé du contenu 2"/>
          <p:cNvSpPr>
            <a:spLocks noGrp="1"/>
          </p:cNvSpPr>
          <p:nvPr>
            <p:ph idx="1"/>
          </p:nvPr>
        </p:nvSpPr>
        <p:spPr/>
        <p:txBody>
          <a:bodyPr>
            <a:normAutofit fontScale="92500" lnSpcReduction="20000"/>
          </a:bodyPr>
          <a:lstStyle/>
          <a:p>
            <a:r>
              <a:rPr lang="en-US" dirty="0"/>
              <a:t>The attack on Islam alienates many Arab women from women’s movements. Many movements neglected the religious arguments of Muslim women whose discourse is regarded as mimicry of patriarchal ideas. The limited benefits that Arab women achieved after independence were a source of great disappointment.  During National struggle women fought in the hope of aquiring more rights. However, their hopes vanished after independence  when men wanted to take up  traditional roles.  To accomplish its aims, Arab feminism should address  women from all social classes. Arab feminism is required to consider the particularities of Arab Muslim identity. It should welcome differences and avoid extremism. </a:t>
            </a:r>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Quote</a:t>
            </a:r>
          </a:p>
        </p:txBody>
      </p:sp>
      <p:sp>
        <p:nvSpPr>
          <p:cNvPr id="4" name="Espace réservé du texte 3"/>
          <p:cNvSpPr>
            <a:spLocks noGrp="1"/>
          </p:cNvSpPr>
          <p:nvPr>
            <p:ph type="body" idx="2"/>
          </p:nvPr>
        </p:nvSpPr>
        <p:spPr/>
        <p:txBody>
          <a:bodyPr>
            <a:normAutofit fontScale="25000" lnSpcReduction="20000"/>
          </a:bodyPr>
          <a:lstStyle/>
          <a:p>
            <a:r>
              <a:rPr lang="en-US" sz="2800" dirty="0"/>
              <a:t>“</a:t>
            </a:r>
            <a:r>
              <a:rPr lang="en-US" sz="7200" dirty="0"/>
              <a:t>My mother had to leave many traditions behind and the more time passed, the more they mattered to her.” </a:t>
            </a:r>
            <a:br>
              <a:rPr lang="en-US" sz="7200" dirty="0"/>
            </a:br>
            <a:r>
              <a:rPr lang="en-US" sz="7200" dirty="0"/>
              <a:t>― </a:t>
            </a:r>
            <a:r>
              <a:rPr lang="en-US" sz="7200" b="1" dirty="0"/>
              <a:t>Laila Lalami</a:t>
            </a:r>
            <a:endParaRPr lang="fr-FR" sz="7200" dirty="0"/>
          </a:p>
        </p:txBody>
      </p:sp>
      <p:pic>
        <p:nvPicPr>
          <p:cNvPr id="5" name="Espace réservé du contenu 4" descr="AVT_Laila-Lalami_2523.jpg"/>
          <p:cNvPicPr>
            <a:picLocks noGrp="1" noChangeAspect="1"/>
          </p:cNvPicPr>
          <p:nvPr>
            <p:ph sz="half" idx="1"/>
          </p:nvPr>
        </p:nvPicPr>
        <p:blipFill>
          <a:blip r:embed="rId2"/>
          <a:stretch>
            <a:fillRect/>
          </a:stretch>
        </p:blipFill>
        <p:spPr>
          <a:xfrm>
            <a:off x="1600200" y="2833687"/>
            <a:ext cx="4953000" cy="29718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Introduction:</a:t>
            </a:r>
          </a:p>
        </p:txBody>
      </p:sp>
      <p:sp>
        <p:nvSpPr>
          <p:cNvPr id="3" name="Espace réservé du contenu 2"/>
          <p:cNvSpPr>
            <a:spLocks noGrp="1"/>
          </p:cNvSpPr>
          <p:nvPr>
            <p:ph idx="1"/>
          </p:nvPr>
        </p:nvSpPr>
        <p:spPr/>
        <p:txBody>
          <a:bodyPr>
            <a:normAutofit fontScale="85000" lnSpcReduction="20000"/>
          </a:bodyPr>
          <a:lstStyle/>
          <a:p>
            <a:r>
              <a:rPr lang="en-US" dirty="0"/>
              <a:t>These feminists who gained popularity in the 1980s and 1990s, constituted a third wave of feminist critique that shifted its concerns to ignored women of color and “third world woman.” We can refer to this wave by the term </a:t>
            </a:r>
            <a:r>
              <a:rPr lang="en-US" b="1" dirty="0"/>
              <a:t>“Minority feminist criticism”.</a:t>
            </a:r>
            <a:r>
              <a:rPr lang="en-US" dirty="0"/>
              <a:t> This term overlaps different minorities: </a:t>
            </a:r>
            <a:r>
              <a:rPr lang="en-US" b="1" dirty="0"/>
              <a:t>Black</a:t>
            </a:r>
            <a:r>
              <a:rPr lang="en-US" dirty="0"/>
              <a:t>, </a:t>
            </a:r>
            <a:r>
              <a:rPr lang="en-US" b="1" dirty="0"/>
              <a:t>Hispanic</a:t>
            </a:r>
            <a:r>
              <a:rPr lang="en-US" dirty="0"/>
              <a:t>, </a:t>
            </a:r>
            <a:r>
              <a:rPr lang="en-US" b="1" dirty="0"/>
              <a:t>Asian American</a:t>
            </a:r>
            <a:r>
              <a:rPr lang="en-US" dirty="0"/>
              <a:t>, </a:t>
            </a:r>
            <a:r>
              <a:rPr lang="en-US" b="1" dirty="0"/>
              <a:t>Native American</a:t>
            </a:r>
            <a:r>
              <a:rPr lang="en-US" dirty="0"/>
              <a:t>, </a:t>
            </a:r>
            <a:r>
              <a:rPr lang="en-US" b="1" dirty="0"/>
              <a:t>Jewish</a:t>
            </a:r>
            <a:r>
              <a:rPr lang="en-US" dirty="0"/>
              <a:t>, </a:t>
            </a:r>
            <a:r>
              <a:rPr lang="en-US" b="1" dirty="0"/>
              <a:t>Third World </a:t>
            </a:r>
            <a:r>
              <a:rPr lang="en-US" dirty="0"/>
              <a:t>and other groups of women. They reject classic literary tradition as oppressive. Not only do they find most other critics racists and misogynists, but they accuse other feminist critics of developing their ideas only in reference to white, upper-middle-class women who oftentimes practice feminism only in order to become part of the patriarchal power structure they criticize for excluding them. </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Alice Walker’s Womanism</a:t>
            </a:r>
          </a:p>
        </p:txBody>
      </p:sp>
      <p:sp>
        <p:nvSpPr>
          <p:cNvPr id="4" name="Espace réservé du texte 3"/>
          <p:cNvSpPr>
            <a:spLocks noGrp="1"/>
          </p:cNvSpPr>
          <p:nvPr>
            <p:ph type="body" idx="2"/>
          </p:nvPr>
        </p:nvSpPr>
        <p:spPr/>
        <p:txBody>
          <a:bodyPr>
            <a:noAutofit/>
          </a:bodyPr>
          <a:lstStyle/>
          <a:p>
            <a:r>
              <a:rPr lang="en-US" sz="1800" dirty="0"/>
              <a:t>The rejection of Western feminism is clearly revealed in the attempt of some minority women critics and writers like </a:t>
            </a:r>
            <a:r>
              <a:rPr lang="en-US" sz="1800" b="1" dirty="0"/>
              <a:t>Alice Walker</a:t>
            </a:r>
            <a:r>
              <a:rPr lang="en-US" sz="1800" dirty="0"/>
              <a:t> to refuse the term feminism. Speaking as a woman of color, Walker writes in her collection of criticism, </a:t>
            </a:r>
            <a:r>
              <a:rPr lang="en-US" sz="1800" i="1" dirty="0"/>
              <a:t>In Search of Our Mothers’ Gardens</a:t>
            </a:r>
            <a:r>
              <a:rPr lang="en-US" sz="1800" dirty="0"/>
              <a:t> that she has replaced feminism with </a:t>
            </a:r>
            <a:r>
              <a:rPr lang="en-US" sz="1800" b="1" dirty="0"/>
              <a:t>womanism</a:t>
            </a:r>
            <a:r>
              <a:rPr lang="en-US" sz="1600" dirty="0"/>
              <a:t>.</a:t>
            </a:r>
            <a:endParaRPr lang="fr-FR" sz="1600" dirty="0"/>
          </a:p>
        </p:txBody>
      </p:sp>
      <p:pic>
        <p:nvPicPr>
          <p:cNvPr id="5" name="Espace réservé du contenu 4" descr="alice-walker.jpg"/>
          <p:cNvPicPr>
            <a:picLocks noGrp="1" noChangeAspect="1"/>
          </p:cNvPicPr>
          <p:nvPr>
            <p:ph sz="half" idx="1"/>
          </p:nvPr>
        </p:nvPicPr>
        <p:blipFill>
          <a:blip r:embed="rId2"/>
          <a:stretch>
            <a:fillRect/>
          </a:stretch>
        </p:blipFill>
        <p:spPr>
          <a:xfrm>
            <a:off x="3214678" y="3429000"/>
            <a:ext cx="2105025" cy="29622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dirty="0"/>
              <a:t>Bell Hooks </a:t>
            </a:r>
            <a:endParaRPr lang="fr-FR" sz="3200" dirty="0"/>
          </a:p>
        </p:txBody>
      </p:sp>
      <p:sp>
        <p:nvSpPr>
          <p:cNvPr id="4" name="Espace réservé du texte 3"/>
          <p:cNvSpPr>
            <a:spLocks noGrp="1"/>
          </p:cNvSpPr>
          <p:nvPr>
            <p:ph type="body" idx="2"/>
          </p:nvPr>
        </p:nvSpPr>
        <p:spPr/>
        <p:txBody>
          <a:bodyPr>
            <a:noAutofit/>
          </a:bodyPr>
          <a:lstStyle/>
          <a:p>
            <a:r>
              <a:rPr lang="en-US" b="1" dirty="0"/>
              <a:t>Bell Hooks and other women of color insist that the fight against racism is the fundamental conflict, the one that all feminists must fight who desire an end to sexism. Hooks, in her landmark work, </a:t>
            </a:r>
            <a:r>
              <a:rPr lang="en-US" b="1" i="1" dirty="0"/>
              <a:t>Feminist Theory: From Margin to Center </a:t>
            </a:r>
            <a:r>
              <a:rPr lang="en-US" b="1" dirty="0"/>
              <a:t>(1984), articulated the principal problems with Western Feminism. </a:t>
            </a:r>
            <a:endParaRPr lang="fr-FR" b="1" dirty="0"/>
          </a:p>
        </p:txBody>
      </p:sp>
      <p:pic>
        <p:nvPicPr>
          <p:cNvPr id="5" name="Espace réservé du contenu 4" descr="téléchargement (9).jpg"/>
          <p:cNvPicPr>
            <a:picLocks noGrp="1" noChangeAspect="1"/>
          </p:cNvPicPr>
          <p:nvPr>
            <p:ph sz="half" idx="1"/>
          </p:nvPr>
        </p:nvPicPr>
        <p:blipFill>
          <a:blip r:embed="rId2"/>
          <a:stretch>
            <a:fillRect/>
          </a:stretch>
        </p:blipFill>
        <p:spPr>
          <a:xfrm>
            <a:off x="4572000" y="2500306"/>
            <a:ext cx="3506793" cy="3855534"/>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“Racism is fundamentally a feminist issue”</a:t>
            </a:r>
            <a:endParaRPr lang="fr-FR" dirty="0"/>
          </a:p>
        </p:txBody>
      </p:sp>
      <p:sp>
        <p:nvSpPr>
          <p:cNvPr id="3" name="Espace réservé du contenu 2"/>
          <p:cNvSpPr>
            <a:spLocks noGrp="1"/>
          </p:cNvSpPr>
          <p:nvPr>
            <p:ph idx="1"/>
          </p:nvPr>
        </p:nvSpPr>
        <p:spPr/>
        <p:txBody>
          <a:bodyPr/>
          <a:lstStyle/>
          <a:p>
            <a:r>
              <a:rPr lang="en-US" dirty="0"/>
              <a:t>Bell Hooks criticized, as did </a:t>
            </a:r>
            <a:r>
              <a:rPr lang="en-US" b="1" dirty="0"/>
              <a:t>Gayatri Spivak</a:t>
            </a:r>
            <a:r>
              <a:rPr lang="en-US" dirty="0"/>
              <a:t> and other postcolonial feminists, the notion that race and class can be ignored or downplayed in the formulation of a feminist politics. “Racism is fundamentally a feminist issue,” Hooks argues, “because it is so interconnected with sexist oppression”.</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a:t>Gloria Anzaldua</a:t>
            </a:r>
            <a:endParaRPr lang="fr-FR" sz="2400" dirty="0"/>
          </a:p>
        </p:txBody>
      </p:sp>
      <p:sp>
        <p:nvSpPr>
          <p:cNvPr id="4" name="Espace réservé du texte 3"/>
          <p:cNvSpPr>
            <a:spLocks noGrp="1"/>
          </p:cNvSpPr>
          <p:nvPr>
            <p:ph type="body" idx="2"/>
          </p:nvPr>
        </p:nvSpPr>
        <p:spPr/>
        <p:txBody>
          <a:bodyPr>
            <a:noAutofit/>
          </a:bodyPr>
          <a:lstStyle/>
          <a:p>
            <a:r>
              <a:rPr lang="en-US" sz="1800" b="1" dirty="0"/>
              <a:t>Through her prominent work,</a:t>
            </a:r>
            <a:r>
              <a:rPr lang="en-US" sz="1800" b="1" u="sng" dirty="0"/>
              <a:t> </a:t>
            </a:r>
            <a:r>
              <a:rPr lang="en-US" sz="1800" b="1" dirty="0"/>
              <a:t>Border Lands/La Frontera : The New Mestiza   the Chicana writer and critic , Gloria Anzaldua has given a voice to women who are culturally fragmented , she uses this significant expression to portray the position of women of color at the juncture of culture "crossroad inhabited by whirlands "</a:t>
            </a:r>
            <a:endParaRPr lang="fr-FR" sz="1800" b="1" dirty="0"/>
          </a:p>
        </p:txBody>
      </p:sp>
      <p:pic>
        <p:nvPicPr>
          <p:cNvPr id="5" name="Espace réservé du contenu 4" descr="images (3).jpg"/>
          <p:cNvPicPr>
            <a:picLocks noGrp="1" noChangeAspect="1"/>
          </p:cNvPicPr>
          <p:nvPr>
            <p:ph sz="half" idx="1"/>
          </p:nvPr>
        </p:nvPicPr>
        <p:blipFill>
          <a:blip r:embed="rId2"/>
          <a:stretch>
            <a:fillRect/>
          </a:stretch>
        </p:blipFill>
        <p:spPr>
          <a:xfrm>
            <a:off x="3569539" y="3357562"/>
            <a:ext cx="4345682" cy="292895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"la mestiza"</a:t>
            </a: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a:t>Anzaldua emphasizes that cultural dislocation encountered by women of color is a result of their position on straddling borders, or existing within or between them. Her studies on cultural not physical borders reveal the complexity that the term "cultural dislocation" evokes. She attributes the term of  "la mestiza" (qtd in J. Rosier,20)  to the woman of mixed cultural heritage who through series of handicaps,  succeeds in curbing her frustration .According to Anzaldua, the success of "la mestiza" is possible but it can only be achieved through developing a tolerance for contradictions, a tolerance for ambiguity.</a:t>
            </a: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Arab Feminism</a:t>
            </a:r>
            <a:br>
              <a:rPr lang="fr-FR"/>
            </a:br>
            <a:endParaRPr lang="fr-FR"/>
          </a:p>
        </p:txBody>
      </p:sp>
      <p:sp>
        <p:nvSpPr>
          <p:cNvPr id="3" name="Espace réservé du contenu 2"/>
          <p:cNvSpPr>
            <a:spLocks noGrp="1"/>
          </p:cNvSpPr>
          <p:nvPr>
            <p:ph idx="1"/>
          </p:nvPr>
        </p:nvSpPr>
        <p:spPr/>
        <p:txBody>
          <a:bodyPr>
            <a:normAutofit/>
          </a:bodyPr>
          <a:lstStyle/>
          <a:p>
            <a:r>
              <a:rPr lang="en-US" dirty="0"/>
              <a:t>The Arab world’s national consciousness that emerged in the 18th century as a reaction to Western imperialism was responsible for the foundation of Arab feminism. The national struggle for independence in many Arab countries caused a considerable change in the political and socio-economic spheres. In Arab countries, feminist consciousness has develped in parallel with national consciousness since the 19</a:t>
            </a:r>
            <a:r>
              <a:rPr lang="en-US" baseline="30000" dirty="0"/>
              <a:t>th</a:t>
            </a:r>
            <a:r>
              <a:rPr lang="en-US" dirty="0"/>
              <a:t> century.</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dirty="0"/>
              <a:t>Qasim Amin</a:t>
            </a:r>
            <a:endParaRPr lang="fr-FR" sz="3200" dirty="0"/>
          </a:p>
        </p:txBody>
      </p:sp>
      <p:sp>
        <p:nvSpPr>
          <p:cNvPr id="4" name="Espace réservé du texte 3"/>
          <p:cNvSpPr>
            <a:spLocks noGrp="1"/>
          </p:cNvSpPr>
          <p:nvPr>
            <p:ph type="body" idx="2"/>
          </p:nvPr>
        </p:nvSpPr>
        <p:spPr/>
        <p:txBody>
          <a:bodyPr>
            <a:noAutofit/>
          </a:bodyPr>
          <a:lstStyle/>
          <a:p>
            <a:r>
              <a:rPr lang="en-US" sz="1800" b="1" dirty="0"/>
              <a:t>The connection between nationalism and feminism was powerfully depicted in  </a:t>
            </a:r>
            <a:r>
              <a:rPr lang="en-US" sz="1800" b="1" i="1" dirty="0"/>
              <a:t>The Liberation of Women </a:t>
            </a:r>
            <a:r>
              <a:rPr lang="en-US" sz="1800" b="1" dirty="0"/>
              <a:t>by Qasim Amin who believes that “ the evidence of history . . . confirms and demonstrates that the status of women is inseparably tied to the status of a nation”. </a:t>
            </a:r>
            <a:endParaRPr lang="fr-FR" sz="1800" b="1" dirty="0"/>
          </a:p>
        </p:txBody>
      </p:sp>
      <p:pic>
        <p:nvPicPr>
          <p:cNvPr id="5" name="Espace réservé du contenu 4" descr="téléchargement (10).jpg"/>
          <p:cNvPicPr>
            <a:picLocks noGrp="1" noChangeAspect="1"/>
          </p:cNvPicPr>
          <p:nvPr>
            <p:ph sz="half" idx="1"/>
          </p:nvPr>
        </p:nvPicPr>
        <p:blipFill>
          <a:blip r:embed="rId2"/>
          <a:stretch>
            <a:fillRect/>
          </a:stretch>
        </p:blipFill>
        <p:spPr>
          <a:xfrm>
            <a:off x="2809875" y="3414712"/>
            <a:ext cx="2533650" cy="180975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138</TotalTime>
  <Words>1134</Words>
  <Application>Microsoft Office PowerPoint</Application>
  <PresentationFormat>Affichage à l'écran (4:3)</PresentationFormat>
  <Paragraphs>31</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Trebuchet MS</vt:lpstr>
      <vt:lpstr>Wingdings</vt:lpstr>
      <vt:lpstr>Wingdings 2</vt:lpstr>
      <vt:lpstr>Opulent</vt:lpstr>
      <vt:lpstr>Feminist Literary Theory</vt:lpstr>
      <vt:lpstr>Introduction:</vt:lpstr>
      <vt:lpstr>Alice Walker’s Womanism</vt:lpstr>
      <vt:lpstr>Bell Hooks </vt:lpstr>
      <vt:lpstr>“Racism is fundamentally a feminist issue”</vt:lpstr>
      <vt:lpstr>Gloria Anzaldua</vt:lpstr>
      <vt:lpstr>"la mestiza"</vt:lpstr>
      <vt:lpstr>Arab Feminism </vt:lpstr>
      <vt:lpstr>Qasim Amin</vt:lpstr>
      <vt:lpstr>nationalism and feminism </vt:lpstr>
      <vt:lpstr>The Reception of Arab Feminism in the West </vt:lpstr>
      <vt:lpstr>The Reception of Arab Feminism in the Arab World</vt:lpstr>
      <vt:lpstr>Challenges that face Arab feminist literary criticism </vt:lpstr>
      <vt:lpstr>Conclusion</vt:lpstr>
      <vt:lpstr>Quote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Literary Theory</dc:title>
  <dc:creator>acer</dc:creator>
  <cp:lastModifiedBy>Bouallegue, Leyla</cp:lastModifiedBy>
  <cp:revision>28</cp:revision>
  <dcterms:created xsi:type="dcterms:W3CDTF">2020-05-13T19:43:14Z</dcterms:created>
  <dcterms:modified xsi:type="dcterms:W3CDTF">2022-04-09T21:26:55Z</dcterms:modified>
</cp:coreProperties>
</file>