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9"/>
  </p:notesMasterIdLst>
  <p:sldIdLst>
    <p:sldId id="468" r:id="rId2"/>
    <p:sldId id="469" r:id="rId3"/>
    <p:sldId id="307" r:id="rId4"/>
    <p:sldId id="498" r:id="rId5"/>
    <p:sldId id="425" r:id="rId6"/>
    <p:sldId id="285" r:id="rId7"/>
    <p:sldId id="499" r:id="rId8"/>
    <p:sldId id="500" r:id="rId9"/>
    <p:sldId id="479" r:id="rId10"/>
    <p:sldId id="502" r:id="rId11"/>
    <p:sldId id="504" r:id="rId12"/>
    <p:sldId id="503" r:id="rId13"/>
    <p:sldId id="505" r:id="rId14"/>
    <p:sldId id="506" r:id="rId15"/>
    <p:sldId id="508" r:id="rId16"/>
    <p:sldId id="507" r:id="rId17"/>
    <p:sldId id="509" r:id="rId18"/>
    <p:sldId id="510" r:id="rId19"/>
    <p:sldId id="496" r:id="rId20"/>
    <p:sldId id="513" r:id="rId21"/>
    <p:sldId id="485" r:id="rId22"/>
    <p:sldId id="494" r:id="rId23"/>
    <p:sldId id="514" r:id="rId24"/>
    <p:sldId id="512" r:id="rId25"/>
    <p:sldId id="490" r:id="rId26"/>
    <p:sldId id="511" r:id="rId27"/>
    <p:sldId id="46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9999"/>
    <a:srgbClr val="FF7C80"/>
    <a:srgbClr val="66FF33"/>
    <a:srgbClr val="FF3300"/>
    <a:srgbClr val="960E69"/>
    <a:srgbClr val="FFE500"/>
    <a:srgbClr val="000000"/>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1" autoAdjust="0"/>
    <p:restoredTop sz="94660" autoAdjust="0"/>
  </p:normalViewPr>
  <p:slideViewPr>
    <p:cSldViewPr>
      <p:cViewPr>
        <p:scale>
          <a:sx n="70" d="100"/>
          <a:sy n="70" d="100"/>
        </p:scale>
        <p:origin x="-978"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C2791-3A3E-407D-A2B0-9877C9AADDF4}" type="datetimeFigureOut">
              <a:rPr lang="fr-FR" smtClean="0"/>
              <a:pPr/>
              <a:t>17/12/2023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99970-C215-40D2-A500-5478827C457C}" type="slidenum">
              <a:rPr lang="fr-FR" smtClean="0"/>
              <a:pPr/>
              <a:t>‹N°›</a:t>
            </a:fld>
            <a:endParaRPr lang="fr-FR"/>
          </a:p>
        </p:txBody>
      </p:sp>
    </p:spTree>
    <p:extLst>
      <p:ext uri="{BB962C8B-B14F-4D97-AF65-F5344CB8AC3E}">
        <p14:creationId xmlns:p14="http://schemas.microsoft.com/office/powerpoint/2010/main" val="240863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A99970-C215-40D2-A500-5478827C457C}"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12813"/>
            <a:fld id="{FEB67D33-2912-4C79-869B-B5931C88DDFD}" type="slidenum">
              <a:rPr lang="en-US" smtClean="0">
                <a:latin typeface="Arial" pitchFamily="34" charset="0"/>
              </a:rPr>
              <a:pPr defTabSz="912813"/>
              <a:t>27</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5EED587B-11DF-43F0-BAF1-253E6AB174B7}" type="datetimeFigureOut">
              <a:rPr lang="fr-FR" smtClean="0"/>
              <a:pPr/>
              <a:t>17/12/2023</a:t>
            </a:fld>
            <a:endParaRPr lang="fr-F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7511D1D-8EBC-43E8-99A5-4927AA971C5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fr-FR" smtClean="0"/>
              <a:t>Cliquez pour modifier le style du titre</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عنصر نائب للتاريخ 3"/>
          <p:cNvSpPr>
            <a:spLocks noGrp="1"/>
          </p:cNvSpPr>
          <p:nvPr>
            <p:ph type="dt" sz="half" idx="10"/>
          </p:nvPr>
        </p:nvSpPr>
        <p:spPr/>
        <p:txBody>
          <a:bodyPr/>
          <a:lstStyle/>
          <a:p>
            <a:fld id="{5EED587B-11DF-43F0-BAF1-253E6AB174B7}" type="datetimeFigureOut">
              <a:rPr lang="fr-FR" smtClean="0"/>
              <a:pPr/>
              <a:t>17/12/2023</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87511D1D-8EBC-43E8-99A5-4927AA971C5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عنصر نائب للتاريخ 3"/>
          <p:cNvSpPr>
            <a:spLocks noGrp="1"/>
          </p:cNvSpPr>
          <p:nvPr>
            <p:ph type="dt" sz="half" idx="10"/>
          </p:nvPr>
        </p:nvSpPr>
        <p:spPr/>
        <p:txBody>
          <a:bodyPr/>
          <a:lstStyle/>
          <a:p>
            <a:fld id="{5EED587B-11DF-43F0-BAF1-253E6AB174B7}" type="datetimeFigureOut">
              <a:rPr lang="fr-FR" smtClean="0"/>
              <a:pPr/>
              <a:t>17/12/2023</a:t>
            </a:fld>
            <a:endParaRPr lang="fr-FR"/>
          </a:p>
        </p:txBody>
      </p:sp>
      <p:sp>
        <p:nvSpPr>
          <p:cNvPr id="5" name="عنصر نائب للتذييل 4"/>
          <p:cNvSpPr>
            <a:spLocks noGrp="1"/>
          </p:cNvSpPr>
          <p:nvPr>
            <p:ph type="ftr" sz="quarter" idx="11"/>
          </p:nvPr>
        </p:nvSpPr>
        <p:spPr/>
        <p:txBody>
          <a:bodyPr/>
          <a:lstStyle/>
          <a:p>
            <a:endParaRPr lang="fr-FR"/>
          </a:p>
        </p:txBody>
      </p:sp>
      <p:sp>
        <p:nvSpPr>
          <p:cNvPr id="6" name="عنصر نائب لرقم الشريحة 5"/>
          <p:cNvSpPr>
            <a:spLocks noGrp="1"/>
          </p:cNvSpPr>
          <p:nvPr>
            <p:ph type="sldNum" sz="quarter" idx="12"/>
          </p:nvPr>
        </p:nvSpPr>
        <p:spPr/>
        <p:txBody>
          <a:bodyPr/>
          <a:lstStyle/>
          <a:p>
            <a:fld id="{87511D1D-8EBC-43E8-99A5-4927AA971C5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5EED587B-11DF-43F0-BAF1-253E6AB174B7}" type="datetimeFigureOut">
              <a:rPr lang="fr-FR" smtClean="0"/>
              <a:pPr/>
              <a:t>17/12/2023</a:t>
            </a:fld>
            <a:endParaRPr lang="fr-FR"/>
          </a:p>
        </p:txBody>
      </p:sp>
      <p:sp>
        <p:nvSpPr>
          <p:cNvPr id="5" name="عنصر نائب للتذييل 4"/>
          <p:cNvSpPr>
            <a:spLocks noGrp="1"/>
          </p:cNvSpPr>
          <p:nvPr>
            <p:ph type="ftr" sz="quarter" idx="11"/>
          </p:nvPr>
        </p:nvSpPr>
        <p:spPr>
          <a:xfrm>
            <a:off x="457200" y="6480969"/>
            <a:ext cx="4260056" cy="300831"/>
          </a:xfrm>
        </p:spPr>
        <p:txBody>
          <a:bodyPr/>
          <a:lstStyle/>
          <a:p>
            <a:endParaRPr lang="fr-FR"/>
          </a:p>
        </p:txBody>
      </p:sp>
      <p:sp>
        <p:nvSpPr>
          <p:cNvPr id="6" name="عنصر نائب لرقم الشريحة 5"/>
          <p:cNvSpPr>
            <a:spLocks noGrp="1"/>
          </p:cNvSpPr>
          <p:nvPr>
            <p:ph type="sldNum" sz="quarter" idx="12"/>
          </p:nvPr>
        </p:nvSpPr>
        <p:spPr/>
        <p:txBody>
          <a:bodyPr/>
          <a:lstStyle/>
          <a:p>
            <a:fld id="{87511D1D-8EBC-43E8-99A5-4927AA971C5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5EED587B-11DF-43F0-BAF1-253E6AB174B7}" type="datetimeFigureOut">
              <a:rPr lang="fr-FR" smtClean="0"/>
              <a:pPr/>
              <a:t>17/12/2023</a:t>
            </a:fld>
            <a:endParaRPr lang="fr-FR"/>
          </a:p>
        </p:txBody>
      </p:sp>
      <p:sp>
        <p:nvSpPr>
          <p:cNvPr id="5" name="عنصر نائب للتذييل 4"/>
          <p:cNvSpPr>
            <a:spLocks noGrp="1"/>
          </p:cNvSpPr>
          <p:nvPr>
            <p:ph type="ftr" sz="quarter" idx="11"/>
          </p:nvPr>
        </p:nvSpPr>
        <p:spPr>
          <a:xfrm>
            <a:off x="2619376" y="6480969"/>
            <a:ext cx="4260056" cy="300831"/>
          </a:xfrm>
        </p:spPr>
        <p:txBody>
          <a:bodyPr/>
          <a:lstStyle/>
          <a:p>
            <a:endParaRPr lang="fr-FR"/>
          </a:p>
        </p:txBody>
      </p:sp>
      <p:sp>
        <p:nvSpPr>
          <p:cNvPr id="6" name="عنصر نائب لرقم الشريحة 5"/>
          <p:cNvSpPr>
            <a:spLocks noGrp="1"/>
          </p:cNvSpPr>
          <p:nvPr>
            <p:ph type="sldNum" sz="quarter" idx="12"/>
          </p:nvPr>
        </p:nvSpPr>
        <p:spPr>
          <a:xfrm>
            <a:off x="8451056" y="809624"/>
            <a:ext cx="502920" cy="300831"/>
          </a:xfrm>
        </p:spPr>
        <p:txBody>
          <a:bodyPr/>
          <a:lstStyle/>
          <a:p>
            <a:fld id="{87511D1D-8EBC-43E8-99A5-4927AA971C59}" type="slidenum">
              <a:rPr lang="fr-FR" smtClean="0"/>
              <a:pPr/>
              <a:t>‹N°›</a:t>
            </a:fld>
            <a:endParaRPr lang="fr-F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5EED587B-11DF-43F0-BAF1-253E6AB174B7}" type="datetimeFigureOut">
              <a:rPr lang="fr-FR" smtClean="0"/>
              <a:pPr/>
              <a:t>17/12/2023</a:t>
            </a:fld>
            <a:endParaRPr lang="fr-FR"/>
          </a:p>
        </p:txBody>
      </p:sp>
      <p:sp>
        <p:nvSpPr>
          <p:cNvPr id="6" name="عنصر نائب للتذييل 5"/>
          <p:cNvSpPr>
            <a:spLocks noGrp="1"/>
          </p:cNvSpPr>
          <p:nvPr>
            <p:ph type="ftr" sz="quarter" idx="11"/>
          </p:nvPr>
        </p:nvSpPr>
        <p:spPr>
          <a:xfrm>
            <a:off x="457200" y="6480969"/>
            <a:ext cx="4260056" cy="301752"/>
          </a:xfrm>
        </p:spPr>
        <p:txBody>
          <a:bodyPr/>
          <a:lstStyle/>
          <a:p>
            <a:endParaRPr lang="fr-FR"/>
          </a:p>
        </p:txBody>
      </p:sp>
      <p:sp>
        <p:nvSpPr>
          <p:cNvPr id="7" name="عنصر نائب لرقم الشريحة 6"/>
          <p:cNvSpPr>
            <a:spLocks noGrp="1"/>
          </p:cNvSpPr>
          <p:nvPr>
            <p:ph type="sldNum" sz="quarter" idx="12"/>
          </p:nvPr>
        </p:nvSpPr>
        <p:spPr>
          <a:xfrm>
            <a:off x="7589520" y="6480969"/>
            <a:ext cx="502920" cy="301752"/>
          </a:xfrm>
        </p:spPr>
        <p:txBody>
          <a:bodyPr/>
          <a:lstStyle/>
          <a:p>
            <a:fld id="{87511D1D-8EBC-43E8-99A5-4927AA971C5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5EED587B-11DF-43F0-BAF1-253E6AB174B7}" type="datetimeFigureOut">
              <a:rPr lang="fr-FR" smtClean="0"/>
              <a:pPr/>
              <a:t>17/12/2023</a:t>
            </a:fld>
            <a:endParaRPr lang="fr-FR"/>
          </a:p>
        </p:txBody>
      </p:sp>
      <p:sp>
        <p:nvSpPr>
          <p:cNvPr id="8" name="عنصر نائب للتذييل 7"/>
          <p:cNvSpPr>
            <a:spLocks noGrp="1"/>
          </p:cNvSpPr>
          <p:nvPr>
            <p:ph type="ftr" sz="quarter" idx="11"/>
          </p:nvPr>
        </p:nvSpPr>
        <p:spPr>
          <a:xfrm>
            <a:off x="457200" y="6480969"/>
            <a:ext cx="4261104" cy="301752"/>
          </a:xfrm>
        </p:spPr>
        <p:txBody>
          <a:bodyPr/>
          <a:lstStyle/>
          <a:p>
            <a:endParaRPr lang="fr-F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87511D1D-8EBC-43E8-99A5-4927AA971C5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عنصر نائب للتاريخ 2"/>
          <p:cNvSpPr>
            <a:spLocks noGrp="1"/>
          </p:cNvSpPr>
          <p:nvPr>
            <p:ph type="dt" sz="half" idx="10"/>
          </p:nvPr>
        </p:nvSpPr>
        <p:spPr/>
        <p:txBody>
          <a:bodyPr/>
          <a:lstStyle/>
          <a:p>
            <a:fld id="{5EED587B-11DF-43F0-BAF1-253E6AB174B7}" type="datetimeFigureOut">
              <a:rPr lang="fr-FR" smtClean="0"/>
              <a:pPr/>
              <a:t>17/12/2023</a:t>
            </a:fld>
            <a:endParaRPr lang="fr-FR"/>
          </a:p>
        </p:txBody>
      </p:sp>
      <p:sp>
        <p:nvSpPr>
          <p:cNvPr id="4" name="عنصر نائب للتذييل 3"/>
          <p:cNvSpPr>
            <a:spLocks noGrp="1"/>
          </p:cNvSpPr>
          <p:nvPr>
            <p:ph type="ftr" sz="quarter" idx="11"/>
          </p:nvPr>
        </p:nvSpPr>
        <p:spPr/>
        <p:txBody>
          <a:bodyPr/>
          <a:lstStyle/>
          <a:p>
            <a:endParaRPr lang="fr-FR"/>
          </a:p>
        </p:txBody>
      </p:sp>
      <p:sp>
        <p:nvSpPr>
          <p:cNvPr id="5" name="عنصر نائب لرقم الشريحة 4"/>
          <p:cNvSpPr>
            <a:spLocks noGrp="1"/>
          </p:cNvSpPr>
          <p:nvPr>
            <p:ph type="sldNum" sz="quarter" idx="12"/>
          </p:nvPr>
        </p:nvSpPr>
        <p:spPr/>
        <p:txBody>
          <a:bodyPr/>
          <a:lstStyle/>
          <a:p>
            <a:fld id="{87511D1D-8EBC-43E8-99A5-4927AA971C5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5EED587B-11DF-43F0-BAF1-253E6AB174B7}" type="datetimeFigureOut">
              <a:rPr lang="fr-FR" smtClean="0"/>
              <a:pPr/>
              <a:t>17/12/2023</a:t>
            </a:fld>
            <a:endParaRPr lang="fr-FR"/>
          </a:p>
        </p:txBody>
      </p:sp>
      <p:sp>
        <p:nvSpPr>
          <p:cNvPr id="3" name="عنصر نائب للتذييل 2"/>
          <p:cNvSpPr>
            <a:spLocks noGrp="1"/>
          </p:cNvSpPr>
          <p:nvPr>
            <p:ph type="ftr" sz="quarter" idx="11"/>
          </p:nvPr>
        </p:nvSpPr>
        <p:spPr>
          <a:xfrm>
            <a:off x="457200" y="6481890"/>
            <a:ext cx="4260056" cy="300831"/>
          </a:xfrm>
        </p:spPr>
        <p:txBody>
          <a:bodyPr/>
          <a:lstStyle/>
          <a:p>
            <a:endParaRPr lang="fr-FR"/>
          </a:p>
        </p:txBody>
      </p:sp>
      <p:sp>
        <p:nvSpPr>
          <p:cNvPr id="4" name="عنصر نائب لرقم الشريحة 3"/>
          <p:cNvSpPr>
            <a:spLocks noGrp="1"/>
          </p:cNvSpPr>
          <p:nvPr>
            <p:ph type="sldNum" sz="quarter" idx="12"/>
          </p:nvPr>
        </p:nvSpPr>
        <p:spPr>
          <a:xfrm>
            <a:off x="7589520" y="6480969"/>
            <a:ext cx="502920" cy="301752"/>
          </a:xfrm>
        </p:spPr>
        <p:txBody>
          <a:bodyPr/>
          <a:lstStyle/>
          <a:p>
            <a:fld id="{87511D1D-8EBC-43E8-99A5-4927AA971C5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5EED587B-11DF-43F0-BAF1-253E6AB174B7}" type="datetimeFigureOut">
              <a:rPr lang="fr-FR" smtClean="0"/>
              <a:pPr/>
              <a:t>17/12/2023</a:t>
            </a:fld>
            <a:endParaRPr lang="fr-F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87511D1D-8EBC-43E8-99A5-4927AA971C5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5EED587B-11DF-43F0-BAF1-253E6AB174B7}" type="datetimeFigureOut">
              <a:rPr lang="fr-FR" smtClean="0"/>
              <a:pPr/>
              <a:t>17/12/2023</a:t>
            </a:fld>
            <a:endParaRPr lang="fr-F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87511D1D-8EBC-43E8-99A5-4927AA971C5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EED587B-11DF-43F0-BAF1-253E6AB174B7}" type="datetimeFigureOut">
              <a:rPr lang="fr-FR" smtClean="0"/>
              <a:pPr/>
              <a:t>17/12/2023</a:t>
            </a:fld>
            <a:endParaRPr lang="fr-F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7511D1D-8EBC-43E8-99A5-4927AA971C5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newsflash/>
  </p:transition>
  <p:timing>
    <p:tnLst>
      <p:par>
        <p:cTn id="1" dur="indefinite" restart="never" nodeType="tmRoot"/>
      </p:par>
    </p:tnLst>
  </p:timing>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5"/>
          <p:cNvPicPr>
            <a:picLocks noChangeAspect="1" noChangeArrowheads="1"/>
          </p:cNvPicPr>
          <p:nvPr/>
        </p:nvPicPr>
        <p:blipFill>
          <a:blip r:embed="rId2" cstate="print"/>
          <a:srcRect/>
          <a:stretch>
            <a:fillRect/>
          </a:stretch>
        </p:blipFill>
        <p:spPr bwMode="auto">
          <a:xfrm>
            <a:off x="0" y="-7268"/>
            <a:ext cx="9144000" cy="6865268"/>
          </a:xfrm>
          <a:prstGeom prst="rect">
            <a:avLst/>
          </a:prstGeom>
          <a:noFill/>
          <a:ln w="9525">
            <a:noFill/>
            <a:miter lim="800000"/>
            <a:headEnd/>
            <a:tailEnd/>
          </a:ln>
        </p:spPr>
      </p:pic>
    </p:spTree>
    <p:extLst>
      <p:ext uri="{BB962C8B-B14F-4D97-AF65-F5344CB8AC3E}">
        <p14:creationId xmlns:p14="http://schemas.microsoft.com/office/powerpoint/2010/main" val="2845292746"/>
      </p:ext>
    </p:extLst>
  </p:cSld>
  <p:clrMapOvr>
    <a:masterClrMapping/>
  </p:clrMapOvr>
  <mc:AlternateContent xmlns:mc="http://schemas.openxmlformats.org/markup-compatibility/2006" xmlns:p14="http://schemas.microsoft.com/office/powerpoint/2010/main">
    <mc:Choice Requires="p14">
      <p:transition spd="slow" p14:dur="4000" advTm="0">
        <p:blinds dir="vert"/>
      </p:transition>
    </mc:Choice>
    <mc:Fallback xmlns="">
      <p:transition spd="slow" advTm="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3156" y="214290"/>
            <a:ext cx="8748000" cy="64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7"/>
          <p:cNvSpPr>
            <a:spLocks noChangeArrowheads="1"/>
          </p:cNvSpPr>
          <p:nvPr/>
        </p:nvSpPr>
        <p:spPr bwMode="auto">
          <a:xfrm flipH="1">
            <a:off x="5389155" y="871818"/>
            <a:ext cx="34289" cy="5114364"/>
          </a:xfrm>
          <a:prstGeom prst="rect">
            <a:avLst/>
          </a:pr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4" name="Oval 155"/>
          <p:cNvSpPr>
            <a:spLocks noChangeArrowheads="1"/>
          </p:cNvSpPr>
          <p:nvPr/>
        </p:nvSpPr>
        <p:spPr bwMode="auto">
          <a:xfrm>
            <a:off x="5369446" y="2725238"/>
            <a:ext cx="113110" cy="15081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 name="Group 12"/>
          <p:cNvGrpSpPr/>
          <p:nvPr/>
        </p:nvGrpSpPr>
        <p:grpSpPr>
          <a:xfrm>
            <a:off x="5025021" y="2760663"/>
            <a:ext cx="3873255" cy="1336675"/>
            <a:chOff x="6059582" y="3599484"/>
            <a:chExt cx="3597275" cy="1336675"/>
          </a:xfrm>
        </p:grpSpPr>
        <p:sp>
          <p:nvSpPr>
            <p:cNvPr id="6" name="Rectangle 5"/>
            <p:cNvSpPr>
              <a:spLocks noChangeArrowheads="1"/>
            </p:cNvSpPr>
            <p:nvPr/>
          </p:nvSpPr>
          <p:spPr bwMode="auto">
            <a:xfrm>
              <a:off x="6210394" y="4185272"/>
              <a:ext cx="1050925" cy="14288"/>
            </a:xfrm>
            <a:prstGeom prst="rect">
              <a:avLst/>
            </a:prstGeom>
            <a:solidFill>
              <a:srgbClr val="CAD7DC"/>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7" name="Rectangle 12"/>
            <p:cNvSpPr>
              <a:spLocks noChangeArrowheads="1"/>
            </p:cNvSpPr>
            <p:nvPr/>
          </p:nvSpPr>
          <p:spPr bwMode="auto">
            <a:xfrm>
              <a:off x="7269257" y="3599484"/>
              <a:ext cx="2387600" cy="1336675"/>
            </a:xfrm>
            <a:prstGeom prst="rect">
              <a:avLst/>
            </a:prstGeom>
            <a:solidFill>
              <a:srgbClr val="F7F8F8"/>
            </a:solidFill>
            <a:ln w="9525">
              <a:solidFill>
                <a:schemeClr val="accent1"/>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60"/>
            <p:cNvSpPr>
              <a:spLocks noChangeArrowheads="1"/>
            </p:cNvSpPr>
            <p:nvPr/>
          </p:nvSpPr>
          <p:spPr bwMode="auto">
            <a:xfrm>
              <a:off x="6059582" y="4117009"/>
              <a:ext cx="150813" cy="150813"/>
            </a:xfrm>
            <a:prstGeom prst="ellipse">
              <a:avLst/>
            </a:prstGeom>
            <a:solidFill>
              <a:srgbClr val="CAD7DC"/>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9" name="Oval 161"/>
            <p:cNvSpPr>
              <a:spLocks noChangeArrowheads="1"/>
            </p:cNvSpPr>
            <p:nvPr/>
          </p:nvSpPr>
          <p:spPr bwMode="auto">
            <a:xfrm>
              <a:off x="6510432" y="3967784"/>
              <a:ext cx="450850" cy="449263"/>
            </a:xfrm>
            <a:prstGeom prst="ellipse">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6125024" y="2760663"/>
            <a:ext cx="525459" cy="13366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11" name="Content Placeholder 2"/>
          <p:cNvSpPr txBox="1">
            <a:spLocks/>
          </p:cNvSpPr>
          <p:nvPr/>
        </p:nvSpPr>
        <p:spPr>
          <a:xfrm>
            <a:off x="6112194" y="2712023"/>
            <a:ext cx="2817524" cy="143395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buNone/>
              <a:defRPr/>
            </a:pPr>
            <a:r>
              <a:rPr lang="ar-DZ"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kkal Majalla" pitchFamily="2" charset="-78"/>
                <a:cs typeface="Sakkal Majalla" pitchFamily="2" charset="-78"/>
                <a:sym typeface="League Gothic" charset="0"/>
              </a:rPr>
              <a:t>أهمية المحميات الطبيعية</a:t>
            </a:r>
            <a:endParaRPr lang="es-E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kkal Majalla" pitchFamily="2" charset="-78"/>
              <a:ea typeface="ＭＳ Ｐゴシック" charset="0"/>
              <a:cs typeface="Sakkal Majalla" pitchFamily="2" charset="-78"/>
              <a:sym typeface="League Gothic" charset="0"/>
            </a:endParaRPr>
          </a:p>
        </p:txBody>
      </p:sp>
      <p:sp>
        <p:nvSpPr>
          <p:cNvPr id="12" name="Content Placeholder 2"/>
          <p:cNvSpPr txBox="1">
            <a:spLocks/>
          </p:cNvSpPr>
          <p:nvPr/>
        </p:nvSpPr>
        <p:spPr>
          <a:xfrm flipH="1">
            <a:off x="285720" y="417355"/>
            <a:ext cx="4857784" cy="60232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Font typeface="Arial" charset="0"/>
              <a:buChar char="•"/>
            </a:pPr>
            <a:r>
              <a:rPr lang="ar-DZ" sz="2800" dirty="0" smtClean="0">
                <a:latin typeface="Sakkal Majalla" pitchFamily="2" charset="-78"/>
                <a:cs typeface="Sakkal Majalla" pitchFamily="2" charset="-78"/>
              </a:rPr>
              <a:t>المحافظة على استقرار البيئة التي تمثلها هذه المناطق.</a:t>
            </a:r>
          </a:p>
          <a:p>
            <a:pPr marL="0" indent="0" algn="just" rtl="1">
              <a:buFont typeface="Arial" charset="0"/>
              <a:buChar char="•"/>
            </a:pPr>
            <a:r>
              <a:rPr lang="ar-DZ" sz="2800" dirty="0" smtClean="0">
                <a:latin typeface="Sakkal Majalla" pitchFamily="2" charset="-78"/>
                <a:cs typeface="Sakkal Majalla" pitchFamily="2" charset="-78"/>
              </a:rPr>
              <a:t>ضمان الإنتاج واستمرار التوازن البيئي.</a:t>
            </a:r>
          </a:p>
          <a:p>
            <a:pPr marL="0" indent="0" algn="just" rtl="1">
              <a:buFont typeface="Arial" charset="0"/>
              <a:buChar char="•"/>
            </a:pPr>
            <a:r>
              <a:rPr lang="ar-DZ" sz="2800" dirty="0" smtClean="0">
                <a:latin typeface="Sakkal Majalla" pitchFamily="2" charset="-78"/>
                <a:cs typeface="Sakkal Majalla" pitchFamily="2" charset="-78"/>
              </a:rPr>
              <a:t>توفير الفرصة للبحث العلمي.</a:t>
            </a:r>
          </a:p>
          <a:p>
            <a:pPr marL="0" indent="0" algn="just" rtl="1">
              <a:buFont typeface="Arial" charset="0"/>
              <a:buChar char="•"/>
            </a:pPr>
            <a:r>
              <a:rPr lang="ar-DZ" sz="2800" dirty="0" smtClean="0">
                <a:latin typeface="Sakkal Majalla" pitchFamily="2" charset="-78"/>
                <a:cs typeface="Sakkal Majalla" pitchFamily="2" charset="-78"/>
              </a:rPr>
              <a:t>استمرار التنمية في المناطق النائية.</a:t>
            </a:r>
          </a:p>
          <a:p>
            <a:pPr marL="0" indent="0" algn="just" rtl="1">
              <a:buFont typeface="Arial" charset="0"/>
              <a:buChar char="•"/>
            </a:pPr>
            <a:r>
              <a:rPr lang="ar-DZ" sz="2800" dirty="0" smtClean="0">
                <a:latin typeface="Sakkal Majalla" pitchFamily="2" charset="-78"/>
                <a:cs typeface="Sakkal Majalla" pitchFamily="2" charset="-78"/>
              </a:rPr>
              <a:t>التوعية البيئية.</a:t>
            </a:r>
          </a:p>
          <a:p>
            <a:pPr marL="0" indent="0" algn="just" rtl="1">
              <a:buFont typeface="Arial" charset="0"/>
              <a:buChar char="•"/>
            </a:pPr>
            <a:r>
              <a:rPr lang="ar-DZ" sz="2800" dirty="0" smtClean="0">
                <a:latin typeface="Sakkal Majalla" pitchFamily="2" charset="-78"/>
                <a:cs typeface="Sakkal Majalla" pitchFamily="2" charset="-78"/>
              </a:rPr>
              <a:t>تسهيل التنزه والاستجمام والاقتراب من عالم الطبيعة الغني بالجمال.</a:t>
            </a:r>
          </a:p>
          <a:p>
            <a:pPr marL="0" indent="0" algn="just" rtl="1">
              <a:buFont typeface="Arial" charset="0"/>
              <a:buChar char="•"/>
            </a:pPr>
            <a:r>
              <a:rPr lang="ar-DZ" sz="2800" dirty="0" smtClean="0">
                <a:latin typeface="Sakkal Majalla" pitchFamily="2" charset="-78"/>
                <a:cs typeface="Sakkal Majalla" pitchFamily="2" charset="-78"/>
              </a:rPr>
              <a:t>تقديم مردود مالي من خلال الاستفادة منها في السياحة البيئية.</a:t>
            </a:r>
          </a:p>
          <a:p>
            <a:pPr marL="0" indent="0" algn="just" rtl="1">
              <a:buFont typeface="Arial" charset="0"/>
              <a:buChar char="•"/>
            </a:pPr>
            <a:r>
              <a:rPr lang="ar-DZ" sz="2800" dirty="0" smtClean="0">
                <a:latin typeface="Sakkal Majalla" pitchFamily="2" charset="-78"/>
                <a:cs typeface="Sakkal Majalla" pitchFamily="2" charset="-78"/>
              </a:rPr>
              <a:t>منع ظاهرتي التعري والتصحر.</a:t>
            </a:r>
          </a:p>
          <a:p>
            <a:pPr marL="0" indent="0" algn="just" rtl="1">
              <a:buFont typeface="Arial" charset="0"/>
              <a:buChar char="•"/>
            </a:pPr>
            <a:r>
              <a:rPr lang="ar-DZ" sz="2800" dirty="0" smtClean="0">
                <a:latin typeface="Sakkal Majalla" pitchFamily="2" charset="-78"/>
                <a:cs typeface="Sakkal Majalla" pitchFamily="2" charset="-78"/>
              </a:rPr>
              <a:t>تعتبر مصدر هاما للتنمية المستدامة.</a:t>
            </a:r>
          </a:p>
          <a:p>
            <a:pPr marL="0" indent="0" algn="just" rtl="1">
              <a:buFont typeface="Arial" charset="0"/>
              <a:buChar char="•"/>
            </a:pPr>
            <a:endParaRPr lang="ar-DZ" sz="2800" dirty="0" smtClean="0">
              <a:latin typeface="Sakkal Majalla" pitchFamily="2" charset="-78"/>
              <a:cs typeface="Sakkal Majalla" pitchFamily="2" charset="-78"/>
            </a:endParaRPr>
          </a:p>
          <a:p>
            <a:pPr marL="0" indent="0" algn="just" rtl="1">
              <a:buFont typeface="Arial" charset="0"/>
              <a:buChar char="•"/>
            </a:pPr>
            <a:endParaRPr lang="ar-DZ" sz="2800"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ttps://kuzminykh.org/img/inte-2020/2214/image_JZsd2iuu7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Titre 1"/>
          <p:cNvSpPr txBox="1">
            <a:spLocks/>
          </p:cNvSpPr>
          <p:nvPr/>
        </p:nvSpPr>
        <p:spPr>
          <a:xfrm>
            <a:off x="3214709" y="214290"/>
            <a:ext cx="5786447" cy="1149454"/>
          </a:xfrm>
          <a:prstGeom prst="downArrowCallou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المطلب 2: خصائص المحميات الطبيعية</a:t>
            </a:r>
            <a:endParaRPr kumimoji="0" lang="fr-F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16" name="ZoneTexte 15"/>
          <p:cNvSpPr txBox="1"/>
          <p:nvPr/>
        </p:nvSpPr>
        <p:spPr>
          <a:xfrm flipH="1">
            <a:off x="252000" y="1428736"/>
            <a:ext cx="8640000" cy="124015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DZ" sz="2800" dirty="0" smtClean="0">
                <a:latin typeface="Arial" pitchFamily="34" charset="0"/>
                <a:cs typeface="Arial" pitchFamily="34" charset="0"/>
              </a:rPr>
              <a:t>أن تتوفر المنطقة على نظام بيئي متميز (مجموعات حيوانية مستوطنة في الغابات).</a:t>
            </a:r>
          </a:p>
        </p:txBody>
      </p:sp>
      <p:sp>
        <p:nvSpPr>
          <p:cNvPr id="17" name="ZoneTexte 16"/>
          <p:cNvSpPr txBox="1"/>
          <p:nvPr/>
        </p:nvSpPr>
        <p:spPr>
          <a:xfrm flipH="1">
            <a:off x="252000" y="2831787"/>
            <a:ext cx="8640000" cy="124015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ar-DZ" sz="2800" dirty="0" smtClean="0">
                <a:latin typeface="Arial" pitchFamily="34" charset="0"/>
                <a:cs typeface="Arial" pitchFamily="34" charset="0"/>
              </a:rPr>
              <a:t>أن يوجد في المنطقة نوع متميز سواء بقيمته أو ندرته أو نوع معرض للانقراض لخلق الفضول لدى السياح لدراستها</a:t>
            </a:r>
          </a:p>
        </p:txBody>
      </p:sp>
      <p:sp>
        <p:nvSpPr>
          <p:cNvPr id="18" name="ZoneTexte 17"/>
          <p:cNvSpPr txBox="1"/>
          <p:nvPr/>
        </p:nvSpPr>
        <p:spPr>
          <a:xfrm flipH="1">
            <a:off x="252000" y="4214818"/>
            <a:ext cx="8640000" cy="68008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ar-DZ" sz="2800" dirty="0" smtClean="0">
                <a:latin typeface="Arial" pitchFamily="34" charset="0"/>
                <a:cs typeface="Arial" pitchFamily="34" charset="0"/>
              </a:rPr>
              <a:t>أن يوجد في المنطقة تنوع عادي أنماط الأحياء</a:t>
            </a:r>
          </a:p>
        </p:txBody>
      </p:sp>
      <p:sp>
        <p:nvSpPr>
          <p:cNvPr id="19" name="ZoneTexte 18"/>
          <p:cNvSpPr txBox="1"/>
          <p:nvPr/>
        </p:nvSpPr>
        <p:spPr>
          <a:xfrm flipH="1">
            <a:off x="252000" y="5046365"/>
            <a:ext cx="8640000" cy="124015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dirty="0" smtClean="0">
                <a:latin typeface="Arial" pitchFamily="34" charset="0"/>
                <a:cs typeface="Arial" pitchFamily="34" charset="0"/>
              </a:rPr>
              <a:t>عندما يكون لشكل السطح أو العوامل </a:t>
            </a:r>
            <a:r>
              <a:rPr lang="ar-DZ" sz="2800" dirty="0" err="1" smtClean="0">
                <a:latin typeface="Arial" pitchFamily="34" charset="0"/>
                <a:cs typeface="Arial" pitchFamily="34" charset="0"/>
              </a:rPr>
              <a:t>الجيوفزيائية</a:t>
            </a:r>
            <a:r>
              <a:rPr lang="ar-DZ" sz="2800" dirty="0" smtClean="0">
                <a:latin typeface="Arial" pitchFamily="34" charset="0"/>
                <a:cs typeface="Arial" pitchFamily="34" charset="0"/>
              </a:rPr>
              <a:t> أهمية خاصة كوجود الينابيع أو مناطق جيولوجية فريدة.</a:t>
            </a:r>
          </a:p>
        </p:txBody>
      </p:sp>
      <p:sp>
        <p:nvSpPr>
          <p:cNvPr id="12" name="ZoneTexte 11"/>
          <p:cNvSpPr txBox="1"/>
          <p:nvPr/>
        </p:nvSpPr>
        <p:spPr>
          <a:xfrm flipH="1">
            <a:off x="8572528" y="1247050"/>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13" name="ZoneTexte 12"/>
          <p:cNvSpPr txBox="1"/>
          <p:nvPr/>
        </p:nvSpPr>
        <p:spPr>
          <a:xfrm flipH="1">
            <a:off x="8501090" y="2714620"/>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14" name="ZoneTexte 13"/>
          <p:cNvSpPr txBox="1"/>
          <p:nvPr/>
        </p:nvSpPr>
        <p:spPr>
          <a:xfrm flipH="1">
            <a:off x="8501090" y="4071942"/>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15" name="ZoneTexte 14"/>
          <p:cNvSpPr txBox="1"/>
          <p:nvPr/>
        </p:nvSpPr>
        <p:spPr>
          <a:xfrm flipH="1">
            <a:off x="8501090" y="4929198"/>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355502447"/>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bg/>
                                          </p:spTgt>
                                        </p:tgtEl>
                                        <p:attrNameLst>
                                          <p:attrName>style.visibility</p:attrName>
                                        </p:attrNameLst>
                                      </p:cBhvr>
                                      <p:to>
                                        <p:strVal val="visible"/>
                                      </p:to>
                                    </p:set>
                                    <p:anim calcmode="lin" valueType="num">
                                      <p:cBhvr additive="base">
                                        <p:cTn id="14" dur="1000" fill="hold"/>
                                        <p:tgtEl>
                                          <p:spTgt spid="12">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nodePh="1">
                                  <p:stCondLst>
                                    <p:cond delay="0"/>
                                  </p:stCondLst>
                                  <p:endCondLst>
                                    <p:cond evt="begin" delay="0">
                                      <p:tn val="18"/>
                                    </p:cond>
                                  </p:end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anim calcmode="lin" valueType="num">
                                      <p:cBhvr additive="base">
                                        <p:cTn id="26" dur="1000" fill="hold"/>
                                        <p:tgtEl>
                                          <p:spTgt spid="16">
                                            <p:bg/>
                                          </p:spTgt>
                                        </p:tgtEl>
                                        <p:attrNameLst>
                                          <p:attrName>ppt_x</p:attrName>
                                        </p:attrNameLst>
                                      </p:cBhvr>
                                      <p:tavLst>
                                        <p:tav tm="0">
                                          <p:val>
                                            <p:strVal val="#ppt_x"/>
                                          </p:val>
                                        </p:tav>
                                        <p:tav tm="100000">
                                          <p:val>
                                            <p:strVal val="#ppt_x"/>
                                          </p:val>
                                        </p:tav>
                                      </p:tavLst>
                                    </p:anim>
                                    <p:anim calcmode="lin" valueType="num">
                                      <p:cBhvr additive="base">
                                        <p:cTn id="27" dur="10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 calcmode="lin" valueType="num">
                                      <p:cBhvr additive="base">
                                        <p:cTn id="3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bg/>
                                          </p:spTgt>
                                        </p:tgtEl>
                                        <p:attrNameLst>
                                          <p:attrName>style.visibility</p:attrName>
                                        </p:attrNameLst>
                                      </p:cBhvr>
                                      <p:to>
                                        <p:strVal val="visible"/>
                                      </p:to>
                                    </p:set>
                                    <p:anim calcmode="lin" valueType="num">
                                      <p:cBhvr additive="base">
                                        <p:cTn id="38" dur="1000" fill="hold"/>
                                        <p:tgtEl>
                                          <p:spTgt spid="13">
                                            <p:bg/>
                                          </p:spTgt>
                                        </p:tgtEl>
                                        <p:attrNameLst>
                                          <p:attrName>ppt_x</p:attrName>
                                        </p:attrNameLst>
                                      </p:cBhvr>
                                      <p:tavLst>
                                        <p:tav tm="0">
                                          <p:val>
                                            <p:strVal val="#ppt_x"/>
                                          </p:val>
                                        </p:tav>
                                        <p:tav tm="100000">
                                          <p:val>
                                            <p:strVal val="#ppt_x"/>
                                          </p:val>
                                        </p:tav>
                                      </p:tavLst>
                                    </p:anim>
                                    <p:anim calcmode="lin" valueType="num">
                                      <p:cBhvr additive="base">
                                        <p:cTn id="39" dur="10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nodePh="1">
                                  <p:stCondLst>
                                    <p:cond delay="0"/>
                                  </p:stCondLst>
                                  <p:endCondLst>
                                    <p:cond evt="begin" delay="0">
                                      <p:tn val="42"/>
                                    </p:cond>
                                  </p:end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bg/>
                                          </p:spTgt>
                                        </p:tgtEl>
                                        <p:attrNameLst>
                                          <p:attrName>style.visibility</p:attrName>
                                        </p:attrNameLst>
                                      </p:cBhvr>
                                      <p:to>
                                        <p:strVal val="visible"/>
                                      </p:to>
                                    </p:set>
                                    <p:anim calcmode="lin" valueType="num">
                                      <p:cBhvr additive="base">
                                        <p:cTn id="50" dur="1000" fill="hold"/>
                                        <p:tgtEl>
                                          <p:spTgt spid="17">
                                            <p:bg/>
                                          </p:spTgt>
                                        </p:tgtEl>
                                        <p:attrNameLst>
                                          <p:attrName>ppt_x</p:attrName>
                                        </p:attrNameLst>
                                      </p:cBhvr>
                                      <p:tavLst>
                                        <p:tav tm="0">
                                          <p:val>
                                            <p:strVal val="#ppt_x"/>
                                          </p:val>
                                        </p:tav>
                                        <p:tav tm="100000">
                                          <p:val>
                                            <p:strVal val="#ppt_x"/>
                                          </p:val>
                                        </p:tav>
                                      </p:tavLst>
                                    </p:anim>
                                    <p:anim calcmode="lin" valueType="num">
                                      <p:cBhvr additive="base">
                                        <p:cTn id="51" dur="10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 calcmode="lin" valueType="num">
                                      <p:cBhvr additive="base">
                                        <p:cTn id="5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bg/>
                                          </p:spTgt>
                                        </p:tgtEl>
                                        <p:attrNameLst>
                                          <p:attrName>style.visibility</p:attrName>
                                        </p:attrNameLst>
                                      </p:cBhvr>
                                      <p:to>
                                        <p:strVal val="visible"/>
                                      </p:to>
                                    </p:set>
                                    <p:anim calcmode="lin" valueType="num">
                                      <p:cBhvr additive="base">
                                        <p:cTn id="62" dur="1000" fill="hold"/>
                                        <p:tgtEl>
                                          <p:spTgt spid="14">
                                            <p:bg/>
                                          </p:spTgt>
                                        </p:tgtEl>
                                        <p:attrNameLst>
                                          <p:attrName>ppt_x</p:attrName>
                                        </p:attrNameLst>
                                      </p:cBhvr>
                                      <p:tavLst>
                                        <p:tav tm="0">
                                          <p:val>
                                            <p:strVal val="#ppt_x"/>
                                          </p:val>
                                        </p:tav>
                                        <p:tav tm="100000">
                                          <p:val>
                                            <p:strVal val="#ppt_x"/>
                                          </p:val>
                                        </p:tav>
                                      </p:tavLst>
                                    </p:anim>
                                    <p:anim calcmode="lin" valueType="num">
                                      <p:cBhvr additive="base">
                                        <p:cTn id="63" dur="10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nodePh="1">
                                  <p:stCondLst>
                                    <p:cond delay="0"/>
                                  </p:stCondLst>
                                  <p:endCondLst>
                                    <p:cond evt="begin" delay="0">
                                      <p:tn val="66"/>
                                    </p:cond>
                                  </p:endCondLst>
                                  <p:childTnLst>
                                    <p:set>
                                      <p:cBhvr>
                                        <p:cTn id="67" dur="1" fill="hold">
                                          <p:stCondLst>
                                            <p:cond delay="0"/>
                                          </p:stCondLst>
                                        </p:cTn>
                                        <p:tgtEl>
                                          <p:spTgt spid="14">
                                            <p:txEl>
                                              <p:pRg st="0" end="0"/>
                                            </p:txEl>
                                          </p:spTgt>
                                        </p:tgtEl>
                                        <p:attrNameLst>
                                          <p:attrName>style.visibility</p:attrName>
                                        </p:attrNameLst>
                                      </p:cBhvr>
                                      <p:to>
                                        <p:strVal val="visible"/>
                                      </p:to>
                                    </p:set>
                                    <p:anim calcmode="lin" valueType="num">
                                      <p:cBhvr additive="base">
                                        <p:cTn id="6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8">
                                            <p:bg/>
                                          </p:spTgt>
                                        </p:tgtEl>
                                        <p:attrNameLst>
                                          <p:attrName>style.visibility</p:attrName>
                                        </p:attrNameLst>
                                      </p:cBhvr>
                                      <p:to>
                                        <p:strVal val="visible"/>
                                      </p:to>
                                    </p:set>
                                    <p:anim calcmode="lin" valueType="num">
                                      <p:cBhvr additive="base">
                                        <p:cTn id="74" dur="1000" fill="hold"/>
                                        <p:tgtEl>
                                          <p:spTgt spid="18">
                                            <p:bg/>
                                          </p:spTgt>
                                        </p:tgtEl>
                                        <p:attrNameLst>
                                          <p:attrName>ppt_x</p:attrName>
                                        </p:attrNameLst>
                                      </p:cBhvr>
                                      <p:tavLst>
                                        <p:tav tm="0">
                                          <p:val>
                                            <p:strVal val="#ppt_x"/>
                                          </p:val>
                                        </p:tav>
                                        <p:tav tm="100000">
                                          <p:val>
                                            <p:strVal val="#ppt_x"/>
                                          </p:val>
                                        </p:tav>
                                      </p:tavLst>
                                    </p:anim>
                                    <p:anim calcmode="lin" valueType="num">
                                      <p:cBhvr additive="base">
                                        <p:cTn id="75" dur="10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 calcmode="lin" valueType="num">
                                      <p:cBhvr additive="base">
                                        <p:cTn id="8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5">
                                            <p:bg/>
                                          </p:spTgt>
                                        </p:tgtEl>
                                        <p:attrNameLst>
                                          <p:attrName>style.visibility</p:attrName>
                                        </p:attrNameLst>
                                      </p:cBhvr>
                                      <p:to>
                                        <p:strVal val="visible"/>
                                      </p:to>
                                    </p:set>
                                    <p:anim calcmode="lin" valueType="num">
                                      <p:cBhvr additive="base">
                                        <p:cTn id="86" dur="1000" fill="hold"/>
                                        <p:tgtEl>
                                          <p:spTgt spid="15">
                                            <p:bg/>
                                          </p:spTgt>
                                        </p:tgtEl>
                                        <p:attrNameLst>
                                          <p:attrName>ppt_x</p:attrName>
                                        </p:attrNameLst>
                                      </p:cBhvr>
                                      <p:tavLst>
                                        <p:tav tm="0">
                                          <p:val>
                                            <p:strVal val="#ppt_x"/>
                                          </p:val>
                                        </p:tav>
                                        <p:tav tm="100000">
                                          <p:val>
                                            <p:strVal val="#ppt_x"/>
                                          </p:val>
                                        </p:tav>
                                      </p:tavLst>
                                    </p:anim>
                                    <p:anim calcmode="lin" valueType="num">
                                      <p:cBhvr additive="base">
                                        <p:cTn id="87" dur="10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nodePh="1">
                                  <p:stCondLst>
                                    <p:cond delay="0"/>
                                  </p:stCondLst>
                                  <p:endCondLst>
                                    <p:cond evt="begin" delay="0">
                                      <p:tn val="90"/>
                                    </p:cond>
                                  </p:endCondLst>
                                  <p:childTnLst>
                                    <p:set>
                                      <p:cBhvr>
                                        <p:cTn id="91" dur="1" fill="hold">
                                          <p:stCondLst>
                                            <p:cond delay="0"/>
                                          </p:stCondLst>
                                        </p:cTn>
                                        <p:tgtEl>
                                          <p:spTgt spid="15">
                                            <p:txEl>
                                              <p:pRg st="0" end="0"/>
                                            </p:txEl>
                                          </p:spTgt>
                                        </p:tgtEl>
                                        <p:attrNameLst>
                                          <p:attrName>style.visibility</p:attrName>
                                        </p:attrNameLst>
                                      </p:cBhvr>
                                      <p:to>
                                        <p:strVal val="visible"/>
                                      </p:to>
                                    </p:set>
                                    <p:anim calcmode="lin" valueType="num">
                                      <p:cBhvr additive="base">
                                        <p:cTn id="9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9">
                                            <p:bg/>
                                          </p:spTgt>
                                        </p:tgtEl>
                                        <p:attrNameLst>
                                          <p:attrName>style.visibility</p:attrName>
                                        </p:attrNameLst>
                                      </p:cBhvr>
                                      <p:to>
                                        <p:strVal val="visible"/>
                                      </p:to>
                                    </p:set>
                                    <p:anim calcmode="lin" valueType="num">
                                      <p:cBhvr additive="base">
                                        <p:cTn id="98" dur="1000" fill="hold"/>
                                        <p:tgtEl>
                                          <p:spTgt spid="19">
                                            <p:bg/>
                                          </p:spTgt>
                                        </p:tgtEl>
                                        <p:attrNameLst>
                                          <p:attrName>ppt_x</p:attrName>
                                        </p:attrNameLst>
                                      </p:cBhvr>
                                      <p:tavLst>
                                        <p:tav tm="0">
                                          <p:val>
                                            <p:strVal val="#ppt_x"/>
                                          </p:val>
                                        </p:tav>
                                        <p:tav tm="100000">
                                          <p:val>
                                            <p:strVal val="#ppt_x"/>
                                          </p:val>
                                        </p:tav>
                                      </p:tavLst>
                                    </p:anim>
                                    <p:anim calcmode="lin" valueType="num">
                                      <p:cBhvr additive="base">
                                        <p:cTn id="99" dur="10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9">
                                            <p:txEl>
                                              <p:pRg st="0" end="0"/>
                                            </p:txEl>
                                          </p:spTgt>
                                        </p:tgtEl>
                                        <p:attrNameLst>
                                          <p:attrName>style.visibility</p:attrName>
                                        </p:attrNameLst>
                                      </p:cBhvr>
                                      <p:to>
                                        <p:strVal val="visible"/>
                                      </p:to>
                                    </p:set>
                                    <p:anim calcmode="lin" valueType="num">
                                      <p:cBhvr additive="base">
                                        <p:cTn id="10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5"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build="p" animBg="1"/>
      <p:bldP spid="17" grpId="0" build="p" animBg="1"/>
      <p:bldP spid="18" grpId="0" build="p" animBg="1"/>
      <p:bldP spid="19" grpId="0" build="p" animBg="1"/>
      <p:bldP spid="12" grpId="0" build="p" animBg="1"/>
      <p:bldP spid="13" grpId="0" build="p" animBg="1"/>
      <p:bldP spid="14" grpId="0" build="p" animBg="1"/>
      <p:bldP spid="1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flipH="1">
            <a:off x="248002" y="1151553"/>
            <a:ext cx="8640000" cy="124015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dirty="0" smtClean="0">
                <a:latin typeface="Arial" pitchFamily="34" charset="0"/>
                <a:cs typeface="Arial" pitchFamily="34" charset="0"/>
              </a:rPr>
              <a:t>أن تتخذ المنطقة جميع إجراءات حماية العوامل الهيدرولوجية (تربة- ماء- الطقس المحلي</a:t>
            </a:r>
          </a:p>
        </p:txBody>
      </p:sp>
      <p:sp>
        <p:nvSpPr>
          <p:cNvPr id="21" name="ZoneTexte 20"/>
          <p:cNvSpPr txBox="1"/>
          <p:nvPr/>
        </p:nvSpPr>
        <p:spPr>
          <a:xfrm flipH="1">
            <a:off x="248002" y="2543170"/>
            <a:ext cx="8640000" cy="124015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dirty="0" smtClean="0">
                <a:latin typeface="Arial" pitchFamily="34" charset="0"/>
                <a:cs typeface="Arial" pitchFamily="34" charset="0"/>
              </a:rPr>
              <a:t>أن تكون المنطقة ذات أهمية للسياحة البيئية (بحيرات، شواطئ، مناطق جبلية، حياة برية)</a:t>
            </a:r>
          </a:p>
        </p:txBody>
      </p:sp>
      <p:sp>
        <p:nvSpPr>
          <p:cNvPr id="22" name="ZoneTexte 21"/>
          <p:cNvSpPr txBox="1"/>
          <p:nvPr/>
        </p:nvSpPr>
        <p:spPr>
          <a:xfrm flipH="1">
            <a:off x="248002" y="3963337"/>
            <a:ext cx="8640000" cy="68008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dirty="0" smtClean="0">
                <a:latin typeface="Arial" pitchFamily="34" charset="0"/>
                <a:cs typeface="Arial" pitchFamily="34" charset="0"/>
              </a:rPr>
              <a:t>أن تشمل المنطقة على مواقع لها أهمية للبحوث العلمية طويلة المدى</a:t>
            </a:r>
          </a:p>
        </p:txBody>
      </p:sp>
      <p:sp>
        <p:nvSpPr>
          <p:cNvPr id="23" name="ZoneTexte 22"/>
          <p:cNvSpPr txBox="1"/>
          <p:nvPr/>
        </p:nvSpPr>
        <p:spPr>
          <a:xfrm flipH="1">
            <a:off x="285720" y="4857760"/>
            <a:ext cx="8640000" cy="680085"/>
          </a:xfrm>
          <a:prstGeom prst="plaque">
            <a:avLst/>
          </a:prstGeom>
          <a:ln w="38100">
            <a:solidFill>
              <a:schemeClr val="bg1"/>
            </a:solidFill>
            <a:prstDash val="dash"/>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dirty="0" smtClean="0">
                <a:latin typeface="Arial" pitchFamily="34" charset="0"/>
                <a:cs typeface="Arial" pitchFamily="34" charset="0"/>
              </a:rPr>
              <a:t>أن تشمل على مواقع أثرية لجذب السياح</a:t>
            </a:r>
          </a:p>
        </p:txBody>
      </p:sp>
      <p:sp>
        <p:nvSpPr>
          <p:cNvPr id="24" name="ZoneTexte 23"/>
          <p:cNvSpPr txBox="1"/>
          <p:nvPr/>
        </p:nvSpPr>
        <p:spPr>
          <a:xfrm flipH="1">
            <a:off x="8572528" y="1000108"/>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25" name="ZoneTexte 24"/>
          <p:cNvSpPr txBox="1"/>
          <p:nvPr/>
        </p:nvSpPr>
        <p:spPr>
          <a:xfrm flipH="1">
            <a:off x="8572528" y="2428868"/>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26" name="ZoneTexte 25"/>
          <p:cNvSpPr txBox="1"/>
          <p:nvPr/>
        </p:nvSpPr>
        <p:spPr>
          <a:xfrm flipH="1">
            <a:off x="8572528" y="3857628"/>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
        <p:nvSpPr>
          <p:cNvPr id="29" name="ZoneTexte 28"/>
          <p:cNvSpPr txBox="1"/>
          <p:nvPr/>
        </p:nvSpPr>
        <p:spPr>
          <a:xfrm flipH="1">
            <a:off x="8572528" y="4714884"/>
            <a:ext cx="396000" cy="39600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ar-DZ" sz="4400" b="1" dirty="0" smtClean="0">
              <a:solidFill>
                <a:schemeClr val="bg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355502447"/>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10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bg/>
                                          </p:spTgt>
                                        </p:tgtEl>
                                        <p:attrNameLst>
                                          <p:attrName>style.visibility</p:attrName>
                                        </p:attrNameLst>
                                      </p:cBhvr>
                                      <p:to>
                                        <p:strVal val="visible"/>
                                      </p:to>
                                    </p:set>
                                    <p:anim calcmode="lin" valueType="num">
                                      <p:cBhvr additive="base">
                                        <p:cTn id="19" dur="1000" fill="hold"/>
                                        <p:tgtEl>
                                          <p:spTgt spid="20">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bg/>
                                          </p:spTgt>
                                        </p:tgtEl>
                                        <p:attrNameLst>
                                          <p:attrName>style.visibility</p:attrName>
                                        </p:attrNameLst>
                                      </p:cBhvr>
                                      <p:to>
                                        <p:strVal val="visible"/>
                                      </p:to>
                                    </p:set>
                                    <p:anim calcmode="lin" valueType="num">
                                      <p:cBhvr additive="base">
                                        <p:cTn id="31" dur="1000" fill="hold"/>
                                        <p:tgtEl>
                                          <p:spTgt spid="25">
                                            <p:bg/>
                                          </p:spTgt>
                                        </p:tgtEl>
                                        <p:attrNameLst>
                                          <p:attrName>ppt_x</p:attrName>
                                        </p:attrNameLst>
                                      </p:cBhvr>
                                      <p:tavLst>
                                        <p:tav tm="0">
                                          <p:val>
                                            <p:strVal val="#ppt_x"/>
                                          </p:val>
                                        </p:tav>
                                        <p:tav tm="100000">
                                          <p:val>
                                            <p:strVal val="#ppt_x"/>
                                          </p:val>
                                        </p:tav>
                                      </p:tavLst>
                                    </p:anim>
                                    <p:anim calcmode="lin" valueType="num">
                                      <p:cBhvr additive="base">
                                        <p:cTn id="32" dur="10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 calcmode="lin" valueType="num">
                                      <p:cBhvr additive="base">
                                        <p:cTn id="3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 calcmode="lin" valueType="num">
                                      <p:cBhvr additive="base">
                                        <p:cTn id="43" dur="1000" fill="hold"/>
                                        <p:tgtEl>
                                          <p:spTgt spid="21">
                                            <p:bg/>
                                          </p:spTgt>
                                        </p:tgtEl>
                                        <p:attrNameLst>
                                          <p:attrName>ppt_x</p:attrName>
                                        </p:attrNameLst>
                                      </p:cBhvr>
                                      <p:tavLst>
                                        <p:tav tm="0">
                                          <p:val>
                                            <p:strVal val="#ppt_x"/>
                                          </p:val>
                                        </p:tav>
                                        <p:tav tm="100000">
                                          <p:val>
                                            <p:strVal val="#ppt_x"/>
                                          </p:val>
                                        </p:tav>
                                      </p:tavLst>
                                    </p:anim>
                                    <p:anim calcmode="lin" valueType="num">
                                      <p:cBhvr additive="base">
                                        <p:cTn id="44" dur="10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bg/>
                                          </p:spTgt>
                                        </p:tgtEl>
                                        <p:attrNameLst>
                                          <p:attrName>style.visibility</p:attrName>
                                        </p:attrNameLst>
                                      </p:cBhvr>
                                      <p:to>
                                        <p:strVal val="visible"/>
                                      </p:to>
                                    </p:set>
                                    <p:anim calcmode="lin" valueType="num">
                                      <p:cBhvr additive="base">
                                        <p:cTn id="55" dur="1000" fill="hold"/>
                                        <p:tgtEl>
                                          <p:spTgt spid="26">
                                            <p:bg/>
                                          </p:spTgt>
                                        </p:tgtEl>
                                        <p:attrNameLst>
                                          <p:attrName>ppt_x</p:attrName>
                                        </p:attrNameLst>
                                      </p:cBhvr>
                                      <p:tavLst>
                                        <p:tav tm="0">
                                          <p:val>
                                            <p:strVal val="#ppt_x"/>
                                          </p:val>
                                        </p:tav>
                                        <p:tav tm="100000">
                                          <p:val>
                                            <p:strVal val="#ppt_x"/>
                                          </p:val>
                                        </p:tav>
                                      </p:tavLst>
                                    </p:anim>
                                    <p:anim calcmode="lin" valueType="num">
                                      <p:cBhvr additive="base">
                                        <p:cTn id="56" dur="10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nodePh="1">
                                  <p:stCondLst>
                                    <p:cond delay="0"/>
                                  </p:stCondLst>
                                  <p:endCondLst>
                                    <p:cond evt="begin" delay="0">
                                      <p:tn val="59"/>
                                    </p:cond>
                                  </p:end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bg/>
                                          </p:spTgt>
                                        </p:tgtEl>
                                        <p:attrNameLst>
                                          <p:attrName>style.visibility</p:attrName>
                                        </p:attrNameLst>
                                      </p:cBhvr>
                                      <p:to>
                                        <p:strVal val="visible"/>
                                      </p:to>
                                    </p:set>
                                    <p:anim calcmode="lin" valueType="num">
                                      <p:cBhvr additive="base">
                                        <p:cTn id="67" dur="1000" fill="hold"/>
                                        <p:tgtEl>
                                          <p:spTgt spid="22">
                                            <p:bg/>
                                          </p:spTgt>
                                        </p:tgtEl>
                                        <p:attrNameLst>
                                          <p:attrName>ppt_x</p:attrName>
                                        </p:attrNameLst>
                                      </p:cBhvr>
                                      <p:tavLst>
                                        <p:tav tm="0">
                                          <p:val>
                                            <p:strVal val="#ppt_x"/>
                                          </p:val>
                                        </p:tav>
                                        <p:tav tm="100000">
                                          <p:val>
                                            <p:strVal val="#ppt_x"/>
                                          </p:val>
                                        </p:tav>
                                      </p:tavLst>
                                    </p:anim>
                                    <p:anim calcmode="lin" valueType="num">
                                      <p:cBhvr additive="base">
                                        <p:cTn id="68" dur="10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xEl>
                                              <p:pRg st="0" end="0"/>
                                            </p:txEl>
                                          </p:spTgt>
                                        </p:tgtEl>
                                        <p:attrNameLst>
                                          <p:attrName>style.visibility</p:attrName>
                                        </p:attrNameLst>
                                      </p:cBhvr>
                                      <p:to>
                                        <p:strVal val="visible"/>
                                      </p:to>
                                    </p:set>
                                    <p:anim calcmode="lin" valueType="num">
                                      <p:cBhvr additive="base">
                                        <p:cTn id="7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bg/>
                                          </p:spTgt>
                                        </p:tgtEl>
                                        <p:attrNameLst>
                                          <p:attrName>style.visibility</p:attrName>
                                        </p:attrNameLst>
                                      </p:cBhvr>
                                      <p:to>
                                        <p:strVal val="visible"/>
                                      </p:to>
                                    </p:set>
                                    <p:anim calcmode="lin" valueType="num">
                                      <p:cBhvr additive="base">
                                        <p:cTn id="79" dur="1000" fill="hold"/>
                                        <p:tgtEl>
                                          <p:spTgt spid="29">
                                            <p:bg/>
                                          </p:spTgt>
                                        </p:tgtEl>
                                        <p:attrNameLst>
                                          <p:attrName>ppt_x</p:attrName>
                                        </p:attrNameLst>
                                      </p:cBhvr>
                                      <p:tavLst>
                                        <p:tav tm="0">
                                          <p:val>
                                            <p:strVal val="#ppt_x"/>
                                          </p:val>
                                        </p:tav>
                                        <p:tav tm="100000">
                                          <p:val>
                                            <p:strVal val="#ppt_x"/>
                                          </p:val>
                                        </p:tav>
                                      </p:tavLst>
                                    </p:anim>
                                    <p:anim calcmode="lin" valueType="num">
                                      <p:cBhvr additive="base">
                                        <p:cTn id="80" dur="1000" fill="hold"/>
                                        <p:tgtEl>
                                          <p:spTgt spid="29">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nodePh="1">
                                  <p:stCondLst>
                                    <p:cond delay="0"/>
                                  </p:stCondLst>
                                  <p:endCondLst>
                                    <p:cond evt="begin" delay="0">
                                      <p:tn val="83"/>
                                    </p:cond>
                                  </p:endCondLst>
                                  <p:childTnLst>
                                    <p:set>
                                      <p:cBhvr>
                                        <p:cTn id="84" dur="1" fill="hold">
                                          <p:stCondLst>
                                            <p:cond delay="0"/>
                                          </p:stCondLst>
                                        </p:cTn>
                                        <p:tgtEl>
                                          <p:spTgt spid="29">
                                            <p:txEl>
                                              <p:pRg st="0" end="0"/>
                                            </p:txEl>
                                          </p:spTgt>
                                        </p:tgtEl>
                                        <p:attrNameLst>
                                          <p:attrName>style.visibility</p:attrName>
                                        </p:attrNameLst>
                                      </p:cBhvr>
                                      <p:to>
                                        <p:strVal val="visible"/>
                                      </p:to>
                                    </p:set>
                                    <p:anim calcmode="lin" valueType="num">
                                      <p:cBhvr additive="base">
                                        <p:cTn id="8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bg/>
                                          </p:spTgt>
                                        </p:tgtEl>
                                        <p:attrNameLst>
                                          <p:attrName>style.visibility</p:attrName>
                                        </p:attrNameLst>
                                      </p:cBhvr>
                                      <p:to>
                                        <p:strVal val="visible"/>
                                      </p:to>
                                    </p:set>
                                    <p:anim calcmode="lin" valueType="num">
                                      <p:cBhvr additive="base">
                                        <p:cTn id="91" dur="1000" fill="hold"/>
                                        <p:tgtEl>
                                          <p:spTgt spid="23">
                                            <p:bg/>
                                          </p:spTgt>
                                        </p:tgtEl>
                                        <p:attrNameLst>
                                          <p:attrName>ppt_x</p:attrName>
                                        </p:attrNameLst>
                                      </p:cBhvr>
                                      <p:tavLst>
                                        <p:tav tm="0">
                                          <p:val>
                                            <p:strVal val="#ppt_x"/>
                                          </p:val>
                                        </p:tav>
                                        <p:tav tm="100000">
                                          <p:val>
                                            <p:strVal val="#ppt_x"/>
                                          </p:val>
                                        </p:tav>
                                      </p:tavLst>
                                    </p:anim>
                                    <p:anim calcmode="lin" valueType="num">
                                      <p:cBhvr additive="base">
                                        <p:cTn id="92" dur="1000" fill="hold"/>
                                        <p:tgtEl>
                                          <p:spTgt spid="23">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xEl>
                                              <p:pRg st="0" end="0"/>
                                            </p:txEl>
                                          </p:spTgt>
                                        </p:tgtEl>
                                        <p:attrNameLst>
                                          <p:attrName>style.visibility</p:attrName>
                                        </p:attrNameLst>
                                      </p:cBhvr>
                                      <p:to>
                                        <p:strVal val="visible"/>
                                      </p:to>
                                    </p:set>
                                    <p:anim calcmode="lin" valueType="num">
                                      <p:cBhvr additive="base">
                                        <p:cTn id="9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21" grpId="0" build="p" animBg="1"/>
      <p:bldP spid="22" grpId="0" build="p" animBg="1"/>
      <p:bldP spid="23" grpId="0" build="p" animBg="1"/>
      <p:bldP spid="24" grpId="0" build="p" animBg="1"/>
      <p:bldP spid="25" grpId="0" build="p" animBg="1"/>
      <p:bldP spid="26" grpId="0" build="p" animBg="1"/>
      <p:bldP spid="2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71472" y="71414"/>
            <a:ext cx="8001055" cy="1569660"/>
          </a:xfrm>
          <a:prstGeom prst="rect">
            <a:avLst/>
          </a:prstGeom>
          <a:noFill/>
          <a:ln>
            <a:noFill/>
          </a:ln>
        </p:spPr>
        <p:txBody>
          <a:bodyPr wrap="square" lIns="91440" tIns="45720" rIns="91440" bIns="45720">
            <a:spAutoFit/>
          </a:bodyPr>
          <a:lstStyle/>
          <a:p>
            <a:pPr algn="ctr" rtl="1"/>
            <a:r>
              <a:rPr lang="ar-D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المبحث </a:t>
            </a:r>
            <a:r>
              <a:rPr lang="fr-F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II</a:t>
            </a:r>
            <a:r>
              <a:rPr lang="ar-D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 المحميات الطبيعية بالجزائر ودورها في الترقية السياحية</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endParaRPr>
          </a:p>
        </p:txBody>
      </p:sp>
      <p:sp>
        <p:nvSpPr>
          <p:cNvPr id="48" name="ZoneTexte 47"/>
          <p:cNvSpPr txBox="1"/>
          <p:nvPr/>
        </p:nvSpPr>
        <p:spPr>
          <a:xfrm>
            <a:off x="357158" y="2920137"/>
            <a:ext cx="8572528" cy="200906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800" dirty="0" smtClean="0">
                <a:latin typeface="Simplified Arabic" pitchFamily="18" charset="-78"/>
                <a:cs typeface="Simplified Arabic" pitchFamily="18" charset="-78"/>
              </a:rPr>
              <a:t>تضم الجزائر محميات وحظائر وطنية كثيرة جدا ومتنوعة بالنظر للمساحة.</a:t>
            </a:r>
          </a:p>
          <a:p>
            <a:pPr algn="ctr" rtl="1"/>
            <a:r>
              <a:rPr lang="ar-DZ" sz="2800" dirty="0" smtClean="0">
                <a:latin typeface="Simplified Arabic" pitchFamily="18" charset="-78"/>
                <a:cs typeface="Simplified Arabic" pitchFamily="18" charset="-78"/>
              </a:rPr>
              <a:t>محميات طبيعية تنتمي إلى التراث الطبيعي العالمي المحمي دوليا من طرف منظمة </a:t>
            </a:r>
            <a:r>
              <a:rPr lang="ar-DZ" sz="2800" dirty="0" err="1" smtClean="0">
                <a:latin typeface="Simplified Arabic" pitchFamily="18" charset="-78"/>
                <a:cs typeface="Simplified Arabic" pitchFamily="18" charset="-78"/>
              </a:rPr>
              <a:t>اليونيسكو</a:t>
            </a:r>
            <a:r>
              <a:rPr lang="ar-DZ" sz="2800" dirty="0" smtClean="0">
                <a:latin typeface="Simplified Arabic" pitchFamily="18" charset="-78"/>
                <a:cs typeface="Simplified Arabic" pitchFamily="18" charset="-78"/>
              </a:rPr>
              <a:t> (كما تبقى مجموعة معتبرة من الحظائر الوطنية مرشحة لتصبح محميات عالمية).</a:t>
            </a:r>
            <a:endParaRPr lang="fr-FR" sz="2800" dirty="0">
              <a:latin typeface="Simplified Arabic" pitchFamily="18" charset="-78"/>
              <a:cs typeface="Simplified Arabic" pitchFamily="18" charset="-78"/>
            </a:endParaRPr>
          </a:p>
        </p:txBody>
      </p:sp>
      <p:sp>
        <p:nvSpPr>
          <p:cNvPr id="5" name="Rectangle 4"/>
          <p:cNvSpPr/>
          <p:nvPr/>
        </p:nvSpPr>
        <p:spPr>
          <a:xfrm>
            <a:off x="3032957" y="2083495"/>
            <a:ext cx="184731" cy="1384995"/>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ar-DZ" sz="4400" b="1" dirty="0" smtClean="0">
              <a:ln/>
              <a:solidFill>
                <a:schemeClr val="accent1">
                  <a:lumMod val="50000"/>
                </a:schemeClr>
              </a:solidFill>
              <a:latin typeface="Andalus" pitchFamily="18" charset="-78"/>
              <a:cs typeface="Andalus" pitchFamily="18" charset="-78"/>
            </a:endParaRPr>
          </a:p>
          <a:p>
            <a:pPr algn="ctr"/>
            <a:endParaRPr lang="fr-FR" sz="4000" b="1" cap="none" spc="0" dirty="0">
              <a:ln/>
              <a:solidFill>
                <a:schemeClr val="accent1">
                  <a:lumMod val="50000"/>
                </a:schemeClr>
              </a:solidFill>
              <a:effectLst/>
              <a:latin typeface="Andalus" pitchFamily="18" charset="-78"/>
              <a:cs typeface="Andalus" pitchFamily="18" charset="-78"/>
            </a:endParaRPr>
          </a:p>
        </p:txBody>
      </p:sp>
      <p:sp>
        <p:nvSpPr>
          <p:cNvPr id="6" name="Titre 1"/>
          <p:cNvSpPr txBox="1">
            <a:spLocks/>
          </p:cNvSpPr>
          <p:nvPr/>
        </p:nvSpPr>
        <p:spPr>
          <a:xfrm>
            <a:off x="3143240" y="1636604"/>
            <a:ext cx="5786447" cy="1149454"/>
          </a:xfrm>
          <a:prstGeom prst="downArrowCallou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mj-ea"/>
                <a:cs typeface="Times New Roman" pitchFamily="18" charset="0"/>
              </a:rPr>
              <a:t>المطلب 1: المحميات الطبيعية الجزائرية</a:t>
            </a:r>
            <a:endParaRPr kumimoji="0" lang="fr-FR" sz="32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30305636"/>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ppt_w</p:attrName>
                                        </p:attrNameLst>
                                      </p:cBhvr>
                                      <p:tavLst>
                                        <p:tav tm="0" fmla="#ppt_w*sin(2.5*pi*$)">
                                          <p:val>
                                            <p:fltVal val="0"/>
                                          </p:val>
                                        </p:tav>
                                        <p:tav tm="100000">
                                          <p:val>
                                            <p:fltVal val="1"/>
                                          </p:val>
                                        </p:tav>
                                      </p:tavLst>
                                    </p:anim>
                                    <p:anim calcmode="lin" valueType="num">
                                      <p:cBhvr>
                                        <p:cTn id="9"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8">
                                            <p:bg/>
                                          </p:spTgt>
                                        </p:tgtEl>
                                        <p:attrNameLst>
                                          <p:attrName>style.visibility</p:attrName>
                                        </p:attrNameLst>
                                      </p:cBhvr>
                                      <p:to>
                                        <p:strVal val="visible"/>
                                      </p:to>
                                    </p:set>
                                    <p:anim calcmode="lin" valueType="num">
                                      <p:cBhvr additive="base">
                                        <p:cTn id="21"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22"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 calcmode="lin" valueType="num">
                                      <p:cBhvr additive="base">
                                        <p:cTn id="27"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xEl>
                                              <p:pRg st="1" end="1"/>
                                            </p:txEl>
                                          </p:spTgt>
                                        </p:tgtEl>
                                        <p:attrNameLst>
                                          <p:attrName>style.visibility</p:attrName>
                                        </p:attrNameLst>
                                      </p:cBhvr>
                                      <p:to>
                                        <p:strVal val="visible"/>
                                      </p:to>
                                    </p:set>
                                    <p:anim calcmode="lin" valueType="num">
                                      <p:cBhvr additive="base">
                                        <p:cTn id="33"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8">
                                            <p:txEl>
                                              <p:pRg st="1" end="1"/>
                                            </p:txEl>
                                          </p:spTgt>
                                        </p:tgtEl>
                                        <p:attrNameLst>
                                          <p:attrName>ppt_y</p:attrName>
                                        </p:attrNameLst>
                                      </p:cBhvr>
                                      <p:tavLst>
                                        <p:tav tm="0">
                                          <p:val>
                                            <p:strVal val="1+#ppt_h/2"/>
                                          </p:val>
                                        </p:tav>
                                        <p:tav tm="100000">
                                          <p:val>
                                            <p:strVal val="#ppt_y"/>
                                          </p:val>
                                        </p:tav>
                                      </p:tavLst>
                                    </p:anim>
                                  </p:childTnLst>
                                </p:cTn>
                              </p:par>
                              <p:par>
                                <p:cTn id="35" presetID="45" presetClass="entr" presetSubtype="0" fill="hold" grpId="0" nodeType="withEffect" nodePh="1">
                                  <p:stCondLst>
                                    <p:cond delay="0"/>
                                  </p:stCondLst>
                                  <p:endCondLst>
                                    <p:cond evt="begin" delay="0">
                                      <p:tn val="35"/>
                                    </p:cond>
                                  </p:endCondLst>
                                  <p:iterate type="lt">
                                    <p:tmPct val="1000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8" grpId="0" build="p" animBg="1"/>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286248" y="343895"/>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أ. محمية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القالة</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(ولاية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الطارف</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a:t>
            </a:r>
          </a:p>
        </p:txBody>
      </p:sp>
      <p:sp>
        <p:nvSpPr>
          <p:cNvPr id="4" name="ZoneTexte 3"/>
          <p:cNvSpPr txBox="1"/>
          <p:nvPr/>
        </p:nvSpPr>
        <p:spPr>
          <a:xfrm>
            <a:off x="428596" y="214290"/>
            <a:ext cx="385765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ثلاث بحيرات، غابات وشواطئ وتسمى مدينة المرجان</a:t>
            </a:r>
            <a:endParaRPr lang="fr-FR" sz="2400" dirty="0" smtClean="0">
              <a:latin typeface="Simplified Arabic" pitchFamily="18" charset="-78"/>
              <a:cs typeface="Simplified Arabic" pitchFamily="18" charset="-78"/>
            </a:endParaRPr>
          </a:p>
        </p:txBody>
      </p:sp>
      <p:sp>
        <p:nvSpPr>
          <p:cNvPr id="5" name="Freeform 9"/>
          <p:cNvSpPr>
            <a:spLocks/>
          </p:cNvSpPr>
          <p:nvPr/>
        </p:nvSpPr>
        <p:spPr bwMode="gray">
          <a:xfrm>
            <a:off x="4786314" y="928670"/>
            <a:ext cx="1285884" cy="18573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pic>
        <p:nvPicPr>
          <p:cNvPr id="6" name="Picture 2"/>
          <p:cNvPicPr>
            <a:picLocks noChangeAspect="1" noChangeArrowheads="1"/>
          </p:cNvPicPr>
          <p:nvPr/>
        </p:nvPicPr>
        <p:blipFill>
          <a:blip r:embed="rId2"/>
          <a:srcRect l="23519" t="15038" r="17247" b="375"/>
          <a:stretch>
            <a:fillRect/>
          </a:stretch>
        </p:blipFill>
        <p:spPr bwMode="auto">
          <a:xfrm>
            <a:off x="214282" y="1214422"/>
            <a:ext cx="4425982"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14875" y="3023164"/>
            <a:ext cx="4222735" cy="3549108"/>
          </a:xfrm>
          <a:prstGeom prst="rect">
            <a:avLst/>
          </a:prstGeom>
          <a:noFill/>
          <a:ln w="9525">
            <a:noFill/>
            <a:miter lim="800000"/>
            <a:headEnd/>
            <a:tailEnd/>
          </a:ln>
          <a:effectLst/>
        </p:spPr>
      </p:pic>
      <p:sp>
        <p:nvSpPr>
          <p:cNvPr id="8" name="ZoneTexte 7"/>
          <p:cNvSpPr txBox="1"/>
          <p:nvPr/>
        </p:nvSpPr>
        <p:spPr>
          <a:xfrm>
            <a:off x="0" y="4214818"/>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 الحظيرة الوطنية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تازة</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بجيجل</a:t>
            </a:r>
            <a:endPar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endParaRPr>
          </a:p>
        </p:txBody>
      </p:sp>
      <p:sp>
        <p:nvSpPr>
          <p:cNvPr id="9" name="ZoneTexte 8"/>
          <p:cNvSpPr txBox="1"/>
          <p:nvPr/>
        </p:nvSpPr>
        <p:spPr>
          <a:xfrm>
            <a:off x="428596" y="4938491"/>
            <a:ext cx="385765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بحيرات، غابات كثيفة وأقاليم سياحية متنوعة</a:t>
            </a:r>
            <a:endParaRPr lang="fr-FR" sz="2400" dirty="0" smtClean="0">
              <a:latin typeface="Simplified Arabic" pitchFamily="18" charset="-78"/>
              <a:cs typeface="Simplified Arabic" pitchFamily="18" charset="-78"/>
            </a:endParaRPr>
          </a:p>
        </p:txBody>
      </p:sp>
      <p:sp>
        <p:nvSpPr>
          <p:cNvPr id="10" name="Freeform 9"/>
          <p:cNvSpPr>
            <a:spLocks/>
          </p:cNvSpPr>
          <p:nvPr/>
        </p:nvSpPr>
        <p:spPr bwMode="gray">
          <a:xfrm flipH="1">
            <a:off x="3929058" y="5429264"/>
            <a:ext cx="857256" cy="142873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 calcmode="lin" valueType="num">
                                      <p:cBhvr additive="base">
                                        <p:cTn id="5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5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1000" fill="hold"/>
                                        <p:tgtEl>
                                          <p:spTgt spid="1027"/>
                                        </p:tgtEl>
                                        <p:attrNameLst>
                                          <p:attrName>ppt_w</p:attrName>
                                        </p:attrNameLst>
                                      </p:cBhvr>
                                      <p:tavLst>
                                        <p:tav tm="0">
                                          <p:val>
                                            <p:strVal val="#ppt_w*0.70"/>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Effect transition="in" filter="fade">
                                      <p:cBhvr>
                                        <p:cTn id="7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5" grpId="0" animBg="1"/>
      <p:bldP spid="8" grpId="0" build="p" animBg="1"/>
      <p:bldP spid="9" grpId="0"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286248" y="343895"/>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ج. حظيرة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قورايا</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ببجاية</a:t>
            </a:r>
            <a:endPar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endParaRPr>
          </a:p>
        </p:txBody>
      </p:sp>
      <p:sp>
        <p:nvSpPr>
          <p:cNvPr id="4" name="ZoneTexte 3"/>
          <p:cNvSpPr txBox="1"/>
          <p:nvPr/>
        </p:nvSpPr>
        <p:spPr>
          <a:xfrm>
            <a:off x="428596" y="214290"/>
            <a:ext cx="385765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مجموعة </a:t>
            </a:r>
            <a:r>
              <a:rPr lang="ar-DZ" sz="2400" dirty="0" err="1" smtClean="0">
                <a:latin typeface="Simplified Arabic" pitchFamily="18" charset="-78"/>
                <a:cs typeface="Simplified Arabic" pitchFamily="18" charset="-78"/>
              </a:rPr>
              <a:t>غابية</a:t>
            </a:r>
            <a:r>
              <a:rPr lang="ar-DZ" sz="2400" dirty="0" smtClean="0">
                <a:latin typeface="Simplified Arabic" pitchFamily="18" charset="-78"/>
                <a:cs typeface="Simplified Arabic" pitchFamily="18" charset="-78"/>
              </a:rPr>
              <a:t> تضم جبال </a:t>
            </a:r>
            <a:r>
              <a:rPr lang="ar-DZ" sz="2400" dirty="0" err="1" smtClean="0">
                <a:latin typeface="Simplified Arabic" pitchFamily="18" charset="-78"/>
                <a:cs typeface="Simplified Arabic" pitchFamily="18" charset="-78"/>
              </a:rPr>
              <a:t>قورايا</a:t>
            </a:r>
            <a:r>
              <a:rPr lang="ar-DZ" sz="2400" dirty="0" smtClean="0">
                <a:latin typeface="Simplified Arabic" pitchFamily="18" charset="-78"/>
                <a:cs typeface="Simplified Arabic" pitchFamily="18" charset="-78"/>
              </a:rPr>
              <a:t> التي تعانق مياه المتوسط</a:t>
            </a:r>
            <a:endParaRPr lang="fr-FR" sz="2400" dirty="0" smtClean="0">
              <a:latin typeface="Simplified Arabic" pitchFamily="18" charset="-78"/>
              <a:cs typeface="Simplified Arabic" pitchFamily="18" charset="-78"/>
            </a:endParaRPr>
          </a:p>
        </p:txBody>
      </p:sp>
      <p:sp>
        <p:nvSpPr>
          <p:cNvPr id="5" name="Freeform 9"/>
          <p:cNvSpPr>
            <a:spLocks/>
          </p:cNvSpPr>
          <p:nvPr/>
        </p:nvSpPr>
        <p:spPr bwMode="gray">
          <a:xfrm>
            <a:off x="4786314" y="928670"/>
            <a:ext cx="1285884" cy="18573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pic>
        <p:nvPicPr>
          <p:cNvPr id="6" name="Picture 2"/>
          <p:cNvPicPr>
            <a:picLocks noChangeAspect="1" noChangeArrowheads="1"/>
          </p:cNvPicPr>
          <p:nvPr/>
        </p:nvPicPr>
        <p:blipFill>
          <a:blip r:embed="rId2"/>
          <a:stretch>
            <a:fillRect/>
          </a:stretch>
        </p:blipFill>
        <p:spPr bwMode="auto">
          <a:xfrm>
            <a:off x="785786" y="1214422"/>
            <a:ext cx="3020708"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tretch>
            <a:fillRect/>
          </a:stretch>
        </p:blipFill>
        <p:spPr bwMode="auto">
          <a:xfrm>
            <a:off x="4714875" y="3449615"/>
            <a:ext cx="4222735" cy="2696206"/>
          </a:xfrm>
          <a:prstGeom prst="rect">
            <a:avLst/>
          </a:prstGeom>
          <a:noFill/>
          <a:ln w="9525">
            <a:noFill/>
            <a:miter lim="800000"/>
            <a:headEnd/>
            <a:tailEnd/>
          </a:ln>
          <a:effectLst/>
        </p:spPr>
      </p:pic>
      <p:sp>
        <p:nvSpPr>
          <p:cNvPr id="8" name="ZoneTexte 7"/>
          <p:cNvSpPr txBox="1"/>
          <p:nvPr/>
        </p:nvSpPr>
        <p:spPr>
          <a:xfrm>
            <a:off x="214282" y="4214819"/>
            <a:ext cx="4318914"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د. حظيرة جرجرة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بتيزي</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وزو </a:t>
            </a:r>
          </a:p>
        </p:txBody>
      </p:sp>
      <p:sp>
        <p:nvSpPr>
          <p:cNvPr id="9" name="ZoneTexte 8"/>
          <p:cNvSpPr txBox="1"/>
          <p:nvPr/>
        </p:nvSpPr>
        <p:spPr>
          <a:xfrm>
            <a:off x="428596" y="4938491"/>
            <a:ext cx="3857652" cy="1328023"/>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جبال جرجرة من أجمل جبال العالم تكسوها الثلوج من بداية فصل الخريف إلى نهاية فصل الربيع</a:t>
            </a:r>
            <a:endParaRPr lang="fr-FR" sz="2400" dirty="0" smtClean="0">
              <a:latin typeface="Simplified Arabic" pitchFamily="18" charset="-78"/>
              <a:cs typeface="Simplified Arabic" pitchFamily="18" charset="-78"/>
            </a:endParaRPr>
          </a:p>
        </p:txBody>
      </p:sp>
      <p:sp>
        <p:nvSpPr>
          <p:cNvPr id="10" name="Freeform 9"/>
          <p:cNvSpPr>
            <a:spLocks/>
          </p:cNvSpPr>
          <p:nvPr/>
        </p:nvSpPr>
        <p:spPr bwMode="gray">
          <a:xfrm flipH="1">
            <a:off x="3929058" y="5429264"/>
            <a:ext cx="857256" cy="142873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 calcmode="lin" valueType="num">
                                      <p:cBhvr additive="base">
                                        <p:cTn id="5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5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1000" fill="hold"/>
                                        <p:tgtEl>
                                          <p:spTgt spid="1027"/>
                                        </p:tgtEl>
                                        <p:attrNameLst>
                                          <p:attrName>ppt_w</p:attrName>
                                        </p:attrNameLst>
                                      </p:cBhvr>
                                      <p:tavLst>
                                        <p:tav tm="0">
                                          <p:val>
                                            <p:strVal val="#ppt_w*0.70"/>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Effect transition="in" filter="fade">
                                      <p:cBhvr>
                                        <p:cTn id="7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5" grpId="0" animBg="1"/>
      <p:bldP spid="8" grpId="0" build="p" animBg="1"/>
      <p:bldP spid="9" grpId="0" build="p"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286248" y="343895"/>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ه. حظيرة الشريعة بولاية بليدة</a:t>
            </a:r>
          </a:p>
        </p:txBody>
      </p:sp>
      <p:sp>
        <p:nvSpPr>
          <p:cNvPr id="4" name="ZoneTexte 3"/>
          <p:cNvSpPr txBox="1"/>
          <p:nvPr/>
        </p:nvSpPr>
        <p:spPr>
          <a:xfrm>
            <a:off x="3857620" y="1120850"/>
            <a:ext cx="4214842" cy="1736646"/>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من أجمل المحميات الثلجية في الجزائر تكسوها الثلوج معظم أوقات السنة تحتوي على منتزهات وفنادق لإقامة وأماكن لممارسة رياضة التزحلق</a:t>
            </a:r>
            <a:endParaRPr lang="fr-FR" sz="2400" dirty="0" smtClean="0">
              <a:latin typeface="Simplified Arabic" pitchFamily="18" charset="-78"/>
              <a:cs typeface="Simplified Arabic" pitchFamily="18" charset="-78"/>
            </a:endParaRPr>
          </a:p>
        </p:txBody>
      </p:sp>
      <p:sp>
        <p:nvSpPr>
          <p:cNvPr id="5" name="Freeform 9"/>
          <p:cNvSpPr>
            <a:spLocks/>
          </p:cNvSpPr>
          <p:nvPr/>
        </p:nvSpPr>
        <p:spPr bwMode="gray">
          <a:xfrm>
            <a:off x="3571868" y="2428868"/>
            <a:ext cx="1285884" cy="18573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pic>
        <p:nvPicPr>
          <p:cNvPr id="6" name="Picture 2"/>
          <p:cNvPicPr>
            <a:picLocks noChangeAspect="1" noChangeArrowheads="1"/>
          </p:cNvPicPr>
          <p:nvPr/>
        </p:nvPicPr>
        <p:blipFill>
          <a:blip r:embed="rId2"/>
          <a:stretch>
            <a:fillRect/>
          </a:stretch>
        </p:blipFill>
        <p:spPr bwMode="auto">
          <a:xfrm>
            <a:off x="169372" y="500042"/>
            <a:ext cx="3539157"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tretch>
            <a:fillRect/>
          </a:stretch>
        </p:blipFill>
        <p:spPr bwMode="auto">
          <a:xfrm>
            <a:off x="4572000" y="4143380"/>
            <a:ext cx="4222735" cy="1731257"/>
          </a:xfrm>
          <a:prstGeom prst="rect">
            <a:avLst/>
          </a:prstGeom>
          <a:noFill/>
          <a:ln w="9525">
            <a:noFill/>
            <a:miter lim="800000"/>
            <a:headEnd/>
            <a:tailEnd/>
          </a:ln>
          <a:effectLst/>
        </p:spPr>
      </p:pic>
      <p:sp>
        <p:nvSpPr>
          <p:cNvPr id="8" name="ZoneTexte 7"/>
          <p:cNvSpPr txBox="1"/>
          <p:nvPr/>
        </p:nvSpPr>
        <p:spPr>
          <a:xfrm>
            <a:off x="214282" y="4214819"/>
            <a:ext cx="4318914"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و. حظيرة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بلزمة</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بباتنة</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p>
        </p:txBody>
      </p:sp>
      <p:sp>
        <p:nvSpPr>
          <p:cNvPr id="9" name="ZoneTexte 8"/>
          <p:cNvSpPr txBox="1"/>
          <p:nvPr/>
        </p:nvSpPr>
        <p:spPr>
          <a:xfrm>
            <a:off x="428596" y="4938491"/>
            <a:ext cx="385765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سهل شايع يتخلله واد وهضاب متفرقة تتميز بغطاء نباتي متنوع</a:t>
            </a:r>
            <a:endParaRPr lang="fr-FR" sz="2400" dirty="0" smtClean="0">
              <a:latin typeface="Simplified Arabic" pitchFamily="18" charset="-78"/>
              <a:cs typeface="Simplified Arabic" pitchFamily="18" charset="-78"/>
            </a:endParaRPr>
          </a:p>
        </p:txBody>
      </p:sp>
      <p:sp>
        <p:nvSpPr>
          <p:cNvPr id="10" name="Freeform 9"/>
          <p:cNvSpPr>
            <a:spLocks/>
          </p:cNvSpPr>
          <p:nvPr/>
        </p:nvSpPr>
        <p:spPr bwMode="gray">
          <a:xfrm flipH="1">
            <a:off x="3929058" y="5429264"/>
            <a:ext cx="857256" cy="142873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 calcmode="lin" valueType="num">
                                      <p:cBhvr additive="base">
                                        <p:cTn id="5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5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1000" fill="hold"/>
                                        <p:tgtEl>
                                          <p:spTgt spid="1027"/>
                                        </p:tgtEl>
                                        <p:attrNameLst>
                                          <p:attrName>ppt_w</p:attrName>
                                        </p:attrNameLst>
                                      </p:cBhvr>
                                      <p:tavLst>
                                        <p:tav tm="0">
                                          <p:val>
                                            <p:strVal val="#ppt_w*0.70"/>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Effect transition="in" filter="fade">
                                      <p:cBhvr>
                                        <p:cTn id="7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5" grpId="0" animBg="1"/>
      <p:bldP spid="8" grpId="0" build="p" animBg="1"/>
      <p:bldP spid="9" grpId="0" build="p"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286248" y="343895"/>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ز. حظيرة ثنية الحد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بتسمسيلت</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p>
        </p:txBody>
      </p:sp>
      <p:sp>
        <p:nvSpPr>
          <p:cNvPr id="4" name="ZoneTexte 3"/>
          <p:cNvSpPr txBox="1"/>
          <p:nvPr/>
        </p:nvSpPr>
        <p:spPr>
          <a:xfrm>
            <a:off x="4429124" y="1142984"/>
            <a:ext cx="421484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تحوي غابات كثيفة من أشجار الأرز وأخرى تتوسطها بحيرة صغيرة</a:t>
            </a:r>
            <a:endParaRPr lang="fr-FR" sz="2400" dirty="0" smtClean="0">
              <a:latin typeface="Simplified Arabic" pitchFamily="18" charset="-78"/>
              <a:cs typeface="Simplified Arabic" pitchFamily="18" charset="-78"/>
            </a:endParaRPr>
          </a:p>
        </p:txBody>
      </p:sp>
      <p:sp>
        <p:nvSpPr>
          <p:cNvPr id="5" name="Freeform 9"/>
          <p:cNvSpPr>
            <a:spLocks/>
          </p:cNvSpPr>
          <p:nvPr/>
        </p:nvSpPr>
        <p:spPr bwMode="gray">
          <a:xfrm>
            <a:off x="3571868" y="2428868"/>
            <a:ext cx="1285884" cy="18573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pic>
        <p:nvPicPr>
          <p:cNvPr id="6" name="Picture 2"/>
          <p:cNvPicPr>
            <a:picLocks noChangeAspect="1" noChangeArrowheads="1"/>
          </p:cNvPicPr>
          <p:nvPr/>
        </p:nvPicPr>
        <p:blipFill>
          <a:blip r:embed="rId2"/>
          <a:stretch>
            <a:fillRect/>
          </a:stretch>
        </p:blipFill>
        <p:spPr bwMode="auto">
          <a:xfrm>
            <a:off x="169372" y="463346"/>
            <a:ext cx="3759686" cy="28360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tretch>
            <a:fillRect/>
          </a:stretch>
        </p:blipFill>
        <p:spPr bwMode="auto">
          <a:xfrm>
            <a:off x="4866698" y="3571876"/>
            <a:ext cx="3860325" cy="2714644"/>
          </a:xfrm>
          <a:prstGeom prst="rect">
            <a:avLst/>
          </a:prstGeom>
          <a:noFill/>
          <a:ln w="9525">
            <a:noFill/>
            <a:miter lim="800000"/>
            <a:headEnd/>
            <a:tailEnd/>
          </a:ln>
          <a:effectLst/>
        </p:spPr>
      </p:pic>
      <p:sp>
        <p:nvSpPr>
          <p:cNvPr id="8" name="ZoneTexte 7"/>
          <p:cNvSpPr txBox="1"/>
          <p:nvPr/>
        </p:nvSpPr>
        <p:spPr>
          <a:xfrm>
            <a:off x="214282" y="4214819"/>
            <a:ext cx="4318914"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ح. حظيرة تلمسان  </a:t>
            </a:r>
          </a:p>
        </p:txBody>
      </p:sp>
      <p:sp>
        <p:nvSpPr>
          <p:cNvPr id="9" name="ZoneTexte 8"/>
          <p:cNvSpPr txBox="1"/>
          <p:nvPr/>
        </p:nvSpPr>
        <p:spPr>
          <a:xfrm>
            <a:off x="428596" y="4938491"/>
            <a:ext cx="3857652" cy="919401"/>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غابات وشلالات </a:t>
            </a:r>
            <a:r>
              <a:rPr lang="ar-DZ" sz="2400" dirty="0" err="1" smtClean="0">
                <a:latin typeface="Simplified Arabic" pitchFamily="18" charset="-78"/>
                <a:cs typeface="Simplified Arabic" pitchFamily="18" charset="-78"/>
              </a:rPr>
              <a:t>الأوريط</a:t>
            </a:r>
            <a:r>
              <a:rPr lang="ar-DZ" sz="2400" dirty="0" smtClean="0">
                <a:latin typeface="Simplified Arabic" pitchFamily="18" charset="-78"/>
                <a:cs typeface="Simplified Arabic" pitchFamily="18" charset="-78"/>
              </a:rPr>
              <a:t> بالإضافة إلى مغارات بني عاد</a:t>
            </a:r>
            <a:endParaRPr lang="fr-FR" sz="2400" dirty="0" smtClean="0">
              <a:latin typeface="Simplified Arabic" pitchFamily="18" charset="-78"/>
              <a:cs typeface="Simplified Arabic" pitchFamily="18" charset="-78"/>
            </a:endParaRPr>
          </a:p>
        </p:txBody>
      </p:sp>
      <p:sp>
        <p:nvSpPr>
          <p:cNvPr id="10" name="Freeform 9"/>
          <p:cNvSpPr>
            <a:spLocks/>
          </p:cNvSpPr>
          <p:nvPr/>
        </p:nvSpPr>
        <p:spPr bwMode="gray">
          <a:xfrm flipH="1">
            <a:off x="3929058" y="5429264"/>
            <a:ext cx="857256" cy="142873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 calcmode="lin" valueType="num">
                                      <p:cBhvr additive="base">
                                        <p:cTn id="5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5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1000" fill="hold"/>
                                        <p:tgtEl>
                                          <p:spTgt spid="1027"/>
                                        </p:tgtEl>
                                        <p:attrNameLst>
                                          <p:attrName>ppt_w</p:attrName>
                                        </p:attrNameLst>
                                      </p:cBhvr>
                                      <p:tavLst>
                                        <p:tav tm="0">
                                          <p:val>
                                            <p:strVal val="#ppt_w*0.70"/>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Effect transition="in" filter="fade">
                                      <p:cBhvr>
                                        <p:cTn id="7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5" grpId="0" animBg="1"/>
      <p:bldP spid="8" grpId="0" build="p" animBg="1"/>
      <p:bldP spid="9" grpId="0" build="p"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286248" y="343895"/>
            <a:ext cx="4676072"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ط. حظيرة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الطاسلي</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بإليزي</a:t>
            </a:r>
            <a:endPar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endParaRPr>
          </a:p>
        </p:txBody>
      </p:sp>
      <p:sp>
        <p:nvSpPr>
          <p:cNvPr id="4" name="ZoneTexte 3"/>
          <p:cNvSpPr txBox="1"/>
          <p:nvPr/>
        </p:nvSpPr>
        <p:spPr>
          <a:xfrm>
            <a:off x="4429124" y="1142984"/>
            <a:ext cx="4214842" cy="1736646"/>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تقع على الحدود الليبية النيجيرية، أول محمية عالمية تضم كهوف عالمية مرشحة لأن تكون ضمن عجائب الدنيا السبع</a:t>
            </a:r>
            <a:endParaRPr lang="fr-FR" sz="2400" dirty="0" smtClean="0">
              <a:latin typeface="Simplified Arabic" pitchFamily="18" charset="-78"/>
              <a:cs typeface="Simplified Arabic" pitchFamily="18" charset="-78"/>
            </a:endParaRPr>
          </a:p>
        </p:txBody>
      </p:sp>
      <p:sp>
        <p:nvSpPr>
          <p:cNvPr id="5" name="Freeform 9"/>
          <p:cNvSpPr>
            <a:spLocks/>
          </p:cNvSpPr>
          <p:nvPr/>
        </p:nvSpPr>
        <p:spPr bwMode="gray">
          <a:xfrm>
            <a:off x="3571868" y="2428868"/>
            <a:ext cx="1285884" cy="18573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pic>
        <p:nvPicPr>
          <p:cNvPr id="6" name="Picture 2"/>
          <p:cNvPicPr>
            <a:picLocks noChangeAspect="1" noChangeArrowheads="1"/>
          </p:cNvPicPr>
          <p:nvPr/>
        </p:nvPicPr>
        <p:blipFill>
          <a:blip r:embed="rId2"/>
          <a:stretch>
            <a:fillRect/>
          </a:stretch>
        </p:blipFill>
        <p:spPr bwMode="auto">
          <a:xfrm>
            <a:off x="169372" y="555186"/>
            <a:ext cx="3759686" cy="26523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tretch>
            <a:fillRect/>
          </a:stretch>
        </p:blipFill>
        <p:spPr bwMode="auto">
          <a:xfrm>
            <a:off x="4866698" y="3714752"/>
            <a:ext cx="4040893" cy="2324999"/>
          </a:xfrm>
          <a:prstGeom prst="rect">
            <a:avLst/>
          </a:prstGeom>
          <a:noFill/>
          <a:ln w="9525">
            <a:noFill/>
            <a:miter lim="800000"/>
            <a:headEnd/>
            <a:tailEnd/>
          </a:ln>
          <a:effectLst/>
        </p:spPr>
      </p:pic>
      <p:sp>
        <p:nvSpPr>
          <p:cNvPr id="8" name="ZoneTexte 7"/>
          <p:cNvSpPr txBox="1"/>
          <p:nvPr/>
        </p:nvSpPr>
        <p:spPr>
          <a:xfrm>
            <a:off x="214282" y="4214819"/>
            <a:ext cx="4318914" cy="584775"/>
          </a:xfrm>
          <a:prstGeom prst="homePlate">
            <a:avLst/>
          </a:prstGeom>
          <a:solidFill>
            <a:schemeClr val="bg1"/>
          </a:solidFill>
          <a:ln>
            <a:solidFill>
              <a:srgbClr val="0070C0"/>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ي. محمية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الهقار</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r>
              <a:rPr lang="ar-DZ"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بتمنراست</a:t>
            </a:r>
            <a:r>
              <a:rPr lang="ar-D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Simplified Arabic" pitchFamily="18" charset="-78"/>
              </a:rPr>
              <a:t>  </a:t>
            </a:r>
          </a:p>
        </p:txBody>
      </p:sp>
      <p:sp>
        <p:nvSpPr>
          <p:cNvPr id="9" name="ZoneTexte 8"/>
          <p:cNvSpPr txBox="1"/>
          <p:nvPr/>
        </p:nvSpPr>
        <p:spPr>
          <a:xfrm>
            <a:off x="428596" y="4938491"/>
            <a:ext cx="3857652" cy="1328023"/>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تضم جبال </a:t>
            </a:r>
            <a:r>
              <a:rPr lang="ar-DZ" sz="2400" dirty="0" err="1" smtClean="0">
                <a:latin typeface="Simplified Arabic" pitchFamily="18" charset="-78"/>
                <a:cs typeface="Simplified Arabic" pitchFamily="18" charset="-78"/>
              </a:rPr>
              <a:t>الهقار</a:t>
            </a:r>
            <a:r>
              <a:rPr lang="ar-DZ" sz="2400" dirty="0" smtClean="0">
                <a:latin typeface="Simplified Arabic" pitchFamily="18" charset="-78"/>
                <a:cs typeface="Simplified Arabic" pitchFamily="18" charset="-78"/>
              </a:rPr>
              <a:t> التي تتوسط الرمال </a:t>
            </a:r>
            <a:r>
              <a:rPr lang="ar-DZ" sz="2400" dirty="0" err="1" smtClean="0">
                <a:latin typeface="Simplified Arabic" pitchFamily="18" charset="-78"/>
                <a:cs typeface="Simplified Arabic" pitchFamily="18" charset="-78"/>
              </a:rPr>
              <a:t>وبها</a:t>
            </a:r>
            <a:r>
              <a:rPr lang="ar-DZ" sz="2400" dirty="0" smtClean="0">
                <a:latin typeface="Simplified Arabic" pitchFamily="18" charset="-78"/>
                <a:cs typeface="Simplified Arabic" pitchFamily="18" charset="-78"/>
              </a:rPr>
              <a:t> أعلى قمة جبلية في الجزائر وهي قمة </a:t>
            </a:r>
            <a:r>
              <a:rPr lang="ar-DZ" sz="2400" dirty="0" err="1" smtClean="0">
                <a:latin typeface="Simplified Arabic" pitchFamily="18" charset="-78"/>
                <a:cs typeface="Simplified Arabic" pitchFamily="18" charset="-78"/>
              </a:rPr>
              <a:t>تاهات</a:t>
            </a:r>
            <a:r>
              <a:rPr lang="ar-DZ" sz="2400" dirty="0" smtClean="0">
                <a:latin typeface="Simplified Arabic" pitchFamily="18" charset="-78"/>
                <a:cs typeface="Simplified Arabic" pitchFamily="18" charset="-78"/>
              </a:rPr>
              <a:t> </a:t>
            </a:r>
            <a:r>
              <a:rPr lang="ar-DZ" sz="2400" dirty="0" err="1" smtClean="0">
                <a:latin typeface="Simplified Arabic" pitchFamily="18" charset="-78"/>
                <a:cs typeface="Simplified Arabic" pitchFamily="18" charset="-78"/>
              </a:rPr>
              <a:t>أتاكور</a:t>
            </a:r>
            <a:endParaRPr lang="fr-FR" sz="2400" dirty="0" smtClean="0">
              <a:latin typeface="Simplified Arabic" pitchFamily="18" charset="-78"/>
              <a:cs typeface="Simplified Arabic" pitchFamily="18" charset="-78"/>
            </a:endParaRPr>
          </a:p>
        </p:txBody>
      </p:sp>
      <p:sp>
        <p:nvSpPr>
          <p:cNvPr id="10" name="Freeform 9"/>
          <p:cNvSpPr>
            <a:spLocks/>
          </p:cNvSpPr>
          <p:nvPr/>
        </p:nvSpPr>
        <p:spPr bwMode="gray">
          <a:xfrm flipH="1">
            <a:off x="3929058" y="5429264"/>
            <a:ext cx="857256" cy="142873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 calcmode="lin" valueType="num">
                                      <p:cBhvr additive="base">
                                        <p:cTn id="5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5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1000" fill="hold"/>
                                        <p:tgtEl>
                                          <p:spTgt spid="1027"/>
                                        </p:tgtEl>
                                        <p:attrNameLst>
                                          <p:attrName>ppt_w</p:attrName>
                                        </p:attrNameLst>
                                      </p:cBhvr>
                                      <p:tavLst>
                                        <p:tav tm="0">
                                          <p:val>
                                            <p:strVal val="#ppt_w*0.70"/>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Effect transition="in" filter="fade">
                                      <p:cBhvr>
                                        <p:cTn id="7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5" grpId="0" animBg="1"/>
      <p:bldP spid="8" grpId="0" build="p" animBg="1"/>
      <p:bldP spid="9" grpId="0" build="p"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Serveur\Desktop\1.png"/>
          <p:cNvPicPr/>
          <p:nvPr/>
        </p:nvPicPr>
        <p:blipFill>
          <a:blip r:embed="rId2">
            <a:extLst>
              <a:ext uri="{28A0092B-C50C-407E-A947-70E740481C1C}">
                <a14:useLocalDpi xmlns:a14="http://schemas.microsoft.com/office/drawing/2010/main" val="0"/>
              </a:ext>
            </a:extLst>
          </a:blip>
          <a:srcRect/>
          <a:stretch>
            <a:fillRect/>
          </a:stretch>
        </p:blipFill>
        <p:spPr bwMode="auto">
          <a:xfrm>
            <a:off x="214282" y="214290"/>
            <a:ext cx="8715436" cy="6429420"/>
          </a:xfrm>
          <a:prstGeom prst="rect">
            <a:avLst/>
          </a:prstGeom>
          <a:noFill/>
          <a:ln>
            <a:noFill/>
          </a:ln>
        </p:spPr>
      </p:pic>
    </p:spTree>
    <p:extLst>
      <p:ext uri="{BB962C8B-B14F-4D97-AF65-F5344CB8AC3E}">
        <p14:creationId xmlns:p14="http://schemas.microsoft.com/office/powerpoint/2010/main" val="3355502447"/>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descr="ocean_1024.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1" descr="C:\Documents and Settings\Administrateur\Bureau\34.gif"/>
          <p:cNvPicPr>
            <a:picLocks noChangeAspect="1" noChangeArrowheads="1" noCrop="1"/>
          </p:cNvPicPr>
          <p:nvPr/>
        </p:nvPicPr>
        <p:blipFill>
          <a:blip r:embed="rId3" cstate="print"/>
          <a:srcRect/>
          <a:stretch>
            <a:fillRect/>
          </a:stretch>
        </p:blipFill>
        <p:spPr bwMode="auto">
          <a:xfrm>
            <a:off x="-500098" y="4841668"/>
            <a:ext cx="3429024" cy="2016332"/>
          </a:xfrm>
          <a:prstGeom prst="rect">
            <a:avLst/>
          </a:prstGeom>
          <a:noFill/>
          <a:ln w="9525">
            <a:noFill/>
            <a:miter lim="800000"/>
            <a:headEnd/>
            <a:tailEnd/>
          </a:ln>
        </p:spPr>
      </p:pic>
      <p:pic>
        <p:nvPicPr>
          <p:cNvPr id="4" name="Picture 10" descr="salam"/>
          <p:cNvPicPr>
            <a:picLocks noChangeAspect="1" noChangeArrowheads="1" noCrop="1"/>
          </p:cNvPicPr>
          <p:nvPr/>
        </p:nvPicPr>
        <p:blipFill>
          <a:blip r:embed="rId4" cstate="print"/>
          <a:srcRect/>
          <a:stretch>
            <a:fillRect/>
          </a:stretch>
        </p:blipFill>
        <p:spPr bwMode="auto">
          <a:xfrm>
            <a:off x="3143240" y="2428868"/>
            <a:ext cx="2879725" cy="1081087"/>
          </a:xfrm>
          <a:prstGeom prst="rect">
            <a:avLst/>
          </a:prstGeom>
          <a:noFill/>
        </p:spPr>
      </p:pic>
    </p:spTree>
    <p:extLst>
      <p:ext uri="{BB962C8B-B14F-4D97-AF65-F5344CB8AC3E}">
        <p14:creationId xmlns:p14="http://schemas.microsoft.com/office/powerpoint/2010/main" val="370172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Serveur\Desktop\22.png"/>
          <p:cNvPicPr/>
          <p:nvPr/>
        </p:nvPicPr>
        <p:blipFill>
          <a:blip r:embed="rId2">
            <a:extLst>
              <a:ext uri="{28A0092B-C50C-407E-A947-70E740481C1C}">
                <a14:useLocalDpi xmlns:a14="http://schemas.microsoft.com/office/drawing/2010/main" val="0"/>
              </a:ext>
            </a:extLst>
          </a:blip>
          <a:srcRect/>
          <a:stretch>
            <a:fillRect/>
          </a:stretch>
        </p:blipFill>
        <p:spPr bwMode="auto">
          <a:xfrm>
            <a:off x="214282" y="214290"/>
            <a:ext cx="8715436" cy="6429420"/>
          </a:xfrm>
          <a:prstGeom prst="rect">
            <a:avLst/>
          </a:prstGeom>
          <a:noFill/>
          <a:ln>
            <a:noFill/>
          </a:ln>
        </p:spPr>
      </p:pic>
    </p:spTree>
    <p:extLst>
      <p:ext uri="{BB962C8B-B14F-4D97-AF65-F5344CB8AC3E}">
        <p14:creationId xmlns:p14="http://schemas.microsoft.com/office/powerpoint/2010/main" val="3813609519"/>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flipH="1">
            <a:off x="5357818" y="214290"/>
            <a:ext cx="3786182" cy="629893"/>
          </a:xfrm>
          <a:prstGeom prst="homePlate">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lvl="0" algn="ctr" defTabSz="1280160">
              <a:spcBef>
                <a:spcPct val="0"/>
              </a:spcBef>
              <a:defRPr/>
            </a:pPr>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بعض المحميات العالمية</a:t>
            </a:r>
          </a:p>
        </p:txBody>
      </p:sp>
      <p:sp>
        <p:nvSpPr>
          <p:cNvPr id="16" name="Rectangle à coins arrondis 15"/>
          <p:cNvSpPr/>
          <p:nvPr/>
        </p:nvSpPr>
        <p:spPr>
          <a:xfrm>
            <a:off x="1214414" y="1643050"/>
            <a:ext cx="6715172" cy="704874"/>
          </a:xfrm>
          <a:prstGeom prst="roundRect">
            <a:avLst/>
          </a:prstGeom>
        </p:spPr>
        <p:style>
          <a:lnRef idx="1">
            <a:schemeClr val="accent1"/>
          </a:lnRef>
          <a:fillRef idx="2">
            <a:schemeClr val="accent1"/>
          </a:fillRef>
          <a:effectRef idx="1">
            <a:schemeClr val="accent1"/>
          </a:effectRef>
          <a:fontRef idx="minor">
            <a:schemeClr val="dk1"/>
          </a:fontRef>
        </p:style>
        <p:txBody>
          <a:bodyPr wrap="square" lIns="243840" rIns="243840" bIns="97536">
            <a:spAutoFit/>
          </a:bodyPr>
          <a:lstStyle/>
          <a:p>
            <a:pPr algn="ctr" rtl="1"/>
            <a:r>
              <a:rPr lang="ar-DZ" sz="3200" dirty="0" smtClean="0">
                <a:latin typeface="Arabic Typesetting" pitchFamily="66" charset="-78"/>
                <a:cs typeface="Arabic Typesetting" pitchFamily="66" charset="-78"/>
              </a:rPr>
              <a:t>حققت كندا مليارات الدولارات من هذا النوع من السياحة سنويا </a:t>
            </a:r>
            <a:endParaRPr lang="fr-FR" sz="3200" dirty="0" smtClean="0">
              <a:latin typeface="Arabic Typesetting" pitchFamily="66" charset="-78"/>
              <a:cs typeface="Arabic Typesetting" pitchFamily="66" charset="-78"/>
            </a:endParaRPr>
          </a:p>
        </p:txBody>
      </p:sp>
      <p:sp>
        <p:nvSpPr>
          <p:cNvPr id="19" name="Rectangle à coins arrondis 18"/>
          <p:cNvSpPr/>
          <p:nvPr/>
        </p:nvSpPr>
        <p:spPr>
          <a:xfrm>
            <a:off x="571472" y="2500306"/>
            <a:ext cx="8001056" cy="1113496"/>
          </a:xfrm>
          <a:prstGeom prst="roundRect">
            <a:avLst/>
          </a:prstGeom>
        </p:spPr>
        <p:style>
          <a:lnRef idx="1">
            <a:schemeClr val="accent1"/>
          </a:lnRef>
          <a:fillRef idx="2">
            <a:schemeClr val="accent1"/>
          </a:fillRef>
          <a:effectRef idx="1">
            <a:schemeClr val="accent1"/>
          </a:effectRef>
          <a:fontRef idx="minor">
            <a:schemeClr val="dk1"/>
          </a:fontRef>
        </p:style>
        <p:txBody>
          <a:bodyPr wrap="square" lIns="243840" rIns="243840" bIns="97536">
            <a:spAutoFit/>
          </a:bodyPr>
          <a:lstStyle/>
          <a:p>
            <a:pPr lvl="0" algn="ctr" rtl="1"/>
            <a:r>
              <a:rPr lang="ar-DZ" sz="2800" dirty="0" smtClean="0">
                <a:solidFill>
                  <a:schemeClr val="dk1"/>
                </a:solidFill>
                <a:latin typeface="Arabic Typesetting" pitchFamily="66" charset="-78"/>
                <a:cs typeface="Arabic Typesetting" pitchFamily="66" charset="-78"/>
              </a:rPr>
              <a:t>كما حولت كوستاريكا نحو 25</a:t>
            </a:r>
            <a:r>
              <a:rPr lang="fr-FR" sz="2800" dirty="0" smtClean="0">
                <a:solidFill>
                  <a:schemeClr val="dk1"/>
                </a:solidFill>
                <a:latin typeface="Arabic Typesetting" pitchFamily="66" charset="-78"/>
                <a:cs typeface="Arabic Typesetting" pitchFamily="66" charset="-78"/>
              </a:rPr>
              <a:t>%</a:t>
            </a:r>
            <a:r>
              <a:rPr lang="ar-DZ" sz="2800" dirty="0" smtClean="0">
                <a:solidFill>
                  <a:schemeClr val="dk1"/>
                </a:solidFill>
                <a:latin typeface="Arabic Typesetting" pitchFamily="66" charset="-78"/>
                <a:cs typeface="Arabic Typesetting" pitchFamily="66" charset="-78"/>
              </a:rPr>
              <a:t> من مساحة أراضيها إلى مناطق محمية على شكل منتزهات وملاجئ للحياة البرية، وقد استقبلت من خلالها 800 ألف سائح أجنبي سنويا</a:t>
            </a:r>
            <a:endParaRPr lang="ar-DZ" sz="2800" dirty="0">
              <a:solidFill>
                <a:schemeClr val="dk1"/>
              </a:solidFill>
              <a:latin typeface="Arabic Typesetting" pitchFamily="66" charset="-78"/>
              <a:cs typeface="Arabic Typesetting" pitchFamily="66" charset="-78"/>
            </a:endParaRPr>
          </a:p>
        </p:txBody>
      </p:sp>
      <p:sp>
        <p:nvSpPr>
          <p:cNvPr id="21" name="Rectangle à coins arrondis 20"/>
          <p:cNvSpPr/>
          <p:nvPr/>
        </p:nvSpPr>
        <p:spPr>
          <a:xfrm>
            <a:off x="773246" y="3786190"/>
            <a:ext cx="7597508" cy="63677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243840" rIns="243840" bIns="97536">
            <a:spAutoFit/>
          </a:bodyPr>
          <a:lstStyle/>
          <a:p>
            <a:pPr algn="ctr" rtl="1"/>
            <a:r>
              <a:rPr lang="ar-DZ" sz="2800" dirty="0" smtClean="0">
                <a:latin typeface="Arabic Typesetting" pitchFamily="66" charset="-78"/>
                <a:cs typeface="Arabic Typesetting" pitchFamily="66" charset="-78"/>
              </a:rPr>
              <a:t>واستقبلت غابة أقوى </a:t>
            </a:r>
            <a:r>
              <a:rPr lang="ar-DZ" sz="2800" dirty="0" err="1" smtClean="0">
                <a:latin typeface="Arabic Typesetting" pitchFamily="66" charset="-78"/>
                <a:cs typeface="Arabic Typesetting" pitchFamily="66" charset="-78"/>
              </a:rPr>
              <a:t>تابلو</a:t>
            </a:r>
            <a:r>
              <a:rPr lang="ar-DZ" sz="2800" dirty="0" smtClean="0">
                <a:latin typeface="Arabic Typesetting" pitchFamily="66" charset="-78"/>
                <a:cs typeface="Arabic Typesetting" pitchFamily="66" charset="-78"/>
              </a:rPr>
              <a:t> في فرنسا خلال عام 2022 أكثر من 13 مليون زائر </a:t>
            </a:r>
            <a:endParaRPr lang="ar-DZ" sz="2800" dirty="0">
              <a:latin typeface="Arabic Typesetting" pitchFamily="66" charset="-78"/>
              <a:cs typeface="Arabic Typesetting" pitchFamily="66" charset="-78"/>
            </a:endParaRPr>
          </a:p>
        </p:txBody>
      </p:sp>
      <p:sp>
        <p:nvSpPr>
          <p:cNvPr id="25" name="Rectangle à coins arrondis 24"/>
          <p:cNvSpPr/>
          <p:nvPr/>
        </p:nvSpPr>
        <p:spPr>
          <a:xfrm>
            <a:off x="428596" y="4572032"/>
            <a:ext cx="8286808" cy="977289"/>
          </a:xfrm>
          <a:prstGeom prst="roundRect">
            <a:avLst/>
          </a:prstGeom>
        </p:spPr>
        <p:style>
          <a:lnRef idx="1">
            <a:schemeClr val="accent1"/>
          </a:lnRef>
          <a:fillRef idx="2">
            <a:schemeClr val="accent1"/>
          </a:fillRef>
          <a:effectRef idx="1">
            <a:schemeClr val="accent1"/>
          </a:effectRef>
          <a:fontRef idx="minor">
            <a:schemeClr val="dk1"/>
          </a:fontRef>
        </p:style>
        <p:txBody>
          <a:bodyPr wrap="square" lIns="243840" rIns="243840" bIns="97536">
            <a:spAutoFit/>
          </a:bodyPr>
          <a:lstStyle/>
          <a:p>
            <a:pPr lvl="0" algn="ctr" rtl="1"/>
            <a:r>
              <a:rPr lang="ar-DZ" sz="2400" dirty="0" smtClean="0">
                <a:latin typeface="Arabic Typesetting" pitchFamily="66" charset="-78"/>
                <a:cs typeface="Arabic Typesetting" pitchFamily="66" charset="-78"/>
              </a:rPr>
              <a:t>وعلى مستوى المنطقة العربية تتصدر دولتا الإمارات وسلطنة عمان خريطة تحويل المحميات والجزر التابعة لها إلى منتجعات ومعالم سياحية تجذب السائحين من مختلف دول العالم لتنافس بها جزر هاواي والمالديف عدد زائريها 2022</a:t>
            </a:r>
            <a:endParaRPr lang="ar-DZ" sz="2400" dirty="0">
              <a:latin typeface="Arabic Typesetting" pitchFamily="66" charset="-78"/>
              <a:cs typeface="Arabic Typesetting" pitchFamily="66" charset="-78"/>
            </a:endParaRPr>
          </a:p>
        </p:txBody>
      </p:sp>
      <p:sp>
        <p:nvSpPr>
          <p:cNvPr id="28" name="Rectangle à coins arrondis 27"/>
          <p:cNvSpPr/>
          <p:nvPr/>
        </p:nvSpPr>
        <p:spPr>
          <a:xfrm>
            <a:off x="392877" y="5673090"/>
            <a:ext cx="8358246" cy="1113496"/>
          </a:xfrm>
          <a:prstGeom prst="roundRect">
            <a:avLst/>
          </a:prstGeom>
        </p:spPr>
        <p:style>
          <a:lnRef idx="1">
            <a:schemeClr val="accent1"/>
          </a:lnRef>
          <a:fillRef idx="2">
            <a:schemeClr val="accent1"/>
          </a:fillRef>
          <a:effectRef idx="1">
            <a:schemeClr val="accent1"/>
          </a:effectRef>
          <a:fontRef idx="minor">
            <a:schemeClr val="dk1"/>
          </a:fontRef>
        </p:style>
        <p:txBody>
          <a:bodyPr wrap="square" lIns="243840" rIns="243840" bIns="97536">
            <a:spAutoFit/>
          </a:bodyPr>
          <a:lstStyle/>
          <a:p>
            <a:pPr lvl="0" algn="ctr" rtl="1"/>
            <a:r>
              <a:rPr lang="ar-DZ" sz="2800" dirty="0" smtClean="0">
                <a:latin typeface="Arabic Typesetting" pitchFamily="66" charset="-78"/>
                <a:cs typeface="Arabic Typesetting" pitchFamily="66" charset="-78"/>
              </a:rPr>
              <a:t>وقد بلغ عدد الزائرين للمحميات الطبيعية المصرية 900 ألف زائر من إجمالي عدد الوافدين السياح والذي تخطى حاجز 8.5 مليون سائح في سنة 2022</a:t>
            </a:r>
          </a:p>
        </p:txBody>
      </p:sp>
      <p:sp>
        <p:nvSpPr>
          <p:cNvPr id="31" name="ZoneTexte 30"/>
          <p:cNvSpPr txBox="1"/>
          <p:nvPr/>
        </p:nvSpPr>
        <p:spPr>
          <a:xfrm>
            <a:off x="324524" y="275016"/>
            <a:ext cx="4890418" cy="510778"/>
          </a:xfrm>
          <a:prstGeom prst="roundRect">
            <a:avLst/>
          </a:prstGeom>
          <a:solidFill>
            <a:schemeClr val="bg1"/>
          </a:solidFill>
          <a:ln>
            <a:solidFill>
              <a:schemeClr val="accent1"/>
            </a:solidFill>
          </a:ln>
        </p:spPr>
        <p:txBody>
          <a:bodyPr wrap="square" rtlCol="0">
            <a:spAutoFit/>
          </a:bodyPr>
          <a:lstStyle/>
          <a:p>
            <a:pPr algn="r" rtl="1"/>
            <a:r>
              <a:rPr lang="ar-DZ" sz="2400" dirty="0" smtClean="0">
                <a:latin typeface="Simplified Arabic" pitchFamily="18" charset="-78"/>
                <a:cs typeface="Simplified Arabic" pitchFamily="18" charset="-78"/>
              </a:rPr>
              <a:t>تظهر هنا أفضل 10 محميات عالمية: </a:t>
            </a:r>
            <a:endParaRPr lang="ar-SA" sz="2400" dirty="0" smtClean="0">
              <a:latin typeface="Simplified Arabic" pitchFamily="18" charset="-78"/>
              <a:cs typeface="Simplified Arabic" pitchFamily="18" charset="-78"/>
            </a:endParaRPr>
          </a:p>
        </p:txBody>
      </p:sp>
      <p:sp>
        <p:nvSpPr>
          <p:cNvPr id="32" name="ZoneTexte 31"/>
          <p:cNvSpPr txBox="1"/>
          <p:nvPr/>
        </p:nvSpPr>
        <p:spPr>
          <a:xfrm>
            <a:off x="357158" y="1000108"/>
            <a:ext cx="8605194" cy="510778"/>
          </a:xfrm>
          <a:prstGeom prst="roundRect">
            <a:avLst/>
          </a:prstGeom>
          <a:noFill/>
          <a:ln>
            <a:noFill/>
          </a:ln>
        </p:spPr>
        <p:txBody>
          <a:bodyPr wrap="square" rtlCol="0">
            <a:spAutoFit/>
          </a:bodyPr>
          <a:lstStyle/>
          <a:p>
            <a:pPr algn="r" rtl="1"/>
            <a:r>
              <a:rPr lang="ar-DZ" sz="2400" dirty="0" smtClean="0">
                <a:latin typeface="Simplified Arabic" pitchFamily="18" charset="-78"/>
                <a:cs typeface="Simplified Arabic" pitchFamily="18" charset="-78"/>
              </a:rPr>
              <a:t>تعددت الدول التي تولي اهتماما خاصا للسياحة البيئية حول العالم حيث: </a:t>
            </a:r>
            <a:endParaRPr lang="ar-SA" sz="24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264790582"/>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
                                            <p:bg/>
                                          </p:spTgt>
                                        </p:tgtEl>
                                        <p:attrNameLst>
                                          <p:attrName>style.visibility</p:attrName>
                                        </p:attrNameLst>
                                      </p:cBhvr>
                                      <p:to>
                                        <p:strVal val="visible"/>
                                      </p:to>
                                    </p:set>
                                    <p:anim calcmode="lin" valueType="num">
                                      <p:cBhvr additive="base">
                                        <p:cTn id="14" dur="1000" fill="hold"/>
                                        <p:tgtEl>
                                          <p:spTgt spid="31">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31">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 calcmode="lin" valueType="num">
                                      <p:cBhvr additive="base">
                                        <p:cTn id="2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P spid="19" grpId="0" animBg="1"/>
      <p:bldP spid="21" grpId="0" animBg="1"/>
      <p:bldP spid="25" grpId="0" animBg="1"/>
      <p:bldP spid="28" grpId="0" animBg="1"/>
      <p:bldP spid="31" grpId="0" build="p" animBg="1"/>
      <p:bldP spid="3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8" name="ZoneTexte 47"/>
          <p:cNvSpPr txBox="1"/>
          <p:nvPr/>
        </p:nvSpPr>
        <p:spPr>
          <a:xfrm flipH="1">
            <a:off x="3929058" y="214290"/>
            <a:ext cx="4929190" cy="3765292"/>
          </a:xfrm>
          <a:prstGeom prst="flowChartTerminator">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أما الجزائر فلا يتعدى عدد الزائرين لها مليوني شخص سنويا، منهم عدد كبير من الجزائريين المقيمين بالخارج، بحسب الإحصاءات الرسميةّ، من بينهم 11 ألف زائر لسنة 2022 لهذه المحميات الطبيعية، أكبرها عددا هي محمية </a:t>
            </a:r>
            <a:r>
              <a:rPr lang="ar-DZ" sz="2400" dirty="0" err="1" smtClean="0">
                <a:latin typeface="Simplified Arabic" pitchFamily="18" charset="-78"/>
                <a:cs typeface="Simplified Arabic" pitchFamily="18" charset="-78"/>
              </a:rPr>
              <a:t>القالة</a:t>
            </a:r>
            <a:r>
              <a:rPr lang="ar-DZ" sz="2400" dirty="0" smtClean="0">
                <a:latin typeface="Simplified Arabic" pitchFamily="18" charset="-78"/>
                <a:cs typeface="Simplified Arabic" pitchFamily="18" charset="-78"/>
              </a:rPr>
              <a:t> </a:t>
            </a:r>
            <a:r>
              <a:rPr lang="ar-DZ" sz="2400" dirty="0" err="1" smtClean="0">
                <a:latin typeface="Simplified Arabic" pitchFamily="18" charset="-78"/>
                <a:cs typeface="Simplified Arabic" pitchFamily="18" charset="-78"/>
              </a:rPr>
              <a:t>بــ</a:t>
            </a:r>
            <a:r>
              <a:rPr lang="ar-DZ" sz="2400" dirty="0" smtClean="0">
                <a:latin typeface="Simplified Arabic" pitchFamily="18" charset="-78"/>
                <a:cs typeface="Simplified Arabic" pitchFamily="18" charset="-78"/>
              </a:rPr>
              <a:t> 30000 زائر ومحمية </a:t>
            </a:r>
            <a:r>
              <a:rPr lang="ar-DZ" sz="2400" dirty="0" err="1" smtClean="0">
                <a:latin typeface="Simplified Arabic" pitchFamily="18" charset="-78"/>
                <a:cs typeface="Simplified Arabic" pitchFamily="18" charset="-78"/>
              </a:rPr>
              <a:t>الطاسيلي</a:t>
            </a:r>
            <a:r>
              <a:rPr lang="ar-DZ" sz="2400" dirty="0" smtClean="0">
                <a:latin typeface="Simplified Arabic" pitchFamily="18" charset="-78"/>
                <a:cs typeface="Simplified Arabic" pitchFamily="18" charset="-78"/>
              </a:rPr>
              <a:t> </a:t>
            </a:r>
            <a:r>
              <a:rPr lang="ar-DZ" sz="2400" dirty="0" err="1" smtClean="0">
                <a:latin typeface="Simplified Arabic" pitchFamily="18" charset="-78"/>
                <a:cs typeface="Simplified Arabic" pitchFamily="18" charset="-78"/>
              </a:rPr>
              <a:t>بــ</a:t>
            </a:r>
            <a:r>
              <a:rPr lang="ar-DZ" sz="2400" dirty="0" smtClean="0">
                <a:latin typeface="Simplified Arabic" pitchFamily="18" charset="-78"/>
                <a:cs typeface="Simplified Arabic" pitchFamily="18" charset="-78"/>
              </a:rPr>
              <a:t> 5000 زائر في 2018.</a:t>
            </a:r>
            <a:endParaRPr lang="ar-SA" sz="2400" dirty="0" smtClean="0">
              <a:latin typeface="Simplified Arabic" pitchFamily="18" charset="-78"/>
              <a:cs typeface="Simplified Arabic" pitchFamily="18" charset="-78"/>
            </a:endParaRPr>
          </a:p>
        </p:txBody>
      </p:sp>
      <p:sp>
        <p:nvSpPr>
          <p:cNvPr id="6" name="ZoneTexte 5"/>
          <p:cNvSpPr txBox="1"/>
          <p:nvPr/>
        </p:nvSpPr>
        <p:spPr>
          <a:xfrm flipH="1">
            <a:off x="214314" y="3540645"/>
            <a:ext cx="5643570" cy="3245941"/>
          </a:xfrm>
          <a:prstGeom prst="flowChartTerminator">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إلا أنها ارتفعت نظرا لقيام الدولة بتسهيلات لتمكين الأجانب الراغبين في القيام برحلات سياحية بجنوب البلاد، بالاستفادة من تأشيرة السنوية المباشرة عند وصولهم، فقامت بفتح خط مباشر من باريس نحو مدينة جانيت الصحراوية بمعدل رحلة واحدة في الأسبوع. </a:t>
            </a:r>
          </a:p>
        </p:txBody>
      </p:sp>
    </p:spTree>
    <p:extLst>
      <p:ext uri="{BB962C8B-B14F-4D97-AF65-F5344CB8AC3E}">
        <p14:creationId xmlns:p14="http://schemas.microsoft.com/office/powerpoint/2010/main" val="3825671121"/>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bg/>
                                          </p:spTgt>
                                        </p:tgtEl>
                                        <p:attrNameLst>
                                          <p:attrName>style.visibility</p:attrName>
                                        </p:attrNameLst>
                                      </p:cBhvr>
                                      <p:to>
                                        <p:strVal val="visible"/>
                                      </p:to>
                                    </p:set>
                                    <p:anim calcmode="lin" valueType="num">
                                      <p:cBhvr additive="base">
                                        <p:cTn id="7"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 calcmode="lin" valueType="num">
                                      <p:cBhvr additive="base">
                                        <p:cTn id="13"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rveur\Desktop\1280px-Qobust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458" y="3521570"/>
            <a:ext cx="2808470" cy="21063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rveur\Desktop\İlisu_Dövlət_Təbiət_Qoruğ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69" y="591842"/>
            <a:ext cx="2771203" cy="2117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rveur\Desktop\Shikahogh_state_reserve,_Syunik,_Armen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460450"/>
            <a:ext cx="3146334" cy="22964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rveur\Desktop\WildWheat_Erebuni_Reser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312" y="3590295"/>
            <a:ext cx="3277031" cy="218383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639507" y="6021288"/>
            <a:ext cx="1260281" cy="369332"/>
          </a:xfrm>
          <a:prstGeom prst="rect">
            <a:avLst/>
          </a:prstGeom>
          <a:noFill/>
        </p:spPr>
        <p:txBody>
          <a:bodyPr wrap="none" rtlCol="0">
            <a:spAutoFit/>
          </a:bodyPr>
          <a:lstStyle/>
          <a:p>
            <a:r>
              <a:rPr lang="ar-SA" b="1" dirty="0" smtClean="0">
                <a:latin typeface="Simplified Arabic" pitchFamily="18" charset="-78"/>
                <a:cs typeface="Simplified Arabic" pitchFamily="18" charset="-78"/>
              </a:rPr>
              <a:t>محمية </a:t>
            </a:r>
            <a:r>
              <a:rPr lang="ar-SA" b="1" dirty="0" err="1" smtClean="0">
                <a:latin typeface="Simplified Arabic" pitchFamily="18" charset="-78"/>
                <a:cs typeface="Simplified Arabic" pitchFamily="18" charset="-78"/>
              </a:rPr>
              <a:t>ارببوني</a:t>
            </a:r>
            <a:endParaRPr lang="fr-FR" b="1" dirty="0">
              <a:latin typeface="Simplified Arabic" pitchFamily="18" charset="-78"/>
              <a:cs typeface="Simplified Arabic" pitchFamily="18" charset="-78"/>
            </a:endParaRPr>
          </a:p>
        </p:txBody>
      </p:sp>
      <p:sp>
        <p:nvSpPr>
          <p:cNvPr id="9" name="ZoneTexte 8"/>
          <p:cNvSpPr txBox="1"/>
          <p:nvPr/>
        </p:nvSpPr>
        <p:spPr>
          <a:xfrm>
            <a:off x="5521686" y="2996952"/>
            <a:ext cx="1204176" cy="369332"/>
          </a:xfrm>
          <a:prstGeom prst="rect">
            <a:avLst/>
          </a:prstGeom>
          <a:noFill/>
        </p:spPr>
        <p:txBody>
          <a:bodyPr wrap="none" rtlCol="0">
            <a:spAutoFit/>
          </a:bodyPr>
          <a:lstStyle/>
          <a:p>
            <a:r>
              <a:rPr lang="ar-SA" b="1" dirty="0" smtClean="0">
                <a:latin typeface="Simplified Arabic" pitchFamily="18" charset="-78"/>
                <a:cs typeface="Simplified Arabic" pitchFamily="18" charset="-78"/>
              </a:rPr>
              <a:t>محمية </a:t>
            </a:r>
            <a:r>
              <a:rPr lang="ar-SA" b="1" dirty="0" err="1" smtClean="0">
                <a:latin typeface="Simplified Arabic" pitchFamily="18" charset="-78"/>
                <a:cs typeface="Simplified Arabic" pitchFamily="18" charset="-78"/>
              </a:rPr>
              <a:t>شيكاج</a:t>
            </a:r>
            <a:endParaRPr lang="fr-FR" b="1" dirty="0">
              <a:latin typeface="Simplified Arabic" pitchFamily="18" charset="-78"/>
              <a:cs typeface="Simplified Arabic" pitchFamily="18" charset="-78"/>
            </a:endParaRPr>
          </a:p>
        </p:txBody>
      </p:sp>
      <p:sp>
        <p:nvSpPr>
          <p:cNvPr id="10" name="ZoneTexte 9"/>
          <p:cNvSpPr txBox="1"/>
          <p:nvPr/>
        </p:nvSpPr>
        <p:spPr>
          <a:xfrm>
            <a:off x="1804329" y="2822156"/>
            <a:ext cx="1309974" cy="369332"/>
          </a:xfrm>
          <a:prstGeom prst="rect">
            <a:avLst/>
          </a:prstGeom>
          <a:noFill/>
        </p:spPr>
        <p:txBody>
          <a:bodyPr wrap="none" rtlCol="0">
            <a:spAutoFit/>
          </a:bodyPr>
          <a:lstStyle/>
          <a:p>
            <a:r>
              <a:rPr lang="ar-SA" b="1" dirty="0" smtClean="0">
                <a:latin typeface="Simplified Arabic" pitchFamily="18" charset="-78"/>
                <a:cs typeface="Simplified Arabic" pitchFamily="18" charset="-78"/>
              </a:rPr>
              <a:t>محمية </a:t>
            </a:r>
            <a:r>
              <a:rPr lang="ar-SA" b="1" smtClean="0">
                <a:latin typeface="Simplified Arabic" pitchFamily="18" charset="-78"/>
                <a:cs typeface="Simplified Arabic" pitchFamily="18" charset="-78"/>
              </a:rPr>
              <a:t>اسوحكو</a:t>
            </a:r>
            <a:endParaRPr lang="fr-FR" b="1" dirty="0">
              <a:latin typeface="Simplified Arabic" pitchFamily="18" charset="-78"/>
              <a:cs typeface="Simplified Arabic" pitchFamily="18" charset="-78"/>
            </a:endParaRPr>
          </a:p>
        </p:txBody>
      </p:sp>
      <p:sp>
        <p:nvSpPr>
          <p:cNvPr id="11" name="ZoneTexte 10"/>
          <p:cNvSpPr txBox="1"/>
          <p:nvPr/>
        </p:nvSpPr>
        <p:spPr>
          <a:xfrm>
            <a:off x="1804328" y="5836622"/>
            <a:ext cx="1330814" cy="369332"/>
          </a:xfrm>
          <a:prstGeom prst="rect">
            <a:avLst/>
          </a:prstGeom>
          <a:noFill/>
        </p:spPr>
        <p:txBody>
          <a:bodyPr wrap="none" rtlCol="0">
            <a:spAutoFit/>
          </a:bodyPr>
          <a:lstStyle/>
          <a:p>
            <a:r>
              <a:rPr lang="ar-SA" b="1" dirty="0" smtClean="0">
                <a:latin typeface="Simplified Arabic" pitchFamily="18" charset="-78"/>
                <a:cs typeface="Simplified Arabic" pitchFamily="18" charset="-78"/>
              </a:rPr>
              <a:t>محمية </a:t>
            </a:r>
            <a:r>
              <a:rPr lang="ar-SA" b="1" dirty="0" err="1" smtClean="0">
                <a:latin typeface="Simplified Arabic" pitchFamily="18" charset="-78"/>
                <a:cs typeface="Simplified Arabic" pitchFamily="18" charset="-78"/>
              </a:rPr>
              <a:t>جوبوتان</a:t>
            </a:r>
            <a:endParaRPr lang="fr-FR" b="1" dirty="0">
              <a:latin typeface="Simplified Arabic" pitchFamily="18" charset="-78"/>
              <a:cs typeface="Simplified Arabic" pitchFamily="18" charset="-78"/>
            </a:endParaRPr>
          </a:p>
        </p:txBody>
      </p:sp>
    </p:spTree>
    <p:extLst>
      <p:ext uri="{BB962C8B-B14F-4D97-AF65-F5344CB8AC3E}">
        <p14:creationId xmlns:p14="http://schemas.microsoft.com/office/powerpoint/2010/main" val="2154206499"/>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p:cNvSpPr txBox="1">
            <a:spLocks/>
          </p:cNvSpPr>
          <p:nvPr/>
        </p:nvSpPr>
        <p:spPr>
          <a:xfrm>
            <a:off x="428596" y="71414"/>
            <a:ext cx="8447638" cy="1142984"/>
          </a:xfrm>
          <a:prstGeom prst="roundRec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lvl="0" algn="ctr" defTabSz="1280160" rtl="1">
              <a:spcBef>
                <a:spcPct val="0"/>
              </a:spcBef>
              <a:defRPr/>
            </a:pP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المطلب 2: مقارنة بين المحميات المحلية والمحميات العالمية من حيث الجذب السياحي</a:t>
            </a:r>
          </a:p>
        </p:txBody>
      </p:sp>
      <p:sp>
        <p:nvSpPr>
          <p:cNvPr id="9" name="ZoneTexte 8"/>
          <p:cNvSpPr txBox="1"/>
          <p:nvPr/>
        </p:nvSpPr>
        <p:spPr>
          <a:xfrm flipH="1">
            <a:off x="285720" y="1857364"/>
            <a:ext cx="7858180" cy="4520565"/>
          </a:xfrm>
          <a:prstGeom prst="plaque">
            <a:avLst/>
          </a:prstGeom>
          <a:ln w="38100">
            <a:solidFill>
              <a:schemeClr val="accent1"/>
            </a:solidFill>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DZ" sz="2000" dirty="0" smtClean="0">
                <a:latin typeface="Arial" pitchFamily="34" charset="0"/>
                <a:cs typeface="Arial" pitchFamily="34" charset="0"/>
              </a:rPr>
              <a:t>الملاحظ أن الطلب على هذه النوعية من السياحة البيئية في حالة صعود مستمر وملحوظ لدرجة أنها أسرع قطاع ينمو في صناعة السياحة، حيث تم تقدير هذه النسبة  بحوالي 10</a:t>
            </a:r>
            <a:r>
              <a:rPr lang="fr-FR" sz="2000" dirty="0" smtClean="0">
                <a:latin typeface="Arial" pitchFamily="34" charset="0"/>
                <a:cs typeface="Arial" pitchFamily="34" charset="0"/>
              </a:rPr>
              <a:t>%</a:t>
            </a:r>
            <a:r>
              <a:rPr lang="ar-DZ" sz="2000" dirty="0" smtClean="0">
                <a:latin typeface="Arial" pitchFamily="34" charset="0"/>
                <a:cs typeface="Arial" pitchFamily="34" charset="0"/>
              </a:rPr>
              <a:t>- 15</a:t>
            </a:r>
            <a:r>
              <a:rPr lang="fr-FR" sz="2000" dirty="0" smtClean="0">
                <a:latin typeface="Arial" pitchFamily="34" charset="0"/>
                <a:cs typeface="Arial" pitchFamily="34" charset="0"/>
              </a:rPr>
              <a:t>%</a:t>
            </a:r>
            <a:r>
              <a:rPr lang="ar-DZ" sz="2000" dirty="0" smtClean="0">
                <a:latin typeface="Arial" pitchFamily="34" charset="0"/>
                <a:cs typeface="Arial" pitchFamily="34" charset="0"/>
              </a:rPr>
              <a:t> من إجمالي الإنفاق السياحي العالمي حسب (</a:t>
            </a:r>
            <a:r>
              <a:rPr lang="fr-FR" sz="2000" dirty="0" smtClean="0">
                <a:latin typeface="Arial" pitchFamily="34" charset="0"/>
                <a:cs typeface="Arial" pitchFamily="34" charset="0"/>
              </a:rPr>
              <a:t>WTTC 1992</a:t>
            </a:r>
            <a:r>
              <a:rPr lang="ar-DZ" sz="2000" dirty="0" smtClean="0">
                <a:latin typeface="Arial" pitchFamily="34" charset="0"/>
                <a:cs typeface="Arial" pitchFamily="34" charset="0"/>
              </a:rPr>
              <a:t>) وقد أظهرت نشرة الرؤية السياحية لعام 2020 الصادرة عن منظمة السياحة الدولية أن السياحة البيئية أسرع قطاعات سوق السفر نموا، وهذا النمو مرتبط بتزايد الوعي العالمي بالشؤون البيئية، ويقدر الصندوق الدولي لحماية الحياة الفطرية والطبيعية أن حوالي 20</a:t>
            </a:r>
            <a:r>
              <a:rPr lang="fr-FR" sz="2000" dirty="0" smtClean="0">
                <a:latin typeface="Arial" pitchFamily="34" charset="0"/>
                <a:cs typeface="Arial" pitchFamily="34" charset="0"/>
              </a:rPr>
              <a:t>%</a:t>
            </a:r>
            <a:r>
              <a:rPr lang="ar-DZ" sz="2000" dirty="0" smtClean="0">
                <a:latin typeface="Arial" pitchFamily="34" charset="0"/>
                <a:cs typeface="Arial" pitchFamily="34" charset="0"/>
              </a:rPr>
              <a:t> من الدخل المتولد عن السياحة في الدول النامية ناتج عن السياحة البيئية، والسبب وراء هذا الانجذاب هو أن عوائد توظيف الأراضي له تعادل 10 أضعاف عوائد توظيفها للزراعة، لكن الجزائر غائبة غيابا تاما عن هذه الإحصائيات، مما لاحظناه سابقا أن الجزائر لديها مفهوم السياحة البيئية المستدامة مع وقف التنفيذ</a:t>
            </a:r>
          </a:p>
        </p:txBody>
      </p:sp>
      <p:sp>
        <p:nvSpPr>
          <p:cNvPr id="10" name="ZoneTexte 9"/>
          <p:cNvSpPr txBox="1"/>
          <p:nvPr/>
        </p:nvSpPr>
        <p:spPr>
          <a:xfrm flipH="1">
            <a:off x="7572396" y="1312868"/>
            <a:ext cx="1260000" cy="1116000"/>
          </a:xfrm>
          <a:prstGeom prst="ellipse">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r>
              <a:rPr lang="ar-DZ" sz="4400" b="1" dirty="0" smtClean="0">
                <a:solidFill>
                  <a:schemeClr val="bg1"/>
                </a:solidFill>
                <a:latin typeface="Arabic Typesetting" pitchFamily="66" charset="-78"/>
                <a:cs typeface="Arabic Typesetting" pitchFamily="66" charset="-78"/>
              </a:rPr>
              <a:t>النتائج</a:t>
            </a:r>
          </a:p>
        </p:txBody>
      </p:sp>
    </p:spTree>
    <p:extLst>
      <p:ext uri="{BB962C8B-B14F-4D97-AF65-F5344CB8AC3E}">
        <p14:creationId xmlns:p14="http://schemas.microsoft.com/office/powerpoint/2010/main" val="1577338744"/>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additive="base">
                                        <p:cTn id="14" dur="1000" fill="hold"/>
                                        <p:tgtEl>
                                          <p:spTgt spid="10">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bg/>
                                          </p:spTgt>
                                        </p:tgtEl>
                                        <p:attrNameLst>
                                          <p:attrName>style.visibility</p:attrName>
                                        </p:attrNameLst>
                                      </p:cBhvr>
                                      <p:to>
                                        <p:strVal val="visible"/>
                                      </p:to>
                                    </p:set>
                                    <p:anim calcmode="lin" valueType="num">
                                      <p:cBhvr additive="base">
                                        <p:cTn id="2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27"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build="p" animBg="1"/>
      <p:bldP spid="10"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268029" y="200861"/>
            <a:ext cx="4607942" cy="799247"/>
          </a:xfrm>
          <a:prstGeom prst="roundRec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خاتمة</a:t>
            </a:r>
            <a:endParaRPr kumimoji="0" lang="fr-FR"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9" name="ZoneTexte 8"/>
          <p:cNvSpPr txBox="1"/>
          <p:nvPr/>
        </p:nvSpPr>
        <p:spPr>
          <a:xfrm>
            <a:off x="392877" y="1142984"/>
            <a:ext cx="835824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تزخر الجزائر بمقومات وإمكانيات هائلة، لكنها تحتاج إلى استغلال وتسيير أمثل من أجل دفع عجلة التنمية الاقتصادية بصفة عامة، والسياحة البيئية المستدامة بصفة خاصة، فهي تحتاج إلى آليات ومخططات واستراتيجيات تسويقية فعالة قائمة على دعم الوكالة السياحية، ولكن الملاحظ أنها غير مستغلة بشكل جيد، مما خلق مجموعة من المعوقات التي جعلت منها قطبا سياحيا غير مرغوب فيه، وعلى هذا الصدد هناك عدة توصيات التي يمكن أن نأخذ بها: </a:t>
            </a:r>
            <a:endParaRPr lang="fr-FR" sz="2400" dirty="0">
              <a:latin typeface="Simplified Arabic" pitchFamily="18" charset="-78"/>
              <a:cs typeface="Simplified Arabic" pitchFamily="18" charset="-78"/>
            </a:endParaRPr>
          </a:p>
        </p:txBody>
      </p:sp>
      <p:sp>
        <p:nvSpPr>
          <p:cNvPr id="12" name="ZoneTexte 11"/>
          <p:cNvSpPr txBox="1"/>
          <p:nvPr/>
        </p:nvSpPr>
        <p:spPr>
          <a:xfrm flipH="1">
            <a:off x="1250133" y="3637068"/>
            <a:ext cx="6643702"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الاهتمام بإنشاء المرافق السياحية والبنية التحتية اللازمة</a:t>
            </a:r>
          </a:p>
        </p:txBody>
      </p:sp>
      <p:sp>
        <p:nvSpPr>
          <p:cNvPr id="13" name="ZoneTexte 12"/>
          <p:cNvSpPr txBox="1"/>
          <p:nvPr/>
        </p:nvSpPr>
        <p:spPr>
          <a:xfrm flipH="1">
            <a:off x="1250133" y="4357694"/>
            <a:ext cx="6643702"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إنشاء وكالات سياحية خاصة بالسياحة.</a:t>
            </a:r>
          </a:p>
        </p:txBody>
      </p:sp>
      <p:sp>
        <p:nvSpPr>
          <p:cNvPr id="14" name="ZoneTexte 13"/>
          <p:cNvSpPr txBox="1"/>
          <p:nvPr/>
        </p:nvSpPr>
        <p:spPr>
          <a:xfrm flipH="1">
            <a:off x="857224" y="5072074"/>
            <a:ext cx="7429520"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استغلال مواقع التواصل الاجتماعي من أجل الترويج للسياحة البيئية</a:t>
            </a:r>
          </a:p>
        </p:txBody>
      </p:sp>
      <p:sp>
        <p:nvSpPr>
          <p:cNvPr id="15" name="ZoneTexte 14"/>
          <p:cNvSpPr txBox="1"/>
          <p:nvPr/>
        </p:nvSpPr>
        <p:spPr>
          <a:xfrm flipH="1">
            <a:off x="857224" y="5786454"/>
            <a:ext cx="7429520"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تشجيع وتحفيز القطاع الخاص للاستثمار في مجال السياحة البيئية</a:t>
            </a:r>
          </a:p>
        </p:txBody>
      </p:sp>
    </p:spTree>
    <p:extLst>
      <p:ext uri="{BB962C8B-B14F-4D97-AF65-F5344CB8AC3E}">
        <p14:creationId xmlns:p14="http://schemas.microsoft.com/office/powerpoint/2010/main" val="3264790582"/>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 calcmode="lin" valueType="num">
                                      <p:cBhvr additive="base">
                                        <p:cTn id="14"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bg/>
                                          </p:spTgt>
                                        </p:tgtEl>
                                        <p:attrNameLst>
                                          <p:attrName>style.visibility</p:attrName>
                                        </p:attrNameLst>
                                      </p:cBhvr>
                                      <p:to>
                                        <p:strVal val="visible"/>
                                      </p:to>
                                    </p:set>
                                    <p:anim calcmode="lin" valueType="num">
                                      <p:cBhvr additive="base">
                                        <p:cTn id="26" dur="1000" fill="hold"/>
                                        <p:tgtEl>
                                          <p:spTgt spid="12">
                                            <p:bg/>
                                          </p:spTgt>
                                        </p:tgtEl>
                                        <p:attrNameLst>
                                          <p:attrName>ppt_x</p:attrName>
                                        </p:attrNameLst>
                                      </p:cBhvr>
                                      <p:tavLst>
                                        <p:tav tm="0">
                                          <p:val>
                                            <p:strVal val="#ppt_x"/>
                                          </p:val>
                                        </p:tav>
                                        <p:tav tm="100000">
                                          <p:val>
                                            <p:strVal val="#ppt_x"/>
                                          </p:val>
                                        </p:tav>
                                      </p:tavLst>
                                    </p:anim>
                                    <p:anim calcmode="lin" valueType="num">
                                      <p:cBhvr additive="base">
                                        <p:cTn id="27" dur="10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bg/>
                                          </p:spTgt>
                                        </p:tgtEl>
                                        <p:attrNameLst>
                                          <p:attrName>style.visibility</p:attrName>
                                        </p:attrNameLst>
                                      </p:cBhvr>
                                      <p:to>
                                        <p:strVal val="visible"/>
                                      </p:to>
                                    </p:set>
                                    <p:anim calcmode="lin" valueType="num">
                                      <p:cBhvr additive="base">
                                        <p:cTn id="38" dur="1000" fill="hold"/>
                                        <p:tgtEl>
                                          <p:spTgt spid="13">
                                            <p:bg/>
                                          </p:spTgt>
                                        </p:tgtEl>
                                        <p:attrNameLst>
                                          <p:attrName>ppt_x</p:attrName>
                                        </p:attrNameLst>
                                      </p:cBhvr>
                                      <p:tavLst>
                                        <p:tav tm="0">
                                          <p:val>
                                            <p:strVal val="#ppt_x"/>
                                          </p:val>
                                        </p:tav>
                                        <p:tav tm="100000">
                                          <p:val>
                                            <p:strVal val="#ppt_x"/>
                                          </p:val>
                                        </p:tav>
                                      </p:tavLst>
                                    </p:anim>
                                    <p:anim calcmode="lin" valueType="num">
                                      <p:cBhvr additive="base">
                                        <p:cTn id="39" dur="10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bg/>
                                          </p:spTgt>
                                        </p:tgtEl>
                                        <p:attrNameLst>
                                          <p:attrName>style.visibility</p:attrName>
                                        </p:attrNameLst>
                                      </p:cBhvr>
                                      <p:to>
                                        <p:strVal val="visible"/>
                                      </p:to>
                                    </p:set>
                                    <p:anim calcmode="lin" valueType="num">
                                      <p:cBhvr additive="base">
                                        <p:cTn id="50" dur="1000" fill="hold"/>
                                        <p:tgtEl>
                                          <p:spTgt spid="14">
                                            <p:bg/>
                                          </p:spTgt>
                                        </p:tgtEl>
                                        <p:attrNameLst>
                                          <p:attrName>ppt_x</p:attrName>
                                        </p:attrNameLst>
                                      </p:cBhvr>
                                      <p:tavLst>
                                        <p:tav tm="0">
                                          <p:val>
                                            <p:strVal val="#ppt_x"/>
                                          </p:val>
                                        </p:tav>
                                        <p:tav tm="100000">
                                          <p:val>
                                            <p:strVal val="#ppt_x"/>
                                          </p:val>
                                        </p:tav>
                                      </p:tavLst>
                                    </p:anim>
                                    <p:anim calcmode="lin" valueType="num">
                                      <p:cBhvr additive="base">
                                        <p:cTn id="51" dur="10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additive="base">
                                        <p:cTn id="5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bg/>
                                          </p:spTgt>
                                        </p:tgtEl>
                                        <p:attrNameLst>
                                          <p:attrName>style.visibility</p:attrName>
                                        </p:attrNameLst>
                                      </p:cBhvr>
                                      <p:to>
                                        <p:strVal val="visible"/>
                                      </p:to>
                                    </p:set>
                                    <p:anim calcmode="lin" valueType="num">
                                      <p:cBhvr additive="base">
                                        <p:cTn id="62" dur="1000" fill="hold"/>
                                        <p:tgtEl>
                                          <p:spTgt spid="15">
                                            <p:bg/>
                                          </p:spTgt>
                                        </p:tgtEl>
                                        <p:attrNameLst>
                                          <p:attrName>ppt_x</p:attrName>
                                        </p:attrNameLst>
                                      </p:cBhvr>
                                      <p:tavLst>
                                        <p:tav tm="0">
                                          <p:val>
                                            <p:strVal val="#ppt_x"/>
                                          </p:val>
                                        </p:tav>
                                        <p:tav tm="100000">
                                          <p:val>
                                            <p:strVal val="#ppt_x"/>
                                          </p:val>
                                        </p:tav>
                                      </p:tavLst>
                                    </p:anim>
                                    <p:anim calcmode="lin" valueType="num">
                                      <p:cBhvr additive="base">
                                        <p:cTn id="63" dur="10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 calcmode="lin" valueType="num">
                                      <p:cBhvr additive="base">
                                        <p:cTn id="6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animBg="1"/>
      <p:bldP spid="12" grpId="0" build="p" animBg="1"/>
      <p:bldP spid="13" grpId="0" build="p" animBg="1"/>
      <p:bldP spid="14" grpId="0" build="p" animBg="1"/>
      <p:bldP spid="1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flipH="1">
            <a:off x="612000" y="714356"/>
            <a:ext cx="7920000" cy="1168539"/>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تشديد العقوبات على المعتدين على المعالم التاريخية والمحميات الطبيعية  مثل مسببي الحرائق</a:t>
            </a:r>
          </a:p>
        </p:txBody>
      </p:sp>
      <p:sp>
        <p:nvSpPr>
          <p:cNvPr id="13" name="ZoneTexte 12"/>
          <p:cNvSpPr txBox="1"/>
          <p:nvPr/>
        </p:nvSpPr>
        <p:spPr>
          <a:xfrm flipH="1">
            <a:off x="612000" y="2046147"/>
            <a:ext cx="7920000" cy="1168539"/>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تسهيل الحصول على التأشيرة الجزائرية وتخفيض أسعار الطائرة خلال الموسم السياحي</a:t>
            </a:r>
          </a:p>
        </p:txBody>
      </p:sp>
      <p:sp>
        <p:nvSpPr>
          <p:cNvPr id="14" name="ZoneTexte 13"/>
          <p:cNvSpPr txBox="1"/>
          <p:nvPr/>
        </p:nvSpPr>
        <p:spPr>
          <a:xfrm flipH="1">
            <a:off x="612000" y="3403445"/>
            <a:ext cx="7920000"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مراعاة الأبعاد الثلاثة عند إعداد استراتيجيات التنمية المستدامة</a:t>
            </a:r>
          </a:p>
        </p:txBody>
      </p:sp>
      <p:sp>
        <p:nvSpPr>
          <p:cNvPr id="15" name="ZoneTexte 14"/>
          <p:cNvSpPr txBox="1"/>
          <p:nvPr/>
        </p:nvSpPr>
        <p:spPr>
          <a:xfrm flipH="1">
            <a:off x="612000" y="4208572"/>
            <a:ext cx="7920000" cy="649188"/>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تشديد الأوضاع الأمنية مع الدول المجاورة</a:t>
            </a:r>
          </a:p>
        </p:txBody>
      </p:sp>
      <p:sp>
        <p:nvSpPr>
          <p:cNvPr id="16" name="ZoneTexte 15"/>
          <p:cNvSpPr txBox="1"/>
          <p:nvPr/>
        </p:nvSpPr>
        <p:spPr>
          <a:xfrm flipH="1">
            <a:off x="612000" y="5117981"/>
            <a:ext cx="7920000" cy="1168539"/>
          </a:xfrm>
          <a:prstGeom prst="flowChartTerminator">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400" dirty="0" smtClean="0">
                <a:latin typeface="Simplified Arabic" pitchFamily="18" charset="-78"/>
                <a:cs typeface="Simplified Arabic" pitchFamily="18" charset="-78"/>
              </a:rPr>
              <a:t>العمل على مشروع مخطط التهيئة السياحية </a:t>
            </a:r>
            <a:r>
              <a:rPr lang="ar-DZ" sz="2400" dirty="0" err="1" smtClean="0">
                <a:latin typeface="Simplified Arabic" pitchFamily="18" charset="-78"/>
                <a:cs typeface="Simplified Arabic" pitchFamily="18" charset="-78"/>
              </a:rPr>
              <a:t>بــ</a:t>
            </a:r>
            <a:r>
              <a:rPr lang="ar-DZ" sz="2400" dirty="0" smtClean="0">
                <a:latin typeface="Simplified Arabic" pitchFamily="18" charset="-78"/>
                <a:cs typeface="Simplified Arabic" pitchFamily="18" charset="-78"/>
              </a:rPr>
              <a:t> 2025 الذي تم تمديده إلى 2030 بشكل عالمي وبجدية كبيرة.</a:t>
            </a:r>
          </a:p>
        </p:txBody>
      </p:sp>
    </p:spTree>
    <p:extLst>
      <p:ext uri="{BB962C8B-B14F-4D97-AF65-F5344CB8AC3E}">
        <p14:creationId xmlns:p14="http://schemas.microsoft.com/office/powerpoint/2010/main" val="3264790582"/>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10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10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 calcmode="lin" valueType="num">
                                      <p:cBhvr additive="base">
                                        <p:cTn id="31" dur="1000" fill="hold"/>
                                        <p:tgtEl>
                                          <p:spTgt spid="14">
                                            <p:bg/>
                                          </p:spTgt>
                                        </p:tgtEl>
                                        <p:attrNameLst>
                                          <p:attrName>ppt_x</p:attrName>
                                        </p:attrNameLst>
                                      </p:cBhvr>
                                      <p:tavLst>
                                        <p:tav tm="0">
                                          <p:val>
                                            <p:strVal val="#ppt_x"/>
                                          </p:val>
                                        </p:tav>
                                        <p:tav tm="100000">
                                          <p:val>
                                            <p:strVal val="#ppt_x"/>
                                          </p:val>
                                        </p:tav>
                                      </p:tavLst>
                                    </p:anim>
                                    <p:anim calcmode="lin" valueType="num">
                                      <p:cBhvr additive="base">
                                        <p:cTn id="32" dur="10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10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10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 calcmode="lin" valueType="num">
                                      <p:cBhvr additive="base">
                                        <p:cTn id="55" dur="1000" fill="hold"/>
                                        <p:tgtEl>
                                          <p:spTgt spid="16">
                                            <p:bg/>
                                          </p:spTgt>
                                        </p:tgtEl>
                                        <p:attrNameLst>
                                          <p:attrName>ppt_x</p:attrName>
                                        </p:attrNameLst>
                                      </p:cBhvr>
                                      <p:tavLst>
                                        <p:tav tm="0">
                                          <p:val>
                                            <p:strVal val="#ppt_x"/>
                                          </p:val>
                                        </p:tav>
                                        <p:tav tm="100000">
                                          <p:val>
                                            <p:strVal val="#ppt_x"/>
                                          </p:val>
                                        </p:tav>
                                      </p:tavLst>
                                    </p:anim>
                                    <p:anim calcmode="lin" valueType="num">
                                      <p:cBhvr additive="base">
                                        <p:cTn id="56" dur="10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build="p" animBg="1"/>
      <p:bldP spid="14" grpId="0" build="p" animBg="1"/>
      <p:bldP spid="15" grpId="0" build="p" animBg="1"/>
      <p:bldP spid="1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1 1 projet aicha\arrieur plan\208b3cc406ec8d9bdf8f636cdf8754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18944" y="-1146330"/>
            <a:ext cx="6885384" cy="9123275"/>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Feux_art_pt_jaune"/>
          <p:cNvPicPr>
            <a:picLocks noChangeAspect="1" noChangeArrowheads="1" noCrop="1"/>
          </p:cNvPicPr>
          <p:nvPr/>
        </p:nvPicPr>
        <p:blipFill>
          <a:blip r:embed="rId4" cstate="print"/>
          <a:srcRect/>
          <a:stretch>
            <a:fillRect/>
          </a:stretch>
        </p:blipFill>
        <p:spPr bwMode="auto">
          <a:xfrm>
            <a:off x="323850" y="2133600"/>
            <a:ext cx="1371600" cy="1028700"/>
          </a:xfrm>
          <a:prstGeom prst="rect">
            <a:avLst/>
          </a:prstGeom>
          <a:noFill/>
          <a:ln w="9525">
            <a:noFill/>
            <a:miter lim="800000"/>
            <a:headEnd/>
            <a:tailEnd/>
          </a:ln>
        </p:spPr>
      </p:pic>
      <p:pic>
        <p:nvPicPr>
          <p:cNvPr id="68612" name="Picture 4" descr="feu1"/>
          <p:cNvPicPr>
            <a:picLocks noChangeAspect="1" noChangeArrowheads="1"/>
          </p:cNvPicPr>
          <p:nvPr/>
        </p:nvPicPr>
        <p:blipFill>
          <a:blip r:embed="rId5" cstate="print"/>
          <a:srcRect/>
          <a:stretch>
            <a:fillRect/>
          </a:stretch>
        </p:blipFill>
        <p:spPr bwMode="auto">
          <a:xfrm>
            <a:off x="6300788" y="2138363"/>
            <a:ext cx="863600" cy="1219200"/>
          </a:xfrm>
          <a:prstGeom prst="rect">
            <a:avLst/>
          </a:prstGeom>
          <a:noFill/>
          <a:ln w="9525">
            <a:noFill/>
            <a:miter lim="800000"/>
            <a:headEnd/>
            <a:tailEnd/>
          </a:ln>
        </p:spPr>
      </p:pic>
      <p:pic>
        <p:nvPicPr>
          <p:cNvPr id="68613" name="Picture 5" descr="feux017"/>
          <p:cNvPicPr>
            <a:picLocks noChangeAspect="1" noChangeArrowheads="1" noCrop="1"/>
          </p:cNvPicPr>
          <p:nvPr/>
        </p:nvPicPr>
        <p:blipFill>
          <a:blip r:embed="rId6" cstate="print"/>
          <a:srcRect/>
          <a:stretch>
            <a:fillRect/>
          </a:stretch>
        </p:blipFill>
        <p:spPr bwMode="auto">
          <a:xfrm>
            <a:off x="5148265" y="981075"/>
            <a:ext cx="714375" cy="2857500"/>
          </a:xfrm>
          <a:prstGeom prst="rect">
            <a:avLst/>
          </a:prstGeom>
          <a:noFill/>
          <a:ln w="9525">
            <a:noFill/>
            <a:miter lim="800000"/>
            <a:headEnd/>
            <a:tailEnd/>
          </a:ln>
        </p:spPr>
      </p:pic>
      <p:pic>
        <p:nvPicPr>
          <p:cNvPr id="68614" name="Picture 6" descr="Feux_art_pt_rouge_et_orange"/>
          <p:cNvPicPr>
            <a:picLocks noChangeAspect="1" noChangeArrowheads="1" noCrop="1"/>
          </p:cNvPicPr>
          <p:nvPr/>
        </p:nvPicPr>
        <p:blipFill>
          <a:blip r:embed="rId7" cstate="print"/>
          <a:srcRect/>
          <a:stretch>
            <a:fillRect/>
          </a:stretch>
        </p:blipFill>
        <p:spPr bwMode="auto">
          <a:xfrm>
            <a:off x="6227763" y="3068638"/>
            <a:ext cx="1371600" cy="1028700"/>
          </a:xfrm>
          <a:prstGeom prst="rect">
            <a:avLst/>
          </a:prstGeom>
          <a:noFill/>
          <a:ln w="9525">
            <a:noFill/>
            <a:miter lim="800000"/>
            <a:headEnd/>
            <a:tailEnd/>
          </a:ln>
        </p:spPr>
      </p:pic>
      <p:pic>
        <p:nvPicPr>
          <p:cNvPr id="68615" name="Picture 7" descr="feu2"/>
          <p:cNvPicPr>
            <a:picLocks noChangeAspect="1" noChangeArrowheads="1"/>
          </p:cNvPicPr>
          <p:nvPr/>
        </p:nvPicPr>
        <p:blipFill>
          <a:blip r:embed="rId8" cstate="print"/>
          <a:srcRect/>
          <a:stretch>
            <a:fillRect/>
          </a:stretch>
        </p:blipFill>
        <p:spPr bwMode="auto">
          <a:xfrm>
            <a:off x="4505325" y="2786063"/>
            <a:ext cx="858838" cy="1219200"/>
          </a:xfrm>
          <a:prstGeom prst="rect">
            <a:avLst/>
          </a:prstGeom>
          <a:noFill/>
          <a:ln w="9525">
            <a:noFill/>
            <a:miter lim="800000"/>
            <a:headEnd/>
            <a:tailEnd/>
          </a:ln>
        </p:spPr>
      </p:pic>
      <p:pic>
        <p:nvPicPr>
          <p:cNvPr id="68616" name="Picture 8" descr="Feux_art_pt_jaune"/>
          <p:cNvPicPr>
            <a:picLocks noChangeAspect="1" noChangeArrowheads="1" noCrop="1"/>
          </p:cNvPicPr>
          <p:nvPr/>
        </p:nvPicPr>
        <p:blipFill>
          <a:blip r:embed="rId4" cstate="print"/>
          <a:srcRect/>
          <a:stretch>
            <a:fillRect/>
          </a:stretch>
        </p:blipFill>
        <p:spPr bwMode="auto">
          <a:xfrm>
            <a:off x="539750" y="1557338"/>
            <a:ext cx="1371600" cy="1028700"/>
          </a:xfrm>
          <a:prstGeom prst="rect">
            <a:avLst/>
          </a:prstGeom>
          <a:noFill/>
          <a:ln w="9525">
            <a:noFill/>
            <a:miter lim="800000"/>
            <a:headEnd/>
            <a:tailEnd/>
          </a:ln>
        </p:spPr>
      </p:pic>
      <p:pic>
        <p:nvPicPr>
          <p:cNvPr id="68617" name="Picture 9" descr="Feux_art_pt_rouge_et_orange"/>
          <p:cNvPicPr>
            <a:picLocks noChangeAspect="1" noChangeArrowheads="1" noCrop="1"/>
          </p:cNvPicPr>
          <p:nvPr/>
        </p:nvPicPr>
        <p:blipFill>
          <a:blip r:embed="rId7" cstate="print"/>
          <a:srcRect/>
          <a:stretch>
            <a:fillRect/>
          </a:stretch>
        </p:blipFill>
        <p:spPr bwMode="auto">
          <a:xfrm>
            <a:off x="1979613" y="1268413"/>
            <a:ext cx="1371600" cy="1028700"/>
          </a:xfrm>
          <a:prstGeom prst="rect">
            <a:avLst/>
          </a:prstGeom>
          <a:noFill/>
          <a:ln w="9525">
            <a:noFill/>
            <a:miter lim="800000"/>
            <a:headEnd/>
            <a:tailEnd/>
          </a:ln>
        </p:spPr>
      </p:pic>
      <p:sp>
        <p:nvSpPr>
          <p:cNvPr id="397322" name="Text Box 10"/>
          <p:cNvSpPr txBox="1">
            <a:spLocks noChangeArrowheads="1"/>
          </p:cNvSpPr>
          <p:nvPr/>
        </p:nvSpPr>
        <p:spPr bwMode="auto">
          <a:xfrm>
            <a:off x="1689721" y="1761926"/>
            <a:ext cx="5474667" cy="2800747"/>
          </a:xfrm>
          <a:prstGeom prst="rect">
            <a:avLst/>
          </a:prstGeom>
          <a:noFill/>
          <a:ln w="9525">
            <a:noFill/>
            <a:miter lim="800000"/>
            <a:headEnd/>
            <a:tailEnd/>
          </a:ln>
        </p:spPr>
        <p:txBody>
          <a:bodyPr wrap="square" lIns="91418" tIns="45710" rIns="91418" bIns="4571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2593"/>
            <a:r>
              <a:rPr lang="ar-DZ" sz="8800" b="1" spc="50" dirty="0" smtClean="0">
                <a:ln w="11430"/>
                <a:solidFill>
                  <a:schemeClr val="accent5">
                    <a:lumMod val="50000"/>
                  </a:schemeClr>
                </a:solidFill>
                <a:effectLst>
                  <a:outerShdw blurRad="76200" dist="50800" dir="5400000" algn="tl" rotWithShape="0">
                    <a:srgbClr val="000000">
                      <a:alpha val="65000"/>
                    </a:srgbClr>
                  </a:outerShdw>
                </a:effectLst>
                <a:latin typeface="Andalus" pitchFamily="18" charset="-78"/>
                <a:cs typeface="Andalus" pitchFamily="18" charset="-78"/>
              </a:rPr>
              <a:t>شكرا لحسن إصغائكم </a:t>
            </a:r>
            <a:endParaRPr lang="fr-FR" sz="8800" b="1" spc="50" dirty="0">
              <a:ln w="11430"/>
              <a:solidFill>
                <a:schemeClr val="accent5">
                  <a:lumMod val="50000"/>
                </a:schemeClr>
              </a:solidFill>
              <a:effectLst>
                <a:outerShdw blurRad="76200" dist="50800" dir="5400000" algn="tl" rotWithShape="0">
                  <a:srgbClr val="000000">
                    <a:alpha val="65000"/>
                  </a:srgbClr>
                </a:outerShdw>
              </a:effectLst>
              <a:latin typeface="Andalus" pitchFamily="18" charset="-78"/>
              <a:cs typeface="Andalus" pitchFamily="18" charset="-78"/>
            </a:endParaRPr>
          </a:p>
        </p:txBody>
      </p:sp>
      <p:pic>
        <p:nvPicPr>
          <p:cNvPr id="25" name="Picture 5" descr="feux017"/>
          <p:cNvPicPr>
            <a:picLocks noChangeAspect="1" noChangeArrowheads="1" noCrop="1"/>
          </p:cNvPicPr>
          <p:nvPr/>
        </p:nvPicPr>
        <p:blipFill>
          <a:blip r:embed="rId6" cstate="print"/>
          <a:srcRect/>
          <a:stretch>
            <a:fillRect/>
          </a:stretch>
        </p:blipFill>
        <p:spPr bwMode="auto">
          <a:xfrm>
            <a:off x="285722" y="857232"/>
            <a:ext cx="714375" cy="2857500"/>
          </a:xfrm>
          <a:prstGeom prst="rect">
            <a:avLst/>
          </a:prstGeom>
          <a:noFill/>
          <a:ln w="9525">
            <a:noFill/>
            <a:miter lim="800000"/>
            <a:headEnd/>
            <a:tailEnd/>
          </a:ln>
        </p:spPr>
      </p:pic>
    </p:spTree>
    <p:extLst>
      <p:ext uri="{BB962C8B-B14F-4D97-AF65-F5344CB8AC3E}">
        <p14:creationId xmlns:p14="http://schemas.microsoft.com/office/powerpoint/2010/main" val="13796208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397322"/>
                                        </p:tgtEl>
                                        <p:attrNameLst>
                                          <p:attrName>style.visibility</p:attrName>
                                        </p:attrNameLst>
                                      </p:cBhvr>
                                      <p:to>
                                        <p:strVal val="visible"/>
                                      </p:to>
                                    </p:set>
                                    <p:animEffect transition="in" filter="wipe(down)">
                                      <p:cBhvr>
                                        <p:cTn id="7" dur="580">
                                          <p:stCondLst>
                                            <p:cond delay="0"/>
                                          </p:stCondLst>
                                        </p:cTn>
                                        <p:tgtEl>
                                          <p:spTgt spid="397322"/>
                                        </p:tgtEl>
                                      </p:cBhvr>
                                    </p:animEffect>
                                    <p:anim calcmode="lin" valueType="num">
                                      <p:cBhvr>
                                        <p:cTn id="8" dur="1822" tmFilter="0,0; 0.14,0.36; 0.43,0.73; 0.71,0.91; 1.0,1.0">
                                          <p:stCondLst>
                                            <p:cond delay="0"/>
                                          </p:stCondLst>
                                        </p:cTn>
                                        <p:tgtEl>
                                          <p:spTgt spid="397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7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7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7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7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97322"/>
                                        </p:tgtEl>
                                      </p:cBhvr>
                                      <p:to x="100000" y="60000"/>
                                    </p:animScale>
                                    <p:animScale>
                                      <p:cBhvr>
                                        <p:cTn id="14" dur="166" decel="50000">
                                          <p:stCondLst>
                                            <p:cond delay="676"/>
                                          </p:stCondLst>
                                        </p:cTn>
                                        <p:tgtEl>
                                          <p:spTgt spid="397322"/>
                                        </p:tgtEl>
                                      </p:cBhvr>
                                      <p:to x="100000" y="100000"/>
                                    </p:animScale>
                                    <p:animScale>
                                      <p:cBhvr>
                                        <p:cTn id="15" dur="26">
                                          <p:stCondLst>
                                            <p:cond delay="1312"/>
                                          </p:stCondLst>
                                        </p:cTn>
                                        <p:tgtEl>
                                          <p:spTgt spid="397322"/>
                                        </p:tgtEl>
                                      </p:cBhvr>
                                      <p:to x="100000" y="80000"/>
                                    </p:animScale>
                                    <p:animScale>
                                      <p:cBhvr>
                                        <p:cTn id="16" dur="166" decel="50000">
                                          <p:stCondLst>
                                            <p:cond delay="1338"/>
                                          </p:stCondLst>
                                        </p:cTn>
                                        <p:tgtEl>
                                          <p:spTgt spid="397322"/>
                                        </p:tgtEl>
                                      </p:cBhvr>
                                      <p:to x="100000" y="100000"/>
                                    </p:animScale>
                                    <p:animScale>
                                      <p:cBhvr>
                                        <p:cTn id="17" dur="26">
                                          <p:stCondLst>
                                            <p:cond delay="1642"/>
                                          </p:stCondLst>
                                        </p:cTn>
                                        <p:tgtEl>
                                          <p:spTgt spid="397322"/>
                                        </p:tgtEl>
                                      </p:cBhvr>
                                      <p:to x="100000" y="90000"/>
                                    </p:animScale>
                                    <p:animScale>
                                      <p:cBhvr>
                                        <p:cTn id="18" dur="166" decel="50000">
                                          <p:stCondLst>
                                            <p:cond delay="1668"/>
                                          </p:stCondLst>
                                        </p:cTn>
                                        <p:tgtEl>
                                          <p:spTgt spid="397322"/>
                                        </p:tgtEl>
                                      </p:cBhvr>
                                      <p:to x="100000" y="100000"/>
                                    </p:animScale>
                                    <p:animScale>
                                      <p:cBhvr>
                                        <p:cTn id="19" dur="26">
                                          <p:stCondLst>
                                            <p:cond delay="1808"/>
                                          </p:stCondLst>
                                        </p:cTn>
                                        <p:tgtEl>
                                          <p:spTgt spid="397322"/>
                                        </p:tgtEl>
                                      </p:cBhvr>
                                      <p:to x="100000" y="95000"/>
                                    </p:animScale>
                                    <p:animScale>
                                      <p:cBhvr>
                                        <p:cTn id="20" dur="166" decel="50000">
                                          <p:stCondLst>
                                            <p:cond delay="1834"/>
                                          </p:stCondLst>
                                        </p:cTn>
                                        <p:tgtEl>
                                          <p:spTgt spid="3973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414795" y="3896952"/>
            <a:ext cx="1440000" cy="14400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704432" y="3033040"/>
            <a:ext cx="756000" cy="7560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80365" y="3199367"/>
            <a:ext cx="900000" cy="9000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7841400" y="1333348"/>
            <a:ext cx="900000" cy="9000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876256" y="4509120"/>
            <a:ext cx="1068733" cy="102167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7456612" y="3676356"/>
            <a:ext cx="1440000" cy="14400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427984" y="332656"/>
            <a:ext cx="1224000" cy="122400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3998655" y="836848"/>
            <a:ext cx="1224000" cy="122400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567163" y="5287641"/>
            <a:ext cx="1068733" cy="10216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3419872" y="6129384"/>
            <a:ext cx="756000" cy="75600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357422" y="1214422"/>
            <a:ext cx="184731" cy="461665"/>
          </a:xfrm>
          <a:prstGeom prst="rect">
            <a:avLst/>
          </a:prstGeom>
        </p:spPr>
        <p:txBody>
          <a:bodyPr wrap="none">
            <a:spAutoFit/>
          </a:bodyPr>
          <a:lstStyle/>
          <a:p>
            <a:endParaRPr lang="fr-FR" sz="2400" b="1" dirty="0" smtClean="0">
              <a:solidFill>
                <a:srgbClr val="0000FF"/>
              </a:solidFill>
              <a:effectLst>
                <a:outerShdw blurRad="38100" dist="38100" dir="2700000" algn="tl">
                  <a:srgbClr val="000000">
                    <a:alpha val="43137"/>
                  </a:srgbClr>
                </a:outerShdw>
              </a:effectLst>
              <a:latin typeface="Trebuchet MS" pitchFamily="34" charset="0"/>
              <a:ea typeface="Times New Roman" pitchFamily="18" charset="0"/>
              <a:cs typeface="Aharoni" pitchFamily="2" charset="-79"/>
            </a:endParaRPr>
          </a:p>
        </p:txBody>
      </p:sp>
      <p:sp>
        <p:nvSpPr>
          <p:cNvPr id="7" name="Titre 6"/>
          <p:cNvSpPr>
            <a:spLocks noGrp="1"/>
          </p:cNvSpPr>
          <p:nvPr>
            <p:ph type="ctrTitle"/>
          </p:nvPr>
        </p:nvSpPr>
        <p:spPr>
          <a:xfrm>
            <a:off x="1331640" y="216024"/>
            <a:ext cx="6336704" cy="1916832"/>
          </a:xfrm>
        </p:spPr>
        <p:txBody>
          <a:bodyPr>
            <a:normAutofit/>
          </a:bodyPr>
          <a:lstStyle/>
          <a:p>
            <a:pPr algn="ctr" rtl="1"/>
            <a:r>
              <a:rPr lang="ar-SA" sz="2800" dirty="0">
                <a:solidFill>
                  <a:schemeClr val="tx1"/>
                </a:solidFill>
                <a:effectLst/>
                <a:latin typeface="Simplified Arabic" pitchFamily="18" charset="-78"/>
                <a:cs typeface="Simplified Arabic" pitchFamily="18" charset="-78"/>
              </a:rPr>
              <a:t>الجمهورية الجزائرية الديمقراطية الشعبية</a:t>
            </a:r>
            <a:r>
              <a:rPr lang="fr-FR" sz="2800" dirty="0">
                <a:solidFill>
                  <a:schemeClr val="tx1"/>
                </a:solidFill>
                <a:effectLst/>
                <a:latin typeface="Simplified Arabic" pitchFamily="18" charset="-78"/>
                <a:cs typeface="Simplified Arabic" pitchFamily="18" charset="-78"/>
              </a:rPr>
              <a:t/>
            </a:r>
            <a:br>
              <a:rPr lang="fr-FR" sz="2800" dirty="0">
                <a:solidFill>
                  <a:schemeClr val="tx1"/>
                </a:solidFill>
                <a:effectLst/>
                <a:latin typeface="Simplified Arabic" pitchFamily="18" charset="-78"/>
                <a:cs typeface="Simplified Arabic" pitchFamily="18" charset="-78"/>
              </a:rPr>
            </a:br>
            <a:r>
              <a:rPr lang="ar-SA" sz="2800" dirty="0">
                <a:solidFill>
                  <a:schemeClr val="tx1"/>
                </a:solidFill>
                <a:effectLst/>
                <a:latin typeface="Simplified Arabic" pitchFamily="18" charset="-78"/>
                <a:cs typeface="Simplified Arabic" pitchFamily="18" charset="-78"/>
              </a:rPr>
              <a:t>وزارة التـعليم العالي والبحث </a:t>
            </a:r>
            <a:r>
              <a:rPr lang="ar-SA" sz="2800" dirty="0" smtClean="0">
                <a:solidFill>
                  <a:schemeClr val="tx1"/>
                </a:solidFill>
                <a:effectLst/>
                <a:latin typeface="Simplified Arabic" pitchFamily="18" charset="-78"/>
                <a:cs typeface="Simplified Arabic" pitchFamily="18" charset="-78"/>
              </a:rPr>
              <a:t>العلمي</a:t>
            </a:r>
            <a:r>
              <a:rPr lang="fr-FR" sz="2800" dirty="0" smtClean="0">
                <a:solidFill>
                  <a:schemeClr val="tx1"/>
                </a:solidFill>
                <a:effectLst/>
                <a:latin typeface="Simplified Arabic" pitchFamily="18" charset="-78"/>
                <a:cs typeface="Simplified Arabic" pitchFamily="18" charset="-78"/>
              </a:rPr>
              <a:t/>
            </a:r>
            <a:br>
              <a:rPr lang="fr-FR" sz="2800" dirty="0" smtClean="0">
                <a:solidFill>
                  <a:schemeClr val="tx1"/>
                </a:solidFill>
                <a:effectLst/>
                <a:latin typeface="Simplified Arabic" pitchFamily="18" charset="-78"/>
                <a:cs typeface="Simplified Arabic" pitchFamily="18" charset="-78"/>
              </a:rPr>
            </a:br>
            <a:r>
              <a:rPr lang="ar-SA" sz="2800" dirty="0">
                <a:solidFill>
                  <a:schemeClr val="tx1"/>
                </a:solidFill>
                <a:effectLst/>
                <a:latin typeface="Simplified Arabic" pitchFamily="18" charset="-78"/>
                <a:cs typeface="Simplified Arabic" pitchFamily="18" charset="-78"/>
              </a:rPr>
              <a:t>جامعة 08 ماي 1945 –قالمة-</a:t>
            </a:r>
            <a:r>
              <a:rPr lang="fr-FR" sz="2800" dirty="0">
                <a:solidFill>
                  <a:schemeClr val="tx1"/>
                </a:solidFill>
                <a:effectLst/>
                <a:latin typeface="Simplified Arabic" pitchFamily="18" charset="-78"/>
                <a:cs typeface="Simplified Arabic" pitchFamily="18" charset="-78"/>
              </a:rPr>
              <a:t/>
            </a:r>
            <a:br>
              <a:rPr lang="fr-FR" sz="2800" dirty="0">
                <a:solidFill>
                  <a:schemeClr val="tx1"/>
                </a:solidFill>
                <a:effectLst/>
                <a:latin typeface="Simplified Arabic" pitchFamily="18" charset="-78"/>
                <a:cs typeface="Simplified Arabic" pitchFamily="18" charset="-78"/>
              </a:rPr>
            </a:br>
            <a:r>
              <a:rPr lang="ar-SA" sz="2800" dirty="0">
                <a:solidFill>
                  <a:schemeClr val="tx1"/>
                </a:solidFill>
                <a:effectLst/>
                <a:latin typeface="Simplified Arabic" pitchFamily="18" charset="-78"/>
                <a:cs typeface="Simplified Arabic" pitchFamily="18" charset="-78"/>
              </a:rPr>
              <a:t>كلية </a:t>
            </a:r>
            <a:r>
              <a:rPr lang="ar-SA" sz="2800" dirty="0" smtClean="0">
                <a:solidFill>
                  <a:schemeClr val="tx1"/>
                </a:solidFill>
                <a:effectLst/>
                <a:latin typeface="Simplified Arabic" pitchFamily="18" charset="-78"/>
                <a:cs typeface="Simplified Arabic" pitchFamily="18" charset="-78"/>
              </a:rPr>
              <a:t>العلوم</a:t>
            </a:r>
            <a:r>
              <a:rPr lang="ar-DZ" sz="2800" dirty="0" smtClean="0">
                <a:solidFill>
                  <a:schemeClr val="tx1"/>
                </a:solidFill>
                <a:effectLst/>
                <a:latin typeface="Simplified Arabic" pitchFamily="18" charset="-78"/>
                <a:cs typeface="Simplified Arabic" pitchFamily="18" charset="-78"/>
              </a:rPr>
              <a:t> الاقتصادية والتجارية وعلوم التسيير</a:t>
            </a:r>
            <a:endParaRPr lang="fr-FR" sz="2800" dirty="0">
              <a:solidFill>
                <a:schemeClr val="tx1"/>
              </a:solidFill>
              <a:effectLst/>
              <a:latin typeface="Simplified Arabic" pitchFamily="18" charset="-78"/>
              <a:cs typeface="Simplified Arabic" pitchFamily="18" charset="-78"/>
            </a:endParaRPr>
          </a:p>
        </p:txBody>
      </p:sp>
      <p:sp>
        <p:nvSpPr>
          <p:cNvPr id="10" name="Sous-titre 9"/>
          <p:cNvSpPr>
            <a:spLocks noGrp="1"/>
          </p:cNvSpPr>
          <p:nvPr>
            <p:ph type="subTitle" idx="1"/>
          </p:nvPr>
        </p:nvSpPr>
        <p:spPr>
          <a:xfrm>
            <a:off x="2735796" y="5949280"/>
            <a:ext cx="3672408" cy="648072"/>
          </a:xfrm>
        </p:spPr>
        <p:txBody>
          <a:bodyPr>
            <a:normAutofit fontScale="92500"/>
          </a:bodyPr>
          <a:lstStyle/>
          <a:p>
            <a:pPr algn="ctr"/>
            <a:r>
              <a:rPr lang="ar-DZ" sz="2800" dirty="0" smtClean="0">
                <a:solidFill>
                  <a:schemeClr val="tx1"/>
                </a:solidFill>
                <a:latin typeface="Simplified Arabic" pitchFamily="18" charset="-78"/>
                <a:cs typeface="Simplified Arabic" pitchFamily="18" charset="-78"/>
              </a:rPr>
              <a:t>السنة الجامعية: 2023/ 2024</a:t>
            </a:r>
            <a:endParaRPr lang="fr-FR" sz="2800" dirty="0">
              <a:solidFill>
                <a:schemeClr val="tx1"/>
              </a:solidFill>
              <a:latin typeface="Simplified Arabic" pitchFamily="18" charset="-78"/>
              <a:cs typeface="Simplified Arabic" pitchFamily="18" charset="-78"/>
            </a:endParaRPr>
          </a:p>
        </p:txBody>
      </p:sp>
      <p:sp>
        <p:nvSpPr>
          <p:cNvPr id="12" name="ZoneTexte 11"/>
          <p:cNvSpPr txBox="1"/>
          <p:nvPr/>
        </p:nvSpPr>
        <p:spPr>
          <a:xfrm>
            <a:off x="4857752" y="4786322"/>
            <a:ext cx="2880320" cy="1015663"/>
          </a:xfrm>
          <a:prstGeom prst="rect">
            <a:avLst/>
          </a:prstGeom>
          <a:noFill/>
        </p:spPr>
        <p:txBody>
          <a:bodyPr wrap="square" rtlCol="0">
            <a:spAutoFit/>
          </a:bodyPr>
          <a:lstStyle/>
          <a:p>
            <a:pPr algn="r" rtl="1"/>
            <a:r>
              <a:rPr lang="ar-DZ" sz="2000" dirty="0" smtClean="0">
                <a:latin typeface="Simplified Arabic" pitchFamily="18" charset="-78"/>
                <a:cs typeface="Simplified Arabic" pitchFamily="18" charset="-78"/>
              </a:rPr>
              <a:t>من إعداد الطالبتان:</a:t>
            </a:r>
          </a:p>
          <a:p>
            <a:pPr algn="r" rtl="1">
              <a:buFont typeface="Arial" charset="0"/>
              <a:buChar char="•"/>
            </a:pPr>
            <a:r>
              <a:rPr lang="ar-DZ" sz="2000" dirty="0" err="1" smtClean="0">
                <a:latin typeface="Simplified Arabic" pitchFamily="18" charset="-78"/>
                <a:cs typeface="Simplified Arabic" pitchFamily="18" charset="-78"/>
              </a:rPr>
              <a:t>ظافري</a:t>
            </a:r>
            <a:r>
              <a:rPr lang="ar-DZ" sz="2000" dirty="0" smtClean="0">
                <a:latin typeface="Simplified Arabic" pitchFamily="18" charset="-78"/>
                <a:cs typeface="Simplified Arabic" pitchFamily="18" charset="-78"/>
              </a:rPr>
              <a:t> وداد</a:t>
            </a:r>
          </a:p>
          <a:p>
            <a:pPr algn="r" rtl="1">
              <a:buFont typeface="Arial" charset="0"/>
              <a:buChar char="•"/>
            </a:pPr>
            <a:r>
              <a:rPr lang="ar-DZ" sz="2000" dirty="0" smtClean="0">
                <a:latin typeface="Simplified Arabic" pitchFamily="18" charset="-78"/>
                <a:cs typeface="Simplified Arabic" pitchFamily="18" charset="-78"/>
              </a:rPr>
              <a:t> </a:t>
            </a:r>
            <a:r>
              <a:rPr lang="ar-DZ" sz="2000" dirty="0" err="1" smtClean="0">
                <a:latin typeface="Simplified Arabic" pitchFamily="18" charset="-78"/>
                <a:cs typeface="Simplified Arabic" pitchFamily="18" charset="-78"/>
              </a:rPr>
              <a:t>بورفيع</a:t>
            </a:r>
            <a:r>
              <a:rPr lang="ar-DZ" sz="2000" dirty="0" smtClean="0">
                <a:latin typeface="Simplified Arabic" pitchFamily="18" charset="-78"/>
                <a:cs typeface="Simplified Arabic" pitchFamily="18" charset="-78"/>
              </a:rPr>
              <a:t> زينب</a:t>
            </a:r>
          </a:p>
        </p:txBody>
      </p:sp>
      <p:cxnSp>
        <p:nvCxnSpPr>
          <p:cNvPr id="17" name="Connecteur droit 16"/>
          <p:cNvCxnSpPr/>
          <p:nvPr/>
        </p:nvCxnSpPr>
        <p:spPr>
          <a:xfrm>
            <a:off x="1331640" y="0"/>
            <a:ext cx="0" cy="508518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9" name="Connecteur droit 18"/>
          <p:cNvCxnSpPr/>
          <p:nvPr/>
        </p:nvCxnSpPr>
        <p:spPr>
          <a:xfrm>
            <a:off x="0" y="2132856"/>
            <a:ext cx="91440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0" y="5072074"/>
            <a:ext cx="2880320" cy="707886"/>
          </a:xfrm>
          <a:prstGeom prst="rect">
            <a:avLst/>
          </a:prstGeom>
          <a:noFill/>
        </p:spPr>
        <p:txBody>
          <a:bodyPr wrap="square" rtlCol="0">
            <a:spAutoFit/>
          </a:bodyPr>
          <a:lstStyle/>
          <a:p>
            <a:pPr algn="r" rtl="1"/>
            <a:r>
              <a:rPr lang="ar-DZ" sz="2000" dirty="0" smtClean="0">
                <a:latin typeface="Simplified Arabic" pitchFamily="18" charset="-78"/>
                <a:cs typeface="Simplified Arabic" pitchFamily="18" charset="-78"/>
              </a:rPr>
              <a:t>تحت إشراف الدكتور: </a:t>
            </a:r>
          </a:p>
          <a:p>
            <a:pPr algn="r" rtl="1"/>
            <a:r>
              <a:rPr lang="ar-DZ" sz="2000" dirty="0" smtClean="0">
                <a:latin typeface="Simplified Arabic" pitchFamily="18" charset="-78"/>
                <a:cs typeface="Simplified Arabic" pitchFamily="18" charset="-78"/>
              </a:rPr>
              <a:t>* </a:t>
            </a:r>
            <a:r>
              <a:rPr lang="ar-DZ" sz="2000" dirty="0" err="1" smtClean="0">
                <a:latin typeface="Simplified Arabic" pitchFamily="18" charset="-78"/>
                <a:cs typeface="Simplified Arabic" pitchFamily="18" charset="-78"/>
              </a:rPr>
              <a:t>عياد</a:t>
            </a:r>
            <a:endParaRPr lang="ar-DZ" sz="2000" dirty="0" smtClean="0">
              <a:latin typeface="Simplified Arabic" pitchFamily="18" charset="-78"/>
              <a:cs typeface="Simplified Arabic" pitchFamily="18" charset="-78"/>
            </a:endParaRPr>
          </a:p>
        </p:txBody>
      </p:sp>
      <p:cxnSp>
        <p:nvCxnSpPr>
          <p:cNvPr id="21" name="Connecteur droit 20"/>
          <p:cNvCxnSpPr/>
          <p:nvPr/>
        </p:nvCxnSpPr>
        <p:spPr>
          <a:xfrm>
            <a:off x="7740352" y="0"/>
            <a:ext cx="0" cy="508518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1026" name="Image 12" descr="Description : D:\Ensegnement 2012_2013\COURS\LOGO UNIV GUELMA 2014 - Copie (382 x 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486"/>
            <a:ext cx="1296988" cy="1296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12" descr="Description : D:\Ensegnement 2012_2013\COURS\LOGO UNIV GUELMA 2014 - Copie (382 x 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938" y="417486"/>
            <a:ext cx="1296988" cy="1296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3"/>
          <p:cNvSpPr>
            <a:spLocks noChangeArrowheads="1"/>
          </p:cNvSpPr>
          <p:nvPr/>
        </p:nvSpPr>
        <p:spPr bwMode="auto">
          <a:xfrm>
            <a:off x="1381188" y="2428868"/>
            <a:ext cx="6286500" cy="1880729"/>
          </a:xfrm>
          <a:prstGeom prst="roundRect">
            <a:avLst>
              <a:gd name="adj" fmla="val 16667"/>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ar-DZ" sz="5400" b="1" kern="1800" dirty="0" smtClean="0">
                <a:ea typeface="Times New Roman"/>
                <a:cs typeface="Times New Roman"/>
              </a:rPr>
              <a:t>استثمار المحميات الطبيعية كوجهة سياحية في الجزائر</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2" presetClass="exit" presetSubtype="4" repeatCount="indefinite" fill="hold" nodeType="withEffect">
                                  <p:stCondLst>
                                    <p:cond delay="0"/>
                                  </p:stCondLst>
                                  <p:childTnLst>
                                    <p:animEffect transition="out" filter="wipe(down)">
                                      <p:cBhvr>
                                        <p:cTn id="11" dur="3000"/>
                                        <p:tgtEl>
                                          <p:spTgt spid="17"/>
                                        </p:tgtEl>
                                      </p:cBhvr>
                                    </p:animEffect>
                                    <p:set>
                                      <p:cBhvr>
                                        <p:cTn id="12" dur="1" fill="hold">
                                          <p:stCondLst>
                                            <p:cond delay="2999"/>
                                          </p:stCondLst>
                                        </p:cTn>
                                        <p:tgtEl>
                                          <p:spTgt spid="17"/>
                                        </p:tgtEl>
                                        <p:attrNameLst>
                                          <p:attrName>style.visibility</p:attrName>
                                        </p:attrNameLst>
                                      </p:cBhvr>
                                      <p:to>
                                        <p:strVal val="hidden"/>
                                      </p:to>
                                    </p:set>
                                  </p:childTnLst>
                                </p:cTn>
                              </p:par>
                              <p:par>
                                <p:cTn id="13" presetID="22" presetClass="exit" presetSubtype="2" repeatCount="indefinite" fill="hold" nodeType="withEffect">
                                  <p:stCondLst>
                                    <p:cond delay="0"/>
                                  </p:stCondLst>
                                  <p:childTnLst>
                                    <p:animEffect transition="out" filter="wipe(right)">
                                      <p:cBhvr>
                                        <p:cTn id="14" dur="3000"/>
                                        <p:tgtEl>
                                          <p:spTgt spid="19"/>
                                        </p:tgtEl>
                                      </p:cBhvr>
                                    </p:animEffect>
                                    <p:set>
                                      <p:cBhvr>
                                        <p:cTn id="15" dur="1" fill="hold">
                                          <p:stCondLst>
                                            <p:cond delay="2999"/>
                                          </p:stCondLst>
                                        </p:cTn>
                                        <p:tgtEl>
                                          <p:spTgt spid="19"/>
                                        </p:tgtEl>
                                        <p:attrNameLst>
                                          <p:attrName>style.visibility</p:attrName>
                                        </p:attrNameLst>
                                      </p:cBhvr>
                                      <p:to>
                                        <p:strVal val="hidden"/>
                                      </p:to>
                                    </p:set>
                                  </p:childTnLst>
                                </p:cTn>
                              </p:par>
                              <p:par>
                                <p:cTn id="16" presetID="25"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2"/>
                                        </p:tgtEl>
                                      </p:cBhvr>
                                    </p:animEffect>
                                  </p:childTnLst>
                                </p:cTn>
                              </p:par>
                            </p:childTnLst>
                          </p:cTn>
                        </p:par>
                        <p:par>
                          <p:cTn id="26" fill="hold">
                            <p:stCondLst>
                              <p:cond delay="3000"/>
                            </p:stCondLst>
                            <p:childTnLst>
                              <p:par>
                                <p:cTn id="27" presetID="52" presetClass="entr" presetSubtype="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Scale>
                                      <p:cBhvr>
                                        <p:cTn id="2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xEl>
                                              <p:pRg st="0" end="0"/>
                                            </p:txEl>
                                          </p:spTgt>
                                        </p:tgtEl>
                                        <p:attrNameLst>
                                          <p:attrName>ppt_x</p:attrName>
                                          <p:attrName>ppt_y</p:attrName>
                                        </p:attrNameLst>
                                      </p:cBhvr>
                                    </p:animMotion>
                                    <p:animEffect transition="in" filter="fade">
                                      <p:cBhvr>
                                        <p:cTn id="31" dur="1000"/>
                                        <p:tgtEl>
                                          <p:spTgt spid="10">
                                            <p:txEl>
                                              <p:pRg st="0" end="0"/>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7" dur="1000" fill="hold"/>
                                        <p:tgtEl>
                                          <p:spTgt spid="1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6"/>
                                        </p:tgtEl>
                                      </p:cBhvr>
                                    </p:animEffect>
                                  </p:childTnLst>
                                </p:cTn>
                              </p:par>
                              <p:par>
                                <p:cTn id="42" presetID="22" presetClass="exit" presetSubtype="4" repeatCount="indefinite" fill="hold" nodeType="withEffect">
                                  <p:stCondLst>
                                    <p:cond delay="0"/>
                                  </p:stCondLst>
                                  <p:childTnLst>
                                    <p:animEffect transition="out" filter="wipe(down)">
                                      <p:cBhvr>
                                        <p:cTn id="43" dur="3000"/>
                                        <p:tgtEl>
                                          <p:spTgt spid="21"/>
                                        </p:tgtEl>
                                      </p:cBhvr>
                                    </p:animEffect>
                                    <p:set>
                                      <p:cBhvr>
                                        <p:cTn id="44" dur="1" fill="hold">
                                          <p:stCondLst>
                                            <p:cond delay="2999"/>
                                          </p:stCondLst>
                                        </p:cTn>
                                        <p:tgtEl>
                                          <p:spTgt spid="21"/>
                                        </p:tgtEl>
                                        <p:attrNameLst>
                                          <p:attrName>style.visibility</p:attrName>
                                        </p:attrNameLst>
                                      </p:cBhvr>
                                      <p:to>
                                        <p:strVal val="hidden"/>
                                      </p:to>
                                    </p:set>
                                  </p:childTnLst>
                                </p:cTn>
                              </p:par>
                              <p:par>
                                <p:cTn id="45" presetID="22" presetClass="entr" presetSubtype="8" fill="hold" grpId="0" nodeType="withEffect" nodePh="1">
                                  <p:stCondLst>
                                    <p:cond delay="0"/>
                                  </p:stCondLst>
                                  <p:endCondLst>
                                    <p:cond evt="begin" delay="0">
                                      <p:tn val="45"/>
                                    </p:cond>
                                  </p:end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2000"/>
                                        <p:tgtEl>
                                          <p:spTgt spid="28"/>
                                        </p:tgtEl>
                                      </p:cBhvr>
                                    </p:animEffect>
                                  </p:childTnLst>
                                </p:cTn>
                              </p:par>
                              <p:par>
                                <p:cTn id="48" presetID="53" presetClass="entr" presetSubtype="16" repeatCount="indefinite"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250" fill="hold"/>
                                        <p:tgtEl>
                                          <p:spTgt spid="26"/>
                                        </p:tgtEl>
                                        <p:attrNameLst>
                                          <p:attrName>ppt_w</p:attrName>
                                        </p:attrNameLst>
                                      </p:cBhvr>
                                      <p:tavLst>
                                        <p:tav tm="0">
                                          <p:val>
                                            <p:fltVal val="0"/>
                                          </p:val>
                                        </p:tav>
                                        <p:tav tm="100000">
                                          <p:val>
                                            <p:strVal val="#ppt_w"/>
                                          </p:val>
                                        </p:tav>
                                      </p:tavLst>
                                    </p:anim>
                                    <p:anim calcmode="lin" valueType="num">
                                      <p:cBhvr>
                                        <p:cTn id="51" dur="3250" fill="hold"/>
                                        <p:tgtEl>
                                          <p:spTgt spid="26"/>
                                        </p:tgtEl>
                                        <p:attrNameLst>
                                          <p:attrName>ppt_h</p:attrName>
                                        </p:attrNameLst>
                                      </p:cBhvr>
                                      <p:tavLst>
                                        <p:tav tm="0">
                                          <p:val>
                                            <p:fltVal val="0"/>
                                          </p:val>
                                        </p:tav>
                                        <p:tav tm="100000">
                                          <p:val>
                                            <p:strVal val="#ppt_h"/>
                                          </p:val>
                                        </p:tav>
                                      </p:tavLst>
                                    </p:anim>
                                    <p:animEffect transition="in" filter="fade">
                                      <p:cBhvr>
                                        <p:cTn id="52" dur="3250"/>
                                        <p:tgtEl>
                                          <p:spTgt spid="26"/>
                                        </p:tgtEl>
                                      </p:cBhvr>
                                    </p:animEffect>
                                  </p:childTnLst>
                                </p:cTn>
                              </p:par>
                              <p:par>
                                <p:cTn id="53" presetID="53" presetClass="entr" presetSubtype="528" repeatCount="indefinite"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0" fill="hold"/>
                                        <p:tgtEl>
                                          <p:spTgt spid="13"/>
                                        </p:tgtEl>
                                        <p:attrNameLst>
                                          <p:attrName>ppt_w</p:attrName>
                                        </p:attrNameLst>
                                      </p:cBhvr>
                                      <p:tavLst>
                                        <p:tav tm="0">
                                          <p:val>
                                            <p:fltVal val="0"/>
                                          </p:val>
                                        </p:tav>
                                        <p:tav tm="100000">
                                          <p:val>
                                            <p:strVal val="#ppt_w"/>
                                          </p:val>
                                        </p:tav>
                                      </p:tavLst>
                                    </p:anim>
                                    <p:anim calcmode="lin" valueType="num">
                                      <p:cBhvr>
                                        <p:cTn id="56" dur="3000" fill="hold"/>
                                        <p:tgtEl>
                                          <p:spTgt spid="13"/>
                                        </p:tgtEl>
                                        <p:attrNameLst>
                                          <p:attrName>ppt_h</p:attrName>
                                        </p:attrNameLst>
                                      </p:cBhvr>
                                      <p:tavLst>
                                        <p:tav tm="0">
                                          <p:val>
                                            <p:fltVal val="0"/>
                                          </p:val>
                                        </p:tav>
                                        <p:tav tm="100000">
                                          <p:val>
                                            <p:strVal val="#ppt_h"/>
                                          </p:val>
                                        </p:tav>
                                      </p:tavLst>
                                    </p:anim>
                                    <p:animEffect transition="in" filter="fade">
                                      <p:cBhvr>
                                        <p:cTn id="57" dur="3000"/>
                                        <p:tgtEl>
                                          <p:spTgt spid="13"/>
                                        </p:tgtEl>
                                      </p:cBhvr>
                                    </p:animEffect>
                                    <p:anim calcmode="lin" valueType="num">
                                      <p:cBhvr>
                                        <p:cTn id="58" dur="3000" fill="hold"/>
                                        <p:tgtEl>
                                          <p:spTgt spid="13"/>
                                        </p:tgtEl>
                                        <p:attrNameLst>
                                          <p:attrName>ppt_x</p:attrName>
                                        </p:attrNameLst>
                                      </p:cBhvr>
                                      <p:tavLst>
                                        <p:tav tm="0">
                                          <p:val>
                                            <p:fltVal val="0.5"/>
                                          </p:val>
                                        </p:tav>
                                        <p:tav tm="100000">
                                          <p:val>
                                            <p:strVal val="#ppt_x"/>
                                          </p:val>
                                        </p:tav>
                                      </p:tavLst>
                                    </p:anim>
                                    <p:anim calcmode="lin" valueType="num">
                                      <p:cBhvr>
                                        <p:cTn id="59" dur="3000" fill="hold"/>
                                        <p:tgtEl>
                                          <p:spTgt spid="13"/>
                                        </p:tgtEl>
                                        <p:attrNameLst>
                                          <p:attrName>ppt_y</p:attrName>
                                        </p:attrNameLst>
                                      </p:cBhvr>
                                      <p:tavLst>
                                        <p:tav tm="0">
                                          <p:val>
                                            <p:fltVal val="0.5"/>
                                          </p:val>
                                        </p:tav>
                                        <p:tav tm="100000">
                                          <p:val>
                                            <p:strVal val="#ppt_y"/>
                                          </p:val>
                                        </p:tav>
                                      </p:tavLst>
                                    </p:anim>
                                  </p:childTnLst>
                                </p:cTn>
                              </p:par>
                              <p:par>
                                <p:cTn id="60" presetID="53" presetClass="entr" presetSubtype="528" repeatCount="indefinite"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3250" fill="hold"/>
                                        <p:tgtEl>
                                          <p:spTgt spid="23"/>
                                        </p:tgtEl>
                                        <p:attrNameLst>
                                          <p:attrName>ppt_w</p:attrName>
                                        </p:attrNameLst>
                                      </p:cBhvr>
                                      <p:tavLst>
                                        <p:tav tm="0">
                                          <p:val>
                                            <p:fltVal val="0"/>
                                          </p:val>
                                        </p:tav>
                                        <p:tav tm="100000">
                                          <p:val>
                                            <p:strVal val="#ppt_w"/>
                                          </p:val>
                                        </p:tav>
                                      </p:tavLst>
                                    </p:anim>
                                    <p:anim calcmode="lin" valueType="num">
                                      <p:cBhvr>
                                        <p:cTn id="63" dur="3250" fill="hold"/>
                                        <p:tgtEl>
                                          <p:spTgt spid="23"/>
                                        </p:tgtEl>
                                        <p:attrNameLst>
                                          <p:attrName>ppt_h</p:attrName>
                                        </p:attrNameLst>
                                      </p:cBhvr>
                                      <p:tavLst>
                                        <p:tav tm="0">
                                          <p:val>
                                            <p:fltVal val="0"/>
                                          </p:val>
                                        </p:tav>
                                        <p:tav tm="100000">
                                          <p:val>
                                            <p:strVal val="#ppt_h"/>
                                          </p:val>
                                        </p:tav>
                                      </p:tavLst>
                                    </p:anim>
                                    <p:animEffect transition="in" filter="fade">
                                      <p:cBhvr>
                                        <p:cTn id="64" dur="3250"/>
                                        <p:tgtEl>
                                          <p:spTgt spid="23"/>
                                        </p:tgtEl>
                                      </p:cBhvr>
                                    </p:animEffect>
                                    <p:anim calcmode="lin" valueType="num">
                                      <p:cBhvr>
                                        <p:cTn id="65" dur="3250" fill="hold"/>
                                        <p:tgtEl>
                                          <p:spTgt spid="23"/>
                                        </p:tgtEl>
                                        <p:attrNameLst>
                                          <p:attrName>ppt_x</p:attrName>
                                        </p:attrNameLst>
                                      </p:cBhvr>
                                      <p:tavLst>
                                        <p:tav tm="0">
                                          <p:val>
                                            <p:fltVal val="0.5"/>
                                          </p:val>
                                        </p:tav>
                                        <p:tav tm="100000">
                                          <p:val>
                                            <p:strVal val="#ppt_x"/>
                                          </p:val>
                                        </p:tav>
                                      </p:tavLst>
                                    </p:anim>
                                    <p:anim calcmode="lin" valueType="num">
                                      <p:cBhvr>
                                        <p:cTn id="66" dur="3250" fill="hold"/>
                                        <p:tgtEl>
                                          <p:spTgt spid="23"/>
                                        </p:tgtEl>
                                        <p:attrNameLst>
                                          <p:attrName>ppt_y</p:attrName>
                                        </p:attrNameLst>
                                      </p:cBhvr>
                                      <p:tavLst>
                                        <p:tav tm="0">
                                          <p:val>
                                            <p:fltVal val="0.5"/>
                                          </p:val>
                                        </p:tav>
                                        <p:tav tm="100000">
                                          <p:val>
                                            <p:strVal val="#ppt_y"/>
                                          </p:val>
                                        </p:tav>
                                      </p:tavLst>
                                    </p:anim>
                                  </p:childTnLst>
                                </p:cTn>
                              </p:par>
                            </p:childTnLst>
                          </p:cTn>
                        </p:par>
                        <p:par>
                          <p:cTn id="67" fill="hold">
                            <p:stCondLst>
                              <p:cond delay="6250"/>
                            </p:stCondLst>
                            <p:childTnLst>
                              <p:par>
                                <p:cTn id="68" presetID="10" presetClass="exit" presetSubtype="0" repeatCount="indefinite" fill="hold" grpId="1" nodeType="afterEffect">
                                  <p:stCondLst>
                                    <p:cond delay="250"/>
                                  </p:stCondLst>
                                  <p:childTnLst>
                                    <p:animEffect transition="out" filter="fade">
                                      <p:cBhvr>
                                        <p:cTn id="69" dur="500"/>
                                        <p:tgtEl>
                                          <p:spTgt spid="26"/>
                                        </p:tgtEl>
                                      </p:cBhvr>
                                    </p:animEffect>
                                    <p:set>
                                      <p:cBhvr>
                                        <p:cTn id="70" dur="1" fill="hold">
                                          <p:stCondLst>
                                            <p:cond delay="499"/>
                                          </p:stCondLst>
                                        </p:cTn>
                                        <p:tgtEl>
                                          <p:spTgt spid="26"/>
                                        </p:tgtEl>
                                        <p:attrNameLst>
                                          <p:attrName>style.visibility</p:attrName>
                                        </p:attrNameLst>
                                      </p:cBhvr>
                                      <p:to>
                                        <p:strVal val="hidden"/>
                                      </p:to>
                                    </p:set>
                                  </p:childTnLst>
                                </p:cTn>
                              </p:par>
                              <p:par>
                                <p:cTn id="71" presetID="53" presetClass="entr" presetSubtype="16" repeatCount="indefinite" fill="hold" grpId="0" nodeType="withEffect">
                                  <p:stCondLst>
                                    <p:cond delay="750"/>
                                  </p:stCondLst>
                                  <p:childTnLst>
                                    <p:set>
                                      <p:cBhvr>
                                        <p:cTn id="72" dur="1" fill="hold">
                                          <p:stCondLst>
                                            <p:cond delay="0"/>
                                          </p:stCondLst>
                                        </p:cTn>
                                        <p:tgtEl>
                                          <p:spTgt spid="25"/>
                                        </p:tgtEl>
                                        <p:attrNameLst>
                                          <p:attrName>style.visibility</p:attrName>
                                        </p:attrNameLst>
                                      </p:cBhvr>
                                      <p:to>
                                        <p:strVal val="visible"/>
                                      </p:to>
                                    </p:set>
                                    <p:anim calcmode="lin" valueType="num">
                                      <p:cBhvr>
                                        <p:cTn id="73" dur="3750" fill="hold"/>
                                        <p:tgtEl>
                                          <p:spTgt spid="25"/>
                                        </p:tgtEl>
                                        <p:attrNameLst>
                                          <p:attrName>ppt_w</p:attrName>
                                        </p:attrNameLst>
                                      </p:cBhvr>
                                      <p:tavLst>
                                        <p:tav tm="0">
                                          <p:val>
                                            <p:fltVal val="0"/>
                                          </p:val>
                                        </p:tav>
                                        <p:tav tm="100000">
                                          <p:val>
                                            <p:strVal val="#ppt_w"/>
                                          </p:val>
                                        </p:tav>
                                      </p:tavLst>
                                    </p:anim>
                                    <p:anim calcmode="lin" valueType="num">
                                      <p:cBhvr>
                                        <p:cTn id="74" dur="3750" fill="hold"/>
                                        <p:tgtEl>
                                          <p:spTgt spid="25"/>
                                        </p:tgtEl>
                                        <p:attrNameLst>
                                          <p:attrName>ppt_h</p:attrName>
                                        </p:attrNameLst>
                                      </p:cBhvr>
                                      <p:tavLst>
                                        <p:tav tm="0">
                                          <p:val>
                                            <p:fltVal val="0"/>
                                          </p:val>
                                        </p:tav>
                                        <p:tav tm="100000">
                                          <p:val>
                                            <p:strVal val="#ppt_h"/>
                                          </p:val>
                                        </p:tav>
                                      </p:tavLst>
                                    </p:anim>
                                    <p:animEffect transition="in" filter="fade">
                                      <p:cBhvr>
                                        <p:cTn id="75" dur="3750"/>
                                        <p:tgtEl>
                                          <p:spTgt spid="25"/>
                                        </p:tgtEl>
                                      </p:cBhvr>
                                    </p:animEffect>
                                  </p:childTnLst>
                                </p:cTn>
                              </p:par>
                            </p:childTnLst>
                          </p:cTn>
                        </p:par>
                        <p:par>
                          <p:cTn id="76" fill="hold">
                            <p:stCondLst>
                              <p:cond delay="10750"/>
                            </p:stCondLst>
                            <p:childTnLst>
                              <p:par>
                                <p:cTn id="77" presetID="10" presetClass="exit" presetSubtype="0" repeatCount="indefinite" fill="hold" grpId="1" nodeType="after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childTnLst>
                          </p:cTn>
                        </p:par>
                        <p:par>
                          <p:cTn id="80" fill="hold">
                            <p:stCondLst>
                              <p:cond delay="11250"/>
                            </p:stCondLst>
                            <p:childTnLst>
                              <p:par>
                                <p:cTn id="81" presetID="10" presetClass="exit" presetSubtype="0" repeatCount="indefinite" fill="hold" grpId="1" nodeType="afterEffect">
                                  <p:stCondLst>
                                    <p:cond delay="25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53" presetClass="entr" presetSubtype="528" repeatCount="indefinite" fill="hold" grpId="0" nodeType="withEffect">
                                  <p:stCondLst>
                                    <p:cond delay="1250"/>
                                  </p:stCondLst>
                                  <p:childTnLst>
                                    <p:set>
                                      <p:cBhvr>
                                        <p:cTn id="85" dur="1" fill="hold">
                                          <p:stCondLst>
                                            <p:cond delay="0"/>
                                          </p:stCondLst>
                                        </p:cTn>
                                        <p:tgtEl>
                                          <p:spTgt spid="18"/>
                                        </p:tgtEl>
                                        <p:attrNameLst>
                                          <p:attrName>style.visibility</p:attrName>
                                        </p:attrNameLst>
                                      </p:cBhvr>
                                      <p:to>
                                        <p:strVal val="visible"/>
                                      </p:to>
                                    </p:set>
                                    <p:anim calcmode="lin" valueType="num">
                                      <p:cBhvr>
                                        <p:cTn id="86" dur="4750" fill="hold"/>
                                        <p:tgtEl>
                                          <p:spTgt spid="18"/>
                                        </p:tgtEl>
                                        <p:attrNameLst>
                                          <p:attrName>ppt_w</p:attrName>
                                        </p:attrNameLst>
                                      </p:cBhvr>
                                      <p:tavLst>
                                        <p:tav tm="0">
                                          <p:val>
                                            <p:fltVal val="0"/>
                                          </p:val>
                                        </p:tav>
                                        <p:tav tm="100000">
                                          <p:val>
                                            <p:strVal val="#ppt_w"/>
                                          </p:val>
                                        </p:tav>
                                      </p:tavLst>
                                    </p:anim>
                                    <p:anim calcmode="lin" valueType="num">
                                      <p:cBhvr>
                                        <p:cTn id="87" dur="4750" fill="hold"/>
                                        <p:tgtEl>
                                          <p:spTgt spid="18"/>
                                        </p:tgtEl>
                                        <p:attrNameLst>
                                          <p:attrName>ppt_h</p:attrName>
                                        </p:attrNameLst>
                                      </p:cBhvr>
                                      <p:tavLst>
                                        <p:tav tm="0">
                                          <p:val>
                                            <p:fltVal val="0"/>
                                          </p:val>
                                        </p:tav>
                                        <p:tav tm="100000">
                                          <p:val>
                                            <p:strVal val="#ppt_h"/>
                                          </p:val>
                                        </p:tav>
                                      </p:tavLst>
                                    </p:anim>
                                    <p:animEffect transition="in" filter="fade">
                                      <p:cBhvr>
                                        <p:cTn id="88" dur="4750"/>
                                        <p:tgtEl>
                                          <p:spTgt spid="18"/>
                                        </p:tgtEl>
                                      </p:cBhvr>
                                    </p:animEffect>
                                    <p:anim calcmode="lin" valueType="num">
                                      <p:cBhvr>
                                        <p:cTn id="89" dur="4750" fill="hold"/>
                                        <p:tgtEl>
                                          <p:spTgt spid="18"/>
                                        </p:tgtEl>
                                        <p:attrNameLst>
                                          <p:attrName>ppt_x</p:attrName>
                                        </p:attrNameLst>
                                      </p:cBhvr>
                                      <p:tavLst>
                                        <p:tav tm="0">
                                          <p:val>
                                            <p:fltVal val="0.5"/>
                                          </p:val>
                                        </p:tav>
                                        <p:tav tm="100000">
                                          <p:val>
                                            <p:strVal val="#ppt_x"/>
                                          </p:val>
                                        </p:tav>
                                      </p:tavLst>
                                    </p:anim>
                                    <p:anim calcmode="lin" valueType="num">
                                      <p:cBhvr>
                                        <p:cTn id="90" dur="4750" fill="hold"/>
                                        <p:tgtEl>
                                          <p:spTgt spid="18"/>
                                        </p:tgtEl>
                                        <p:attrNameLst>
                                          <p:attrName>ppt_y</p:attrName>
                                        </p:attrNameLst>
                                      </p:cBhvr>
                                      <p:tavLst>
                                        <p:tav tm="0">
                                          <p:val>
                                            <p:fltVal val="0.5"/>
                                          </p:val>
                                        </p:tav>
                                        <p:tav tm="100000">
                                          <p:val>
                                            <p:strVal val="#ppt_y"/>
                                          </p:val>
                                        </p:tav>
                                      </p:tavLst>
                                    </p:anim>
                                  </p:childTnLst>
                                </p:cTn>
                              </p:par>
                            </p:childTnLst>
                          </p:cTn>
                        </p:par>
                        <p:par>
                          <p:cTn id="91" fill="hold">
                            <p:stCondLst>
                              <p:cond delay="17250"/>
                            </p:stCondLst>
                            <p:childTnLst>
                              <p:par>
                                <p:cTn id="92" presetID="10" presetClass="exit" presetSubtype="0" repeatCount="indefinite" fill="hold" grpId="1" nodeType="after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53" presetClass="entr" presetSubtype="528" repeatCount="indefinite" fill="hold" grpId="0" nodeType="withEffect">
                                  <p:stCondLst>
                                    <p:cond delay="500"/>
                                  </p:stCondLst>
                                  <p:childTnLst>
                                    <p:set>
                                      <p:cBhvr>
                                        <p:cTn id="96" dur="1" fill="hold">
                                          <p:stCondLst>
                                            <p:cond delay="0"/>
                                          </p:stCondLst>
                                        </p:cTn>
                                        <p:tgtEl>
                                          <p:spTgt spid="15"/>
                                        </p:tgtEl>
                                        <p:attrNameLst>
                                          <p:attrName>style.visibility</p:attrName>
                                        </p:attrNameLst>
                                      </p:cBhvr>
                                      <p:to>
                                        <p:strVal val="visible"/>
                                      </p:to>
                                    </p:set>
                                    <p:anim calcmode="lin" valueType="num">
                                      <p:cBhvr>
                                        <p:cTn id="97" dur="4750" fill="hold"/>
                                        <p:tgtEl>
                                          <p:spTgt spid="15"/>
                                        </p:tgtEl>
                                        <p:attrNameLst>
                                          <p:attrName>ppt_w</p:attrName>
                                        </p:attrNameLst>
                                      </p:cBhvr>
                                      <p:tavLst>
                                        <p:tav tm="0">
                                          <p:val>
                                            <p:fltVal val="0"/>
                                          </p:val>
                                        </p:tav>
                                        <p:tav tm="100000">
                                          <p:val>
                                            <p:strVal val="#ppt_w"/>
                                          </p:val>
                                        </p:tav>
                                      </p:tavLst>
                                    </p:anim>
                                    <p:anim calcmode="lin" valueType="num">
                                      <p:cBhvr>
                                        <p:cTn id="98" dur="4750" fill="hold"/>
                                        <p:tgtEl>
                                          <p:spTgt spid="15"/>
                                        </p:tgtEl>
                                        <p:attrNameLst>
                                          <p:attrName>ppt_h</p:attrName>
                                        </p:attrNameLst>
                                      </p:cBhvr>
                                      <p:tavLst>
                                        <p:tav tm="0">
                                          <p:val>
                                            <p:fltVal val="0"/>
                                          </p:val>
                                        </p:tav>
                                        <p:tav tm="100000">
                                          <p:val>
                                            <p:strVal val="#ppt_h"/>
                                          </p:val>
                                        </p:tav>
                                      </p:tavLst>
                                    </p:anim>
                                    <p:animEffect transition="in" filter="fade">
                                      <p:cBhvr>
                                        <p:cTn id="99" dur="4750"/>
                                        <p:tgtEl>
                                          <p:spTgt spid="15"/>
                                        </p:tgtEl>
                                      </p:cBhvr>
                                    </p:animEffect>
                                    <p:anim calcmode="lin" valueType="num">
                                      <p:cBhvr>
                                        <p:cTn id="100" dur="4750" fill="hold"/>
                                        <p:tgtEl>
                                          <p:spTgt spid="15"/>
                                        </p:tgtEl>
                                        <p:attrNameLst>
                                          <p:attrName>ppt_x</p:attrName>
                                        </p:attrNameLst>
                                      </p:cBhvr>
                                      <p:tavLst>
                                        <p:tav tm="0">
                                          <p:val>
                                            <p:fltVal val="0.5"/>
                                          </p:val>
                                        </p:tav>
                                        <p:tav tm="100000">
                                          <p:val>
                                            <p:strVal val="#ppt_x"/>
                                          </p:val>
                                        </p:tav>
                                      </p:tavLst>
                                    </p:anim>
                                    <p:anim calcmode="lin" valueType="num">
                                      <p:cBhvr>
                                        <p:cTn id="101" dur="4750" fill="hold"/>
                                        <p:tgtEl>
                                          <p:spTgt spid="15"/>
                                        </p:tgtEl>
                                        <p:attrNameLst>
                                          <p:attrName>ppt_y</p:attrName>
                                        </p:attrNameLst>
                                      </p:cBhvr>
                                      <p:tavLst>
                                        <p:tav tm="0">
                                          <p:val>
                                            <p:fltVal val="0.5"/>
                                          </p:val>
                                        </p:tav>
                                        <p:tav tm="100000">
                                          <p:val>
                                            <p:strVal val="#ppt_y"/>
                                          </p:val>
                                        </p:tav>
                                      </p:tavLst>
                                    </p:anim>
                                  </p:childTnLst>
                                </p:cTn>
                              </p:par>
                            </p:childTnLst>
                          </p:cTn>
                        </p:par>
                        <p:par>
                          <p:cTn id="102" fill="hold">
                            <p:stCondLst>
                              <p:cond delay="22500"/>
                            </p:stCondLst>
                            <p:childTnLst>
                              <p:par>
                                <p:cTn id="103" presetID="10" presetClass="exit" presetSubtype="0" repeatCount="indefinite" fill="hold" grpId="1" nodeType="after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53" presetClass="entr" presetSubtype="528" repeatCount="indefinite" fill="hold" grpId="0" nodeType="withEffect">
                                  <p:stCondLst>
                                    <p:cond delay="50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5000" fill="hold"/>
                                        <p:tgtEl>
                                          <p:spTgt spid="14"/>
                                        </p:tgtEl>
                                        <p:attrNameLst>
                                          <p:attrName>ppt_w</p:attrName>
                                        </p:attrNameLst>
                                      </p:cBhvr>
                                      <p:tavLst>
                                        <p:tav tm="0">
                                          <p:val>
                                            <p:fltVal val="0"/>
                                          </p:val>
                                        </p:tav>
                                        <p:tav tm="100000">
                                          <p:val>
                                            <p:strVal val="#ppt_w"/>
                                          </p:val>
                                        </p:tav>
                                      </p:tavLst>
                                    </p:anim>
                                    <p:anim calcmode="lin" valueType="num">
                                      <p:cBhvr>
                                        <p:cTn id="109" dur="5000" fill="hold"/>
                                        <p:tgtEl>
                                          <p:spTgt spid="14"/>
                                        </p:tgtEl>
                                        <p:attrNameLst>
                                          <p:attrName>ppt_h</p:attrName>
                                        </p:attrNameLst>
                                      </p:cBhvr>
                                      <p:tavLst>
                                        <p:tav tm="0">
                                          <p:val>
                                            <p:fltVal val="0"/>
                                          </p:val>
                                        </p:tav>
                                        <p:tav tm="100000">
                                          <p:val>
                                            <p:strVal val="#ppt_h"/>
                                          </p:val>
                                        </p:tav>
                                      </p:tavLst>
                                    </p:anim>
                                    <p:animEffect transition="in" filter="fade">
                                      <p:cBhvr>
                                        <p:cTn id="110" dur="5000"/>
                                        <p:tgtEl>
                                          <p:spTgt spid="14"/>
                                        </p:tgtEl>
                                      </p:cBhvr>
                                    </p:animEffect>
                                    <p:anim calcmode="lin" valueType="num">
                                      <p:cBhvr>
                                        <p:cTn id="111" dur="5000" fill="hold"/>
                                        <p:tgtEl>
                                          <p:spTgt spid="14"/>
                                        </p:tgtEl>
                                        <p:attrNameLst>
                                          <p:attrName>ppt_x</p:attrName>
                                        </p:attrNameLst>
                                      </p:cBhvr>
                                      <p:tavLst>
                                        <p:tav tm="0">
                                          <p:val>
                                            <p:fltVal val="0.5"/>
                                          </p:val>
                                        </p:tav>
                                        <p:tav tm="100000">
                                          <p:val>
                                            <p:strVal val="#ppt_x"/>
                                          </p:val>
                                        </p:tav>
                                      </p:tavLst>
                                    </p:anim>
                                    <p:anim calcmode="lin" valueType="num">
                                      <p:cBhvr>
                                        <p:cTn id="112" dur="5000" fill="hold"/>
                                        <p:tgtEl>
                                          <p:spTgt spid="14"/>
                                        </p:tgtEl>
                                        <p:attrNameLst>
                                          <p:attrName>ppt_y</p:attrName>
                                        </p:attrNameLst>
                                      </p:cBhvr>
                                      <p:tavLst>
                                        <p:tav tm="0">
                                          <p:val>
                                            <p:fltVal val="0.5"/>
                                          </p:val>
                                        </p:tav>
                                        <p:tav tm="100000">
                                          <p:val>
                                            <p:strVal val="#ppt_y"/>
                                          </p:val>
                                        </p:tav>
                                      </p:tavLst>
                                    </p:anim>
                                  </p:childTnLst>
                                </p:cTn>
                              </p:par>
                            </p:childTnLst>
                          </p:cTn>
                        </p:par>
                        <p:par>
                          <p:cTn id="113" fill="hold">
                            <p:stCondLst>
                              <p:cond delay="28000"/>
                            </p:stCondLst>
                            <p:childTnLst>
                              <p:par>
                                <p:cTn id="114" presetID="10" presetClass="exit" presetSubtype="0" repeatCount="indefinite" fill="hold" grpId="1" nodeType="afterEffect">
                                  <p:stCondLst>
                                    <p:cond delay="0"/>
                                  </p:stCondLst>
                                  <p:childTnLst>
                                    <p:animEffect transition="out" filter="fade">
                                      <p:cBhvr>
                                        <p:cTn id="115" dur="500"/>
                                        <p:tgtEl>
                                          <p:spTgt spid="14"/>
                                        </p:tgtEl>
                                      </p:cBhvr>
                                    </p:animEffect>
                                    <p:set>
                                      <p:cBhvr>
                                        <p:cTn id="116" dur="1" fill="hold">
                                          <p:stCondLst>
                                            <p:cond delay="499"/>
                                          </p:stCondLst>
                                        </p:cTn>
                                        <p:tgtEl>
                                          <p:spTgt spid="14"/>
                                        </p:tgtEl>
                                        <p:attrNameLst>
                                          <p:attrName>style.visibility</p:attrName>
                                        </p:attrNameLst>
                                      </p:cBhvr>
                                      <p:to>
                                        <p:strVal val="hidden"/>
                                      </p:to>
                                    </p:set>
                                  </p:childTnLst>
                                </p:cTn>
                              </p:par>
                              <p:par>
                                <p:cTn id="117" presetID="53" presetClass="entr" presetSubtype="528" repeatCount="indefinite"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3000" fill="hold"/>
                                        <p:tgtEl>
                                          <p:spTgt spid="22"/>
                                        </p:tgtEl>
                                        <p:attrNameLst>
                                          <p:attrName>ppt_w</p:attrName>
                                        </p:attrNameLst>
                                      </p:cBhvr>
                                      <p:tavLst>
                                        <p:tav tm="0">
                                          <p:val>
                                            <p:fltVal val="0"/>
                                          </p:val>
                                        </p:tav>
                                        <p:tav tm="100000">
                                          <p:val>
                                            <p:strVal val="#ppt_w"/>
                                          </p:val>
                                        </p:tav>
                                      </p:tavLst>
                                    </p:anim>
                                    <p:anim calcmode="lin" valueType="num">
                                      <p:cBhvr>
                                        <p:cTn id="120" dur="3000" fill="hold"/>
                                        <p:tgtEl>
                                          <p:spTgt spid="22"/>
                                        </p:tgtEl>
                                        <p:attrNameLst>
                                          <p:attrName>ppt_h</p:attrName>
                                        </p:attrNameLst>
                                      </p:cBhvr>
                                      <p:tavLst>
                                        <p:tav tm="0">
                                          <p:val>
                                            <p:fltVal val="0"/>
                                          </p:val>
                                        </p:tav>
                                        <p:tav tm="100000">
                                          <p:val>
                                            <p:strVal val="#ppt_h"/>
                                          </p:val>
                                        </p:tav>
                                      </p:tavLst>
                                    </p:anim>
                                    <p:animEffect transition="in" filter="fade">
                                      <p:cBhvr>
                                        <p:cTn id="121" dur="3000"/>
                                        <p:tgtEl>
                                          <p:spTgt spid="22"/>
                                        </p:tgtEl>
                                      </p:cBhvr>
                                    </p:animEffect>
                                    <p:anim calcmode="lin" valueType="num">
                                      <p:cBhvr>
                                        <p:cTn id="122" dur="3000" fill="hold"/>
                                        <p:tgtEl>
                                          <p:spTgt spid="22"/>
                                        </p:tgtEl>
                                        <p:attrNameLst>
                                          <p:attrName>ppt_x</p:attrName>
                                        </p:attrNameLst>
                                      </p:cBhvr>
                                      <p:tavLst>
                                        <p:tav tm="0">
                                          <p:val>
                                            <p:fltVal val="0.5"/>
                                          </p:val>
                                        </p:tav>
                                        <p:tav tm="100000">
                                          <p:val>
                                            <p:strVal val="#ppt_x"/>
                                          </p:val>
                                        </p:tav>
                                      </p:tavLst>
                                    </p:anim>
                                    <p:anim calcmode="lin" valueType="num">
                                      <p:cBhvr>
                                        <p:cTn id="123" dur="3000" fill="hold"/>
                                        <p:tgtEl>
                                          <p:spTgt spid="22"/>
                                        </p:tgtEl>
                                        <p:attrNameLst>
                                          <p:attrName>ppt_y</p:attrName>
                                        </p:attrNameLst>
                                      </p:cBhvr>
                                      <p:tavLst>
                                        <p:tav tm="0">
                                          <p:val>
                                            <p:fltVal val="0.5"/>
                                          </p:val>
                                        </p:tav>
                                        <p:tav tm="100000">
                                          <p:val>
                                            <p:strVal val="#ppt_y"/>
                                          </p:val>
                                        </p:tav>
                                      </p:tavLst>
                                    </p:anim>
                                  </p:childTnLst>
                                </p:cTn>
                              </p:par>
                            </p:childTnLst>
                          </p:cTn>
                        </p:par>
                        <p:par>
                          <p:cTn id="124" fill="hold">
                            <p:stCondLst>
                              <p:cond delay="31000"/>
                            </p:stCondLst>
                            <p:childTnLst>
                              <p:par>
                                <p:cTn id="125" presetID="10" presetClass="exit" presetSubtype="0" repeatCount="indefinite" fill="hold" grpId="1" nodeType="after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childTnLst>
                          </p:cTn>
                        </p:par>
                        <p:par>
                          <p:cTn id="128" fill="hold">
                            <p:stCondLst>
                              <p:cond delay="31500"/>
                            </p:stCondLst>
                            <p:childTnLst>
                              <p:par>
                                <p:cTn id="129" presetID="10" presetClass="exit" presetSubtype="0" repeatCount="indefinite" fill="hold" grpId="1" nodeType="afterEffect">
                                  <p:stCondLst>
                                    <p:cond delay="25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par>
                                <p:cTn id="132" presetID="53" presetClass="entr" presetSubtype="16" repeatCount="indefinite" fill="hold" grpId="0" nodeType="withEffect">
                                  <p:stCondLst>
                                    <p:cond delay="125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3750" fill="hold"/>
                                        <p:tgtEl>
                                          <p:spTgt spid="24"/>
                                        </p:tgtEl>
                                        <p:attrNameLst>
                                          <p:attrName>ppt_w</p:attrName>
                                        </p:attrNameLst>
                                      </p:cBhvr>
                                      <p:tavLst>
                                        <p:tav tm="0">
                                          <p:val>
                                            <p:fltVal val="0"/>
                                          </p:val>
                                        </p:tav>
                                        <p:tav tm="100000">
                                          <p:val>
                                            <p:strVal val="#ppt_w"/>
                                          </p:val>
                                        </p:tav>
                                      </p:tavLst>
                                    </p:anim>
                                    <p:anim calcmode="lin" valueType="num">
                                      <p:cBhvr>
                                        <p:cTn id="135" dur="3750" fill="hold"/>
                                        <p:tgtEl>
                                          <p:spTgt spid="24"/>
                                        </p:tgtEl>
                                        <p:attrNameLst>
                                          <p:attrName>ppt_h</p:attrName>
                                        </p:attrNameLst>
                                      </p:cBhvr>
                                      <p:tavLst>
                                        <p:tav tm="0">
                                          <p:val>
                                            <p:fltVal val="0"/>
                                          </p:val>
                                        </p:tav>
                                        <p:tav tm="100000">
                                          <p:val>
                                            <p:strVal val="#ppt_h"/>
                                          </p:val>
                                        </p:tav>
                                      </p:tavLst>
                                    </p:anim>
                                    <p:animEffect transition="in" filter="fade">
                                      <p:cBhvr>
                                        <p:cTn id="136" dur="3750"/>
                                        <p:tgtEl>
                                          <p:spTgt spid="24"/>
                                        </p:tgtEl>
                                      </p:cBhvr>
                                    </p:animEffect>
                                  </p:childTnLst>
                                </p:cTn>
                              </p:par>
                            </p:childTnLst>
                          </p:cTn>
                        </p:par>
                        <p:par>
                          <p:cTn id="137" fill="hold">
                            <p:stCondLst>
                              <p:cond delay="36500"/>
                            </p:stCondLst>
                            <p:childTnLst>
                              <p:par>
                                <p:cTn id="138" presetID="10" presetClass="exit" presetSubtype="0" repeatCount="indefinite" fill="hold" grpId="1" nodeType="afterEffect">
                                  <p:stCondLst>
                                    <p:cond delay="250"/>
                                  </p:stCondLst>
                                  <p:childTnLst>
                                    <p:animEffect transition="out" filter="fade">
                                      <p:cBhvr>
                                        <p:cTn id="139" dur="500"/>
                                        <p:tgtEl>
                                          <p:spTgt spid="24"/>
                                        </p:tgtEl>
                                      </p:cBhvr>
                                    </p:animEffect>
                                    <p:set>
                                      <p:cBhvr>
                                        <p:cTn id="140" dur="1" fill="hold">
                                          <p:stCondLst>
                                            <p:cond delay="499"/>
                                          </p:stCondLst>
                                        </p:cTn>
                                        <p:tgtEl>
                                          <p:spTgt spid="24"/>
                                        </p:tgtEl>
                                        <p:attrNameLst>
                                          <p:attrName>style.visibility</p:attrName>
                                        </p:attrNameLst>
                                      </p:cBhvr>
                                      <p:to>
                                        <p:strVal val="hidden"/>
                                      </p:to>
                                    </p:set>
                                  </p:childTnLst>
                                </p:cTn>
                              </p:par>
                              <p:par>
                                <p:cTn id="141" presetID="53" presetClass="entr" presetSubtype="16" repeatCount="indefinite" fill="hold" grpId="0" nodeType="withEffect">
                                  <p:stCondLst>
                                    <p:cond delay="75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250" fill="hold"/>
                                        <p:tgtEl>
                                          <p:spTgt spid="27"/>
                                        </p:tgtEl>
                                        <p:attrNameLst>
                                          <p:attrName>ppt_w</p:attrName>
                                        </p:attrNameLst>
                                      </p:cBhvr>
                                      <p:tavLst>
                                        <p:tav tm="0">
                                          <p:val>
                                            <p:fltVal val="0"/>
                                          </p:val>
                                        </p:tav>
                                        <p:tav tm="100000">
                                          <p:val>
                                            <p:strVal val="#ppt_w"/>
                                          </p:val>
                                        </p:tav>
                                      </p:tavLst>
                                    </p:anim>
                                    <p:anim calcmode="lin" valueType="num">
                                      <p:cBhvr>
                                        <p:cTn id="144" dur="5250" fill="hold"/>
                                        <p:tgtEl>
                                          <p:spTgt spid="27"/>
                                        </p:tgtEl>
                                        <p:attrNameLst>
                                          <p:attrName>ppt_h</p:attrName>
                                        </p:attrNameLst>
                                      </p:cBhvr>
                                      <p:tavLst>
                                        <p:tav tm="0">
                                          <p:val>
                                            <p:fltVal val="0"/>
                                          </p:val>
                                        </p:tav>
                                        <p:tav tm="100000">
                                          <p:val>
                                            <p:strVal val="#ppt_h"/>
                                          </p:val>
                                        </p:tav>
                                      </p:tavLst>
                                    </p:anim>
                                    <p:animEffect transition="in" filter="fade">
                                      <p:cBhvr>
                                        <p:cTn id="145" dur="5250"/>
                                        <p:tgtEl>
                                          <p:spTgt spid="27"/>
                                        </p:tgtEl>
                                      </p:cBhvr>
                                    </p:animEffect>
                                  </p:childTnLst>
                                </p:cTn>
                              </p:par>
                            </p:childTnLst>
                          </p:cTn>
                        </p:par>
                        <p:par>
                          <p:cTn id="146" fill="hold">
                            <p:stCondLst>
                              <p:cond delay="42500"/>
                            </p:stCondLst>
                            <p:childTnLst>
                              <p:par>
                                <p:cTn id="147" presetID="10" presetClass="exit" presetSubtype="0" repeatCount="indefinite" fill="hold" grpId="1" nodeType="afterEffect">
                                  <p:stCondLst>
                                    <p:cond delay="250"/>
                                  </p:stCondLst>
                                  <p:childTnLst>
                                    <p:animEffect transition="out" filter="fad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wipe(down)">
                                      <p:cBhvr>
                                        <p:cTn id="154" dur="580">
                                          <p:stCondLst>
                                            <p:cond delay="0"/>
                                          </p:stCondLst>
                                        </p:cTn>
                                        <p:tgtEl>
                                          <p:spTgt spid="3"/>
                                        </p:tgtEl>
                                      </p:cBhvr>
                                    </p:animEffect>
                                    <p:anim calcmode="lin" valueType="num">
                                      <p:cBhvr>
                                        <p:cTn id="15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0" dur="26">
                                          <p:stCondLst>
                                            <p:cond delay="650"/>
                                          </p:stCondLst>
                                        </p:cTn>
                                        <p:tgtEl>
                                          <p:spTgt spid="3"/>
                                        </p:tgtEl>
                                      </p:cBhvr>
                                      <p:to x="100000" y="60000"/>
                                    </p:animScale>
                                    <p:animScale>
                                      <p:cBhvr>
                                        <p:cTn id="161" dur="166" decel="50000">
                                          <p:stCondLst>
                                            <p:cond delay="676"/>
                                          </p:stCondLst>
                                        </p:cTn>
                                        <p:tgtEl>
                                          <p:spTgt spid="3"/>
                                        </p:tgtEl>
                                      </p:cBhvr>
                                      <p:to x="100000" y="100000"/>
                                    </p:animScale>
                                    <p:animScale>
                                      <p:cBhvr>
                                        <p:cTn id="162" dur="26">
                                          <p:stCondLst>
                                            <p:cond delay="1312"/>
                                          </p:stCondLst>
                                        </p:cTn>
                                        <p:tgtEl>
                                          <p:spTgt spid="3"/>
                                        </p:tgtEl>
                                      </p:cBhvr>
                                      <p:to x="100000" y="80000"/>
                                    </p:animScale>
                                    <p:animScale>
                                      <p:cBhvr>
                                        <p:cTn id="163" dur="166" decel="50000">
                                          <p:stCondLst>
                                            <p:cond delay="1338"/>
                                          </p:stCondLst>
                                        </p:cTn>
                                        <p:tgtEl>
                                          <p:spTgt spid="3"/>
                                        </p:tgtEl>
                                      </p:cBhvr>
                                      <p:to x="100000" y="100000"/>
                                    </p:animScale>
                                    <p:animScale>
                                      <p:cBhvr>
                                        <p:cTn id="164" dur="26">
                                          <p:stCondLst>
                                            <p:cond delay="1642"/>
                                          </p:stCondLst>
                                        </p:cTn>
                                        <p:tgtEl>
                                          <p:spTgt spid="3"/>
                                        </p:tgtEl>
                                      </p:cBhvr>
                                      <p:to x="100000" y="90000"/>
                                    </p:animScale>
                                    <p:animScale>
                                      <p:cBhvr>
                                        <p:cTn id="165" dur="166" decel="50000">
                                          <p:stCondLst>
                                            <p:cond delay="1668"/>
                                          </p:stCondLst>
                                        </p:cTn>
                                        <p:tgtEl>
                                          <p:spTgt spid="3"/>
                                        </p:tgtEl>
                                      </p:cBhvr>
                                      <p:to x="100000" y="100000"/>
                                    </p:animScale>
                                    <p:animScale>
                                      <p:cBhvr>
                                        <p:cTn id="166" dur="26">
                                          <p:stCondLst>
                                            <p:cond delay="1808"/>
                                          </p:stCondLst>
                                        </p:cTn>
                                        <p:tgtEl>
                                          <p:spTgt spid="3"/>
                                        </p:tgtEl>
                                      </p:cBhvr>
                                      <p:to x="100000" y="95000"/>
                                    </p:animScale>
                                    <p:animScale>
                                      <p:cBhvr>
                                        <p:cTn id="16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8" grpId="0" animBg="1"/>
      <p:bldP spid="18"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p:bldP spid="7" grpId="0"/>
      <p:bldP spid="10" grpId="0" build="p"/>
      <p:bldP spid="12" grpId="0"/>
      <p:bldP spid="16"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466404" y="1401262"/>
            <a:ext cx="8177562" cy="500562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DZ" sz="2400" b="1" dirty="0" smtClean="0">
                <a:latin typeface="Simplified Arabic" pitchFamily="18" charset="-78"/>
                <a:cs typeface="Simplified Arabic" pitchFamily="18" charset="-78"/>
              </a:rPr>
              <a:t>مقدمة.</a:t>
            </a:r>
          </a:p>
          <a:p>
            <a:pPr algn="r" rtl="1"/>
            <a:r>
              <a:rPr lang="ar-DZ" sz="2400" b="1" dirty="0" smtClean="0">
                <a:latin typeface="Simplified Arabic" pitchFamily="18" charset="-78"/>
                <a:cs typeface="Simplified Arabic" pitchFamily="18" charset="-78"/>
              </a:rPr>
              <a:t>المبحث</a:t>
            </a:r>
            <a:r>
              <a:rPr lang="fr-FR" sz="2400" b="1" dirty="0" smtClean="0">
                <a:latin typeface="Simplified Arabic" pitchFamily="18" charset="-78"/>
                <a:cs typeface="Simplified Arabic" pitchFamily="18" charset="-78"/>
              </a:rPr>
              <a:t> I</a:t>
            </a:r>
            <a:r>
              <a:rPr lang="ar-DZ" sz="2400" b="1" dirty="0" smtClean="0">
                <a:latin typeface="Simplified Arabic" pitchFamily="18" charset="-78"/>
                <a:cs typeface="Simplified Arabic" pitchFamily="18" charset="-78"/>
              </a:rPr>
              <a:t>:</a:t>
            </a:r>
            <a:r>
              <a:rPr lang="ar-DZ" sz="2400" dirty="0" smtClean="0">
                <a:latin typeface="Simplified Arabic" pitchFamily="18" charset="-78"/>
                <a:cs typeface="Simplified Arabic" pitchFamily="18" charset="-78"/>
              </a:rPr>
              <a:t> عموميات حول السياحة البيئية.</a:t>
            </a:r>
          </a:p>
          <a:p>
            <a:pPr algn="r" rtl="1"/>
            <a:r>
              <a:rPr lang="ar-DZ" sz="2400" b="1" dirty="0" smtClean="0">
                <a:latin typeface="Simplified Arabic" pitchFamily="18" charset="-78"/>
                <a:cs typeface="Simplified Arabic" pitchFamily="18" charset="-78"/>
              </a:rPr>
              <a:t>	المطلب 1:</a:t>
            </a:r>
            <a:r>
              <a:rPr lang="ar-DZ" sz="2400" dirty="0" smtClean="0">
                <a:latin typeface="Simplified Arabic" pitchFamily="18" charset="-78"/>
                <a:cs typeface="Simplified Arabic" pitchFamily="18" charset="-78"/>
              </a:rPr>
              <a:t> ماهية السياحة البيئية.</a:t>
            </a:r>
          </a:p>
          <a:p>
            <a:pPr algn="r" rtl="1"/>
            <a:r>
              <a:rPr lang="ar-DZ" sz="2400" b="1" dirty="0" smtClean="0">
                <a:latin typeface="Simplified Arabic" pitchFamily="18" charset="-78"/>
                <a:cs typeface="Simplified Arabic" pitchFamily="18" charset="-78"/>
              </a:rPr>
              <a:t>	المطلب 2:</a:t>
            </a:r>
            <a:r>
              <a:rPr lang="ar-DZ" sz="2400" dirty="0" smtClean="0">
                <a:latin typeface="Simplified Arabic" pitchFamily="18" charset="-78"/>
                <a:cs typeface="Simplified Arabic" pitchFamily="18" charset="-78"/>
              </a:rPr>
              <a:t> أشكال السياحة البيئية وأهميتها.</a:t>
            </a:r>
          </a:p>
          <a:p>
            <a:pPr algn="r" rtl="1"/>
            <a:r>
              <a:rPr lang="ar-DZ" sz="2400" b="1" dirty="0" smtClean="0">
                <a:latin typeface="Simplified Arabic" pitchFamily="18" charset="-78"/>
                <a:cs typeface="Simplified Arabic" pitchFamily="18" charset="-78"/>
              </a:rPr>
              <a:t>المبحث </a:t>
            </a:r>
            <a:r>
              <a:rPr lang="fr-FR" sz="2400" b="1" dirty="0" smtClean="0">
                <a:latin typeface="Simplified Arabic" pitchFamily="18" charset="-78"/>
                <a:cs typeface="Simplified Arabic" pitchFamily="18" charset="-78"/>
              </a:rPr>
              <a:t>II</a:t>
            </a:r>
            <a:r>
              <a:rPr lang="ar-DZ" sz="2400" b="1" dirty="0" smtClean="0">
                <a:latin typeface="Simplified Arabic" pitchFamily="18" charset="-78"/>
                <a:cs typeface="Simplified Arabic" pitchFamily="18" charset="-78"/>
              </a:rPr>
              <a:t>: </a:t>
            </a:r>
            <a:r>
              <a:rPr lang="ar-DZ" sz="2400" dirty="0" smtClean="0">
                <a:latin typeface="Simplified Arabic" pitchFamily="18" charset="-78"/>
                <a:cs typeface="Simplified Arabic" pitchFamily="18" charset="-78"/>
              </a:rPr>
              <a:t>المحميات الطبيعية.</a:t>
            </a:r>
          </a:p>
          <a:p>
            <a:pPr algn="r" rtl="1"/>
            <a:r>
              <a:rPr lang="ar-DZ" sz="2400" b="1" dirty="0" smtClean="0">
                <a:latin typeface="Simplified Arabic" pitchFamily="18" charset="-78"/>
                <a:cs typeface="Simplified Arabic" pitchFamily="18" charset="-78"/>
              </a:rPr>
              <a:t>	المطلب 1:</a:t>
            </a:r>
            <a:r>
              <a:rPr lang="ar-DZ" sz="2400" dirty="0" smtClean="0">
                <a:latin typeface="Simplified Arabic" pitchFamily="18" charset="-78"/>
                <a:cs typeface="Simplified Arabic" pitchFamily="18" charset="-78"/>
              </a:rPr>
              <a:t> ماهية المحميات الطبيعية.</a:t>
            </a:r>
          </a:p>
          <a:p>
            <a:pPr algn="r" rtl="1"/>
            <a:r>
              <a:rPr lang="ar-DZ" sz="2400" b="1" dirty="0" smtClean="0">
                <a:latin typeface="Simplified Arabic" pitchFamily="18" charset="-78"/>
                <a:cs typeface="Simplified Arabic" pitchFamily="18" charset="-78"/>
              </a:rPr>
              <a:t>	المطلب 2:</a:t>
            </a:r>
            <a:r>
              <a:rPr lang="ar-DZ" sz="2400" dirty="0" smtClean="0">
                <a:latin typeface="Simplified Arabic" pitchFamily="18" charset="-78"/>
                <a:cs typeface="Simplified Arabic" pitchFamily="18" charset="-78"/>
              </a:rPr>
              <a:t> خصائص المحميات الطبيعية.</a:t>
            </a:r>
          </a:p>
          <a:p>
            <a:pPr algn="r" rtl="1"/>
            <a:r>
              <a:rPr lang="ar-DZ" sz="2400" b="1" dirty="0" smtClean="0">
                <a:latin typeface="Simplified Arabic" pitchFamily="18" charset="-78"/>
                <a:cs typeface="Simplified Arabic" pitchFamily="18" charset="-78"/>
              </a:rPr>
              <a:t>المبحث </a:t>
            </a:r>
            <a:r>
              <a:rPr lang="fr-FR" sz="2400" b="1" dirty="0" smtClean="0">
                <a:latin typeface="Simplified Arabic" pitchFamily="18" charset="-78"/>
                <a:cs typeface="Simplified Arabic" pitchFamily="18" charset="-78"/>
              </a:rPr>
              <a:t>III</a:t>
            </a:r>
            <a:r>
              <a:rPr lang="ar-DZ" sz="2400" b="1" dirty="0" smtClean="0">
                <a:latin typeface="Simplified Arabic" pitchFamily="18" charset="-78"/>
                <a:cs typeface="Simplified Arabic" pitchFamily="18" charset="-78"/>
              </a:rPr>
              <a:t>: </a:t>
            </a:r>
            <a:r>
              <a:rPr lang="ar-DZ" sz="2400" dirty="0" smtClean="0">
                <a:latin typeface="Simplified Arabic" pitchFamily="18" charset="-78"/>
                <a:cs typeface="Simplified Arabic" pitchFamily="18" charset="-78"/>
              </a:rPr>
              <a:t>المحميات الطبيعية بالجزائر ودورها في ترقية السياحة.</a:t>
            </a:r>
          </a:p>
          <a:p>
            <a:pPr algn="r" rtl="1"/>
            <a:r>
              <a:rPr lang="ar-DZ" sz="2400" b="1" dirty="0" smtClean="0">
                <a:latin typeface="Simplified Arabic" pitchFamily="18" charset="-78"/>
                <a:cs typeface="Simplified Arabic" pitchFamily="18" charset="-78"/>
              </a:rPr>
              <a:t>	المطلب 1:</a:t>
            </a:r>
            <a:r>
              <a:rPr lang="ar-DZ" sz="2400" dirty="0" smtClean="0">
                <a:latin typeface="Simplified Arabic" pitchFamily="18" charset="-78"/>
                <a:cs typeface="Simplified Arabic" pitchFamily="18" charset="-78"/>
              </a:rPr>
              <a:t> المحميات الطبيعية  الجزائرية.</a:t>
            </a:r>
          </a:p>
          <a:p>
            <a:pPr algn="r" rtl="1"/>
            <a:r>
              <a:rPr lang="ar-DZ" sz="2400" b="1" dirty="0" smtClean="0">
                <a:latin typeface="Simplified Arabic" pitchFamily="18" charset="-78"/>
                <a:cs typeface="Simplified Arabic" pitchFamily="18" charset="-78"/>
              </a:rPr>
              <a:t>	المطلب 2:</a:t>
            </a:r>
            <a:r>
              <a:rPr lang="ar-DZ" sz="2400" dirty="0" smtClean="0">
                <a:latin typeface="Simplified Arabic" pitchFamily="18" charset="-78"/>
                <a:cs typeface="Simplified Arabic" pitchFamily="18" charset="-78"/>
              </a:rPr>
              <a:t> مقارنة بين المحميات المحلية والمحميات العالمية من ناحية الجذب السياحي.</a:t>
            </a:r>
          </a:p>
          <a:p>
            <a:pPr algn="r" rtl="1"/>
            <a:r>
              <a:rPr lang="ar-DZ" sz="2400" b="1" dirty="0" smtClean="0">
                <a:latin typeface="Simplified Arabic" pitchFamily="18" charset="-78"/>
                <a:cs typeface="Simplified Arabic" pitchFamily="18" charset="-78"/>
              </a:rPr>
              <a:t>الخاتمة</a:t>
            </a:r>
          </a:p>
        </p:txBody>
      </p:sp>
      <p:sp>
        <p:nvSpPr>
          <p:cNvPr id="49" name="Rectangle 48"/>
          <p:cNvSpPr/>
          <p:nvPr/>
        </p:nvSpPr>
        <p:spPr>
          <a:xfrm>
            <a:off x="2455876" y="-24"/>
            <a:ext cx="3921266" cy="1446550"/>
          </a:xfrm>
          <a:prstGeom prst="rect">
            <a:avLst/>
          </a:prstGeom>
          <a:noFill/>
          <a:ln>
            <a:noFill/>
          </a:ln>
        </p:spPr>
        <p:txBody>
          <a:bodyPr wrap="none" lIns="91440" tIns="45720" rIns="91440" bIns="45720">
            <a:spAutoFit/>
          </a:bodyPr>
          <a:lstStyle/>
          <a:p>
            <a:pPr algn="ctr"/>
            <a:r>
              <a:rPr lang="ar-DZ"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خطة البحث</a:t>
            </a:r>
            <a:endParaRPr lang="fr-FR"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endParaRPr>
          </a:p>
        </p:txBody>
      </p:sp>
    </p:spTree>
    <p:extLst>
      <p:ext uri="{BB962C8B-B14F-4D97-AF65-F5344CB8AC3E}">
        <p14:creationId xmlns:p14="http://schemas.microsoft.com/office/powerpoint/2010/main" val="2298686426"/>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ppt_w</p:attrName>
                                        </p:attrNameLst>
                                      </p:cBhvr>
                                      <p:tavLst>
                                        <p:tav tm="0" fmla="#ppt_w*sin(2.5*pi*$)">
                                          <p:val>
                                            <p:fltVal val="0"/>
                                          </p:val>
                                        </p:tav>
                                        <p:tav tm="100000">
                                          <p:val>
                                            <p:fltVal val="1"/>
                                          </p:val>
                                        </p:tav>
                                      </p:tavLst>
                                    </p:anim>
                                    <p:anim calcmode="lin" valueType="num">
                                      <p:cBhvr>
                                        <p:cTn id="9"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bg/>
                                          </p:spTgt>
                                        </p:tgtEl>
                                        <p:attrNameLst>
                                          <p:attrName>style.visibility</p:attrName>
                                        </p:attrNameLst>
                                      </p:cBhvr>
                                      <p:to>
                                        <p:strVal val="visible"/>
                                      </p:to>
                                    </p:set>
                                    <p:anim calcmode="lin" valueType="num">
                                      <p:cBhvr additive="base">
                                        <p:cTn id="14"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8">
                                            <p:txEl>
                                              <p:pRg st="0" end="0"/>
                                            </p:txEl>
                                          </p:spTgt>
                                        </p:tgtEl>
                                        <p:attrNameLst>
                                          <p:attrName>style.visibility</p:attrName>
                                        </p:attrNameLst>
                                      </p:cBhvr>
                                      <p:to>
                                        <p:strVal val="visible"/>
                                      </p:to>
                                    </p:set>
                                    <p:anim calcmode="lin" valueType="num">
                                      <p:cBhvr additive="base">
                                        <p:cTn id="20"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8">
                                            <p:txEl>
                                              <p:pRg st="1" end="1"/>
                                            </p:txEl>
                                          </p:spTgt>
                                        </p:tgtEl>
                                        <p:attrNameLst>
                                          <p:attrName>style.visibility</p:attrName>
                                        </p:attrNameLst>
                                      </p:cBhvr>
                                      <p:to>
                                        <p:strVal val="visible"/>
                                      </p:to>
                                    </p:set>
                                    <p:anim calcmode="lin" valueType="num">
                                      <p:cBhvr additive="base">
                                        <p:cTn id="26"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8">
                                            <p:txEl>
                                              <p:pRg st="2" end="2"/>
                                            </p:txEl>
                                          </p:spTgt>
                                        </p:tgtEl>
                                        <p:attrNameLst>
                                          <p:attrName>style.visibility</p:attrName>
                                        </p:attrNameLst>
                                      </p:cBhvr>
                                      <p:to>
                                        <p:strVal val="visible"/>
                                      </p:to>
                                    </p:set>
                                    <p:anim calcmode="lin" valueType="num">
                                      <p:cBhvr additive="base">
                                        <p:cTn id="32"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8">
                                            <p:txEl>
                                              <p:pRg st="3" end="3"/>
                                            </p:txEl>
                                          </p:spTgt>
                                        </p:tgtEl>
                                        <p:attrNameLst>
                                          <p:attrName>style.visibility</p:attrName>
                                        </p:attrNameLst>
                                      </p:cBhvr>
                                      <p:to>
                                        <p:strVal val="visible"/>
                                      </p:to>
                                    </p:set>
                                    <p:anim calcmode="lin" valueType="num">
                                      <p:cBhvr additive="base">
                                        <p:cTn id="38" dur="10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8">
                                            <p:txEl>
                                              <p:pRg st="4" end="4"/>
                                            </p:txEl>
                                          </p:spTgt>
                                        </p:tgtEl>
                                        <p:attrNameLst>
                                          <p:attrName>style.visibility</p:attrName>
                                        </p:attrNameLst>
                                      </p:cBhvr>
                                      <p:to>
                                        <p:strVal val="visible"/>
                                      </p:to>
                                    </p:set>
                                    <p:anim calcmode="lin" valueType="num">
                                      <p:cBhvr additive="base">
                                        <p:cTn id="44"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8">
                                            <p:txEl>
                                              <p:pRg st="5" end="5"/>
                                            </p:txEl>
                                          </p:spTgt>
                                        </p:tgtEl>
                                        <p:attrNameLst>
                                          <p:attrName>style.visibility</p:attrName>
                                        </p:attrNameLst>
                                      </p:cBhvr>
                                      <p:to>
                                        <p:strVal val="visible"/>
                                      </p:to>
                                    </p:set>
                                    <p:anim calcmode="lin" valueType="num">
                                      <p:cBhvr additive="base">
                                        <p:cTn id="50"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8">
                                            <p:txEl>
                                              <p:pRg st="6" end="6"/>
                                            </p:txEl>
                                          </p:spTgt>
                                        </p:tgtEl>
                                        <p:attrNameLst>
                                          <p:attrName>style.visibility</p:attrName>
                                        </p:attrNameLst>
                                      </p:cBhvr>
                                      <p:to>
                                        <p:strVal val="visible"/>
                                      </p:to>
                                    </p:set>
                                    <p:anim calcmode="lin" valueType="num">
                                      <p:cBhvr additive="base">
                                        <p:cTn id="56"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8">
                                            <p:txEl>
                                              <p:pRg st="7" end="7"/>
                                            </p:txEl>
                                          </p:spTgt>
                                        </p:tgtEl>
                                        <p:attrNameLst>
                                          <p:attrName>style.visibility</p:attrName>
                                        </p:attrNameLst>
                                      </p:cBhvr>
                                      <p:to>
                                        <p:strVal val="visible"/>
                                      </p:to>
                                    </p:set>
                                    <p:anim calcmode="lin" valueType="num">
                                      <p:cBhvr additive="base">
                                        <p:cTn id="62" dur="1000" fill="hold"/>
                                        <p:tgtEl>
                                          <p:spTgt spid="48">
                                            <p:txEl>
                                              <p:pRg st="7" end="7"/>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8">
                                            <p:txEl>
                                              <p:pRg st="8" end="8"/>
                                            </p:txEl>
                                          </p:spTgt>
                                        </p:tgtEl>
                                        <p:attrNameLst>
                                          <p:attrName>style.visibility</p:attrName>
                                        </p:attrNameLst>
                                      </p:cBhvr>
                                      <p:to>
                                        <p:strVal val="visible"/>
                                      </p:to>
                                    </p:set>
                                    <p:anim calcmode="lin" valueType="num">
                                      <p:cBhvr additive="base">
                                        <p:cTn id="68" dur="1000" fill="hold"/>
                                        <p:tgtEl>
                                          <p:spTgt spid="48">
                                            <p:txEl>
                                              <p:pRg st="8" end="8"/>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8">
                                            <p:txEl>
                                              <p:pRg st="9" end="9"/>
                                            </p:txEl>
                                          </p:spTgt>
                                        </p:tgtEl>
                                        <p:attrNameLst>
                                          <p:attrName>style.visibility</p:attrName>
                                        </p:attrNameLst>
                                      </p:cBhvr>
                                      <p:to>
                                        <p:strVal val="visible"/>
                                      </p:to>
                                    </p:set>
                                    <p:anim calcmode="lin" valueType="num">
                                      <p:cBhvr additive="base">
                                        <p:cTn id="74" dur="1000" fill="hold"/>
                                        <p:tgtEl>
                                          <p:spTgt spid="48">
                                            <p:txEl>
                                              <p:pRg st="9" end="9"/>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4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8">
                                            <p:txEl>
                                              <p:pRg st="10" end="10"/>
                                            </p:txEl>
                                          </p:spTgt>
                                        </p:tgtEl>
                                        <p:attrNameLst>
                                          <p:attrName>style.visibility</p:attrName>
                                        </p:attrNameLst>
                                      </p:cBhvr>
                                      <p:to>
                                        <p:strVal val="visible"/>
                                      </p:to>
                                    </p:set>
                                    <p:anim calcmode="lin" valueType="num">
                                      <p:cBhvr additive="base">
                                        <p:cTn id="80" dur="1000" fill="hold"/>
                                        <p:tgtEl>
                                          <p:spTgt spid="48">
                                            <p:txEl>
                                              <p:pRg st="10" end="10"/>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285720" y="1000108"/>
            <a:ext cx="8643998" cy="4700945"/>
          </a:xfrm>
          <a:prstGeom prst="flowChartDocumen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DZ" sz="2400" dirty="0" smtClean="0">
                <a:latin typeface="Simplified Arabic" pitchFamily="18" charset="-78"/>
                <a:cs typeface="Simplified Arabic" pitchFamily="18" charset="-78"/>
              </a:rPr>
              <a:t>تعتبر الساحة البيئية نوع جديد من أنواع السياحة، ظهرت بشكلها الحالي في ثمانينات القرن العشرين وتطورت نتيجة عدة عوامل سياسية واقتصادية وثقافية حتى أصبحت أحد أهم أنواع السياحة في العالم وأكثرها نموا، وقد جاءت السياحة البيئية لتجعل من السائح صديقا للبيئة التي يزورها، كما أن السياحة البيئية أصبحت ضمن الاهتمامات الإستراتيجية للدول وذلك في إطار الحفاظ على البيئة، وزاد الاهتمام بها نظرا لما تلعبه من دور في زيادة الدخل القوي، وتحسين ميزان المدفوعات، واعتبارها مصدرا للعملات الصعبة وفرصة لتشغيل الأيدي العاملة، وهدفا لتحقيق التنمية المستدامة، والجزائر </a:t>
            </a:r>
            <a:r>
              <a:rPr lang="ar-DZ" sz="2400" dirty="0" err="1" smtClean="0">
                <a:latin typeface="Simplified Arabic" pitchFamily="18" charset="-78"/>
                <a:cs typeface="Simplified Arabic" pitchFamily="18" charset="-78"/>
              </a:rPr>
              <a:t>كغرار</a:t>
            </a:r>
            <a:r>
              <a:rPr lang="ar-DZ" sz="2400" dirty="0" smtClean="0">
                <a:latin typeface="Simplified Arabic" pitchFamily="18" charset="-78"/>
                <a:cs typeface="Simplified Arabic" pitchFamily="18" charset="-78"/>
              </a:rPr>
              <a:t> الدول ألقت اهتماما واسعا بقطاع السياحة عامة والسياحة البيئية خاصة، نظرا لما تكتسبه من مقومات (طبيعية وحضارية وثقافية) تجعلها من الدول الرائدة في مجال السياحة البيئية.</a:t>
            </a:r>
          </a:p>
          <a:p>
            <a:pPr algn="r" rtl="1"/>
            <a:r>
              <a:rPr lang="ar-DZ" sz="2400" dirty="0" smtClean="0">
                <a:latin typeface="Simplified Arabic" pitchFamily="18" charset="-78"/>
                <a:cs typeface="Simplified Arabic" pitchFamily="18" charset="-78"/>
              </a:rPr>
              <a:t>بناء على ما سبق نطرح الإشكالية التالية: </a:t>
            </a:r>
          </a:p>
        </p:txBody>
      </p:sp>
      <p:sp>
        <p:nvSpPr>
          <p:cNvPr id="49" name="Rectangle 48"/>
          <p:cNvSpPr/>
          <p:nvPr/>
        </p:nvSpPr>
        <p:spPr>
          <a:xfrm>
            <a:off x="2455876" y="-232128"/>
            <a:ext cx="4232249" cy="1446550"/>
          </a:xfrm>
          <a:prstGeom prst="rect">
            <a:avLst/>
          </a:prstGeom>
          <a:noFill/>
          <a:ln>
            <a:noFill/>
          </a:ln>
        </p:spPr>
        <p:txBody>
          <a:bodyPr wrap="square" lIns="91440" tIns="45720" rIns="91440" bIns="45720">
            <a:spAutoFit/>
          </a:bodyPr>
          <a:lstStyle/>
          <a:p>
            <a:pPr algn="ctr"/>
            <a:r>
              <a:rPr lang="ar-DZ"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مقــــــــــدمــــــــــــــة</a:t>
            </a:r>
            <a:endParaRPr lang="fr-FR"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endParaRPr>
          </a:p>
        </p:txBody>
      </p:sp>
      <p:sp>
        <p:nvSpPr>
          <p:cNvPr id="4" name="ZoneTexte 3"/>
          <p:cNvSpPr txBox="1"/>
          <p:nvPr/>
        </p:nvSpPr>
        <p:spPr>
          <a:xfrm flipH="1">
            <a:off x="2214546" y="5929330"/>
            <a:ext cx="6715172" cy="461665"/>
          </a:xfrm>
          <a:prstGeom prst="homePlate">
            <a:avLst/>
          </a:prstGeom>
          <a:solidFill>
            <a:schemeClr val="bg1"/>
          </a:solidFill>
          <a:ln>
            <a:solidFill>
              <a:srgbClr val="0070C0"/>
            </a:solidFill>
          </a:ln>
        </p:spPr>
        <p:txBody>
          <a:bodyPr wrap="square" rtlCol="0">
            <a:spAutoFit/>
          </a:bodyPr>
          <a:lstStyle/>
          <a:p>
            <a:pPr algn="r" rtl="1"/>
            <a:r>
              <a:rPr lang="ar-DZ" sz="2400" dirty="0" smtClean="0">
                <a:latin typeface="Simplified Arabic" pitchFamily="18" charset="-78"/>
                <a:cs typeface="Simplified Arabic" pitchFamily="18" charset="-78"/>
              </a:rPr>
              <a:t>هل استثمار المحميات الطبيعية نهض بالسياحة البيئية الجزائرية؟</a:t>
            </a:r>
          </a:p>
        </p:txBody>
      </p:sp>
      <p:pic>
        <p:nvPicPr>
          <p:cNvPr id="5" name="Espace réservé pour une image  7"/>
          <p:cNvPicPr>
            <a:picLocks noChangeAspect="1"/>
          </p:cNvPicPr>
          <p:nvPr/>
        </p:nvPicPr>
        <p:blipFill>
          <a:blip r:embed="rId2" cstate="print">
            <a:extLst>
              <a:ext uri="{28A0092B-C50C-407E-A947-70E740481C1C}">
                <a14:useLocalDpi xmlns:a14="http://schemas.microsoft.com/office/drawing/2010/main" val="0"/>
              </a:ext>
            </a:extLst>
          </a:blip>
          <a:srcRect l="14572" r="14572"/>
          <a:stretch>
            <a:fillRect/>
          </a:stretch>
        </p:blipFill>
        <p:spPr>
          <a:xfrm flipH="1">
            <a:off x="500034" y="4643446"/>
            <a:ext cx="1351980" cy="1908054"/>
          </a:xfrm>
          <a:prstGeom prst="rect">
            <a:avLst/>
          </a:prstGeom>
        </p:spPr>
      </p:pic>
    </p:spTree>
    <p:extLst>
      <p:ext uri="{BB962C8B-B14F-4D97-AF65-F5344CB8AC3E}">
        <p14:creationId xmlns:p14="http://schemas.microsoft.com/office/powerpoint/2010/main" val="2298686426"/>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ppt_w</p:attrName>
                                        </p:attrNameLst>
                                      </p:cBhvr>
                                      <p:tavLst>
                                        <p:tav tm="0" fmla="#ppt_w*sin(2.5*pi*$)">
                                          <p:val>
                                            <p:fltVal val="0"/>
                                          </p:val>
                                        </p:tav>
                                        <p:tav tm="100000">
                                          <p:val>
                                            <p:fltVal val="1"/>
                                          </p:val>
                                        </p:tav>
                                      </p:tavLst>
                                    </p:anim>
                                    <p:anim calcmode="lin" valueType="num">
                                      <p:cBhvr>
                                        <p:cTn id="9"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bg/>
                                          </p:spTgt>
                                        </p:tgtEl>
                                        <p:attrNameLst>
                                          <p:attrName>style.visibility</p:attrName>
                                        </p:attrNameLst>
                                      </p:cBhvr>
                                      <p:to>
                                        <p:strVal val="visible"/>
                                      </p:to>
                                    </p:set>
                                    <p:anim calcmode="lin" valueType="num">
                                      <p:cBhvr additive="base">
                                        <p:cTn id="14"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8">
                                            <p:txEl>
                                              <p:pRg st="0" end="0"/>
                                            </p:txEl>
                                          </p:spTgt>
                                        </p:tgtEl>
                                        <p:attrNameLst>
                                          <p:attrName>style.visibility</p:attrName>
                                        </p:attrNameLst>
                                      </p:cBhvr>
                                      <p:to>
                                        <p:strVal val="visible"/>
                                      </p:to>
                                    </p:set>
                                    <p:anim calcmode="lin" valueType="num">
                                      <p:cBhvr additive="base">
                                        <p:cTn id="20"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8">
                                            <p:txEl>
                                              <p:pRg st="1" end="1"/>
                                            </p:txEl>
                                          </p:spTgt>
                                        </p:tgtEl>
                                        <p:attrNameLst>
                                          <p:attrName>style.visibility</p:attrName>
                                        </p:attrNameLst>
                                      </p:cBhvr>
                                      <p:to>
                                        <p:strVal val="visible"/>
                                      </p:to>
                                    </p:set>
                                    <p:anim calcmode="lin" valueType="num">
                                      <p:cBhvr additive="base">
                                        <p:cTn id="26"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 calcmode="lin" valueType="num">
                                      <p:cBhvr additive="base">
                                        <p:cTn id="32"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ppt_w</p:attrName>
                                        </p:attrNameLst>
                                      </p:cBhvr>
                                      <p:tavLst>
                                        <p:tav tm="0" fmla="#ppt_w*sin(2.5*pi*$)">
                                          <p:val>
                                            <p:fltVal val="0"/>
                                          </p:val>
                                        </p:tav>
                                        <p:tav tm="100000">
                                          <p:val>
                                            <p:fltVal val="1"/>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49" grpId="0"/>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71472" y="71414"/>
            <a:ext cx="8001055" cy="830997"/>
          </a:xfrm>
          <a:prstGeom prst="rect">
            <a:avLst/>
          </a:prstGeom>
          <a:noFill/>
          <a:ln>
            <a:noFill/>
          </a:ln>
        </p:spPr>
        <p:txBody>
          <a:bodyPr wrap="square" lIns="91440" tIns="45720" rIns="91440" bIns="45720">
            <a:spAutoFit/>
          </a:bodyPr>
          <a:lstStyle/>
          <a:p>
            <a:pPr algn="ctr" rtl="1"/>
            <a:r>
              <a:rPr lang="ar-D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المبحث </a:t>
            </a:r>
            <a:r>
              <a:rPr lang="fr-F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I</a:t>
            </a:r>
            <a:r>
              <a:rPr lang="ar-D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 عموميات حول السياحة البيئية</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endParaRPr>
          </a:p>
        </p:txBody>
      </p:sp>
      <p:sp>
        <p:nvSpPr>
          <p:cNvPr id="48" name="ZoneTexte 47"/>
          <p:cNvSpPr txBox="1"/>
          <p:nvPr/>
        </p:nvSpPr>
        <p:spPr>
          <a:xfrm>
            <a:off x="357158" y="2000240"/>
            <a:ext cx="8572528" cy="214526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r>
              <a:rPr lang="ar-DZ" sz="2400" dirty="0" smtClean="0">
                <a:latin typeface="Simplified Arabic" pitchFamily="18" charset="-78"/>
                <a:cs typeface="Simplified Arabic" pitchFamily="18" charset="-78"/>
              </a:rPr>
              <a:t>هي نوع من أنواع السياحة تشمل ثلاثة أبعاد أساسية تتمثل في أنها تعتمد على الطبيعة، تنطوي على عنصر تعليمي، يتضمن بعد الاستدامة، وتعتبر السياحة البيئية شعارا لسياحة المحميات الطبيعية للحفاظ على الموارد الطبيعية واستثمار الطبيعة بشكل أمثل فالسياحة البيئية تتعلق بتحقيق قواعد السياحة الدائمة وحماية البيئة بشكل خاص، وتشمل على سياحة الغابات الطبيعية والجبال والكهوف، والينابيع والصحراء والشواطئ.</a:t>
            </a:r>
            <a:endParaRPr lang="fr-FR" sz="2400" dirty="0">
              <a:latin typeface="Simplified Arabic" pitchFamily="18" charset="-78"/>
              <a:cs typeface="Simplified Arabic" pitchFamily="18" charset="-78"/>
            </a:endParaRPr>
          </a:p>
        </p:txBody>
      </p:sp>
      <p:sp>
        <p:nvSpPr>
          <p:cNvPr id="5" name="Rectangle 4"/>
          <p:cNvSpPr/>
          <p:nvPr/>
        </p:nvSpPr>
        <p:spPr>
          <a:xfrm>
            <a:off x="3032957" y="2083495"/>
            <a:ext cx="184731" cy="1384995"/>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ar-DZ" sz="4400" b="1" dirty="0" smtClean="0">
              <a:ln/>
              <a:solidFill>
                <a:schemeClr val="accent1">
                  <a:lumMod val="50000"/>
                </a:schemeClr>
              </a:solidFill>
              <a:latin typeface="Andalus" pitchFamily="18" charset="-78"/>
              <a:cs typeface="Andalus" pitchFamily="18" charset="-78"/>
            </a:endParaRPr>
          </a:p>
          <a:p>
            <a:pPr algn="ctr"/>
            <a:endParaRPr lang="fr-FR" sz="4000" b="1" cap="none" spc="0" dirty="0">
              <a:ln/>
              <a:solidFill>
                <a:schemeClr val="accent1">
                  <a:lumMod val="50000"/>
                </a:schemeClr>
              </a:solidFill>
              <a:effectLst/>
              <a:latin typeface="Andalus" pitchFamily="18" charset="-78"/>
              <a:cs typeface="Andalus" pitchFamily="18" charset="-78"/>
            </a:endParaRPr>
          </a:p>
        </p:txBody>
      </p:sp>
      <p:sp>
        <p:nvSpPr>
          <p:cNvPr id="6" name="Titre 1"/>
          <p:cNvSpPr txBox="1">
            <a:spLocks/>
          </p:cNvSpPr>
          <p:nvPr/>
        </p:nvSpPr>
        <p:spPr>
          <a:xfrm>
            <a:off x="3143240" y="928670"/>
            <a:ext cx="5786447" cy="1149454"/>
          </a:xfrm>
          <a:prstGeom prst="downArrowCallou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المطلب 1: ماهية السياحة البيئية</a:t>
            </a:r>
            <a:endParaRPr kumimoji="0" lang="fr-F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7" name="Titre 1"/>
          <p:cNvSpPr txBox="1">
            <a:spLocks/>
          </p:cNvSpPr>
          <p:nvPr/>
        </p:nvSpPr>
        <p:spPr>
          <a:xfrm flipH="1">
            <a:off x="5357818" y="4286256"/>
            <a:ext cx="3607240" cy="864000"/>
          </a:xfrm>
          <a:prstGeom prst="plaque">
            <a:avLst/>
          </a:prstGeom>
          <a:ln/>
        </p:spPr>
        <p:style>
          <a:lnRef idx="2">
            <a:schemeClr val="accent4"/>
          </a:lnRef>
          <a:fillRef idx="1">
            <a:schemeClr val="lt1"/>
          </a:fillRef>
          <a:effectRef idx="0">
            <a:schemeClr val="accent4"/>
          </a:effectRef>
          <a:fontRef idx="minor">
            <a:schemeClr val="dk1"/>
          </a:fontRef>
        </p:style>
        <p:txBody>
          <a:bodyPr vert="horz" lIns="128016" tIns="64008" rIns="128016" bIns="64008"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1280160" rtl="1">
              <a:spcBef>
                <a:spcPct val="0"/>
              </a:spcBef>
              <a:defRPr/>
            </a:pPr>
            <a:r>
              <a:rPr lang="ar-DZ"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mj-ea"/>
                <a:cs typeface="Times New Roman" pitchFamily="18" charset="0"/>
              </a:rPr>
              <a:t>تعريف التنمية المستدامة</a:t>
            </a:r>
            <a:endParaRPr kumimoji="0" lang="fr-FR" sz="28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itchFamily="18" charset="0"/>
              <a:ea typeface="+mj-ea"/>
              <a:cs typeface="Times New Roman" pitchFamily="18" charset="0"/>
            </a:endParaRPr>
          </a:p>
        </p:txBody>
      </p:sp>
      <p:sp>
        <p:nvSpPr>
          <p:cNvPr id="8" name="ZoneTexte 7"/>
          <p:cNvSpPr txBox="1"/>
          <p:nvPr/>
        </p:nvSpPr>
        <p:spPr>
          <a:xfrm>
            <a:off x="357158" y="5357826"/>
            <a:ext cx="8572528" cy="1328023"/>
          </a:xfrm>
          <a:prstGeom prst="flowChartAlternateProcess">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r>
              <a:rPr lang="ar-DZ" sz="2400" dirty="0" smtClean="0">
                <a:latin typeface="Simplified Arabic" pitchFamily="18" charset="-78"/>
                <a:cs typeface="Simplified Arabic" pitchFamily="18" charset="-78"/>
              </a:rPr>
              <a:t>هي التنمية التي تلبي احتياجات الحاضر دون الإخلال بقدرات الأجيال القادمة على تلبية احتياجاتها، فهي التنمية الرشيدة التي توظف الموارد المتجددة بصورة لا تؤدي إلى تلاشيها أو تدهورها أو تنقص من الفائدة التي تجنيها أجيال المستقبل نحو مجتمع</a:t>
            </a:r>
          </a:p>
        </p:txBody>
      </p:sp>
    </p:spTree>
    <p:extLst>
      <p:ext uri="{BB962C8B-B14F-4D97-AF65-F5344CB8AC3E}">
        <p14:creationId xmlns:p14="http://schemas.microsoft.com/office/powerpoint/2010/main" val="630305636"/>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ppt_w</p:attrName>
                                        </p:attrNameLst>
                                      </p:cBhvr>
                                      <p:tavLst>
                                        <p:tav tm="0" fmla="#ppt_w*sin(2.5*pi*$)">
                                          <p:val>
                                            <p:fltVal val="0"/>
                                          </p:val>
                                        </p:tav>
                                        <p:tav tm="100000">
                                          <p:val>
                                            <p:fltVal val="1"/>
                                          </p:val>
                                        </p:tav>
                                      </p:tavLst>
                                    </p:anim>
                                    <p:anim calcmode="lin" valueType="num">
                                      <p:cBhvr>
                                        <p:cTn id="9"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8">
                                            <p:bg/>
                                          </p:spTgt>
                                        </p:tgtEl>
                                        <p:attrNameLst>
                                          <p:attrName>style.visibility</p:attrName>
                                        </p:attrNameLst>
                                      </p:cBhvr>
                                      <p:to>
                                        <p:strVal val="visible"/>
                                      </p:to>
                                    </p:set>
                                    <p:anim calcmode="lin" valueType="num">
                                      <p:cBhvr additive="base">
                                        <p:cTn id="21"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22"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 calcmode="lin" valueType="num">
                                      <p:cBhvr additive="base">
                                        <p:cTn id="27"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8">
                                            <p:txEl>
                                              <p:pRg st="0" end="0"/>
                                            </p:txEl>
                                          </p:spTgt>
                                        </p:tgtEl>
                                        <p:attrNameLst>
                                          <p:attrName>ppt_y</p:attrName>
                                        </p:attrNameLst>
                                      </p:cBhvr>
                                      <p:tavLst>
                                        <p:tav tm="0">
                                          <p:val>
                                            <p:strVal val="1+#ppt_h/2"/>
                                          </p:val>
                                        </p:tav>
                                        <p:tav tm="100000">
                                          <p:val>
                                            <p:strVal val="#ppt_y"/>
                                          </p:val>
                                        </p:tav>
                                      </p:tavLst>
                                    </p:anim>
                                  </p:childTnLst>
                                </p:cTn>
                              </p:par>
                              <p:par>
                                <p:cTn id="29" presetID="45" presetClass="entr" presetSubtype="0" fill="hold" grpId="0" nodeType="withEffect" nodePh="1">
                                  <p:stCondLst>
                                    <p:cond delay="0"/>
                                  </p:stCondLst>
                                  <p:endCondLst>
                                    <p:cond evt="begin" delay="0">
                                      <p:tn val="29"/>
                                    </p:cond>
                                  </p:endCondLst>
                                  <p:iterate type="lt">
                                    <p:tmPct val="10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ppt_w</p:attrName>
                                        </p:attrNameLst>
                                      </p:cBhvr>
                                      <p:tavLst>
                                        <p:tav tm="0" fmla="#ppt_w*sin(2.5*pi*$)">
                                          <p:val>
                                            <p:fltVal val="0"/>
                                          </p:val>
                                        </p:tav>
                                        <p:tav tm="100000">
                                          <p:val>
                                            <p:fltVal val="1"/>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 calcmode="lin" valueType="num">
                                      <p:cBhvr additive="base">
                                        <p:cTn id="45"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46" dur="1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8" grpId="0" uiExpand="1" build="p" animBg="1"/>
      <p:bldP spid="5" grpId="0"/>
      <p:bldP spid="6" grpId="0" animBg="1"/>
      <p:bldP spid="7" grpId="0" animBg="1"/>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357158" y="1214422"/>
            <a:ext cx="8572528" cy="1532334"/>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DZ" sz="2800" dirty="0" smtClean="0">
                <a:latin typeface="Simplified Arabic" pitchFamily="18" charset="-78"/>
                <a:cs typeface="Simplified Arabic" pitchFamily="18" charset="-78"/>
              </a:rPr>
              <a:t>تعتمد السياحة البيئية على التراث الطبيعي، إما لأغراض الاكتشاف والمراقبة وأخذ العينات (الصيد وصيد الأسماك) أو ممارسة الأنشطة التي تعتمد على بيئة طبيعية وتأخذ عدة أشكال.</a:t>
            </a:r>
            <a:endParaRPr lang="fr-FR" sz="2800" dirty="0">
              <a:latin typeface="Simplified Arabic" pitchFamily="18" charset="-78"/>
              <a:cs typeface="Simplified Arabic" pitchFamily="18" charset="-78"/>
            </a:endParaRPr>
          </a:p>
        </p:txBody>
      </p:sp>
      <p:sp>
        <p:nvSpPr>
          <p:cNvPr id="5" name="Rectangle 4"/>
          <p:cNvSpPr/>
          <p:nvPr/>
        </p:nvSpPr>
        <p:spPr>
          <a:xfrm>
            <a:off x="3032957" y="1297677"/>
            <a:ext cx="184731" cy="1384995"/>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ar-DZ" sz="4400" b="1" dirty="0" smtClean="0">
              <a:ln/>
              <a:solidFill>
                <a:schemeClr val="accent1">
                  <a:lumMod val="50000"/>
                </a:schemeClr>
              </a:solidFill>
              <a:latin typeface="Andalus" pitchFamily="18" charset="-78"/>
              <a:cs typeface="Andalus" pitchFamily="18" charset="-78"/>
            </a:endParaRPr>
          </a:p>
          <a:p>
            <a:pPr algn="ctr"/>
            <a:endParaRPr lang="fr-FR" sz="4000" b="1" cap="none" spc="0" dirty="0">
              <a:ln/>
              <a:solidFill>
                <a:schemeClr val="accent1">
                  <a:lumMod val="50000"/>
                </a:schemeClr>
              </a:solidFill>
              <a:effectLst/>
              <a:latin typeface="Andalus" pitchFamily="18" charset="-78"/>
              <a:cs typeface="Andalus" pitchFamily="18" charset="-78"/>
            </a:endParaRPr>
          </a:p>
        </p:txBody>
      </p:sp>
      <p:sp>
        <p:nvSpPr>
          <p:cNvPr id="6" name="Titre 1"/>
          <p:cNvSpPr txBox="1">
            <a:spLocks/>
          </p:cNvSpPr>
          <p:nvPr/>
        </p:nvSpPr>
        <p:spPr>
          <a:xfrm>
            <a:off x="3143240" y="142852"/>
            <a:ext cx="5786447" cy="1149454"/>
          </a:xfrm>
          <a:prstGeom prst="downArrowCallou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المطلب 2: أشكال السياحة البيئية وأهميتها</a:t>
            </a:r>
            <a:endParaRPr kumimoji="0" lang="fr-F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9" name="Shape 2540"/>
          <p:cNvSpPr>
            <a:spLocks noChangeAspect="1"/>
          </p:cNvSpPr>
          <p:nvPr/>
        </p:nvSpPr>
        <p:spPr>
          <a:xfrm>
            <a:off x="8357788" y="298619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Freeform 9"/>
          <p:cNvSpPr>
            <a:spLocks/>
          </p:cNvSpPr>
          <p:nvPr/>
        </p:nvSpPr>
        <p:spPr bwMode="auto">
          <a:xfrm>
            <a:off x="4603504" y="3012876"/>
            <a:ext cx="3600000" cy="550067"/>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سياسة الاستكشاف</a:t>
            </a:r>
            <a:endParaRPr lang="id-ID" sz="2400" b="1" dirty="0">
              <a:solidFill>
                <a:schemeClr val="tx1"/>
              </a:solidFill>
              <a:latin typeface="Arial" pitchFamily="34" charset="0"/>
              <a:cs typeface="Arial" pitchFamily="34" charset="0"/>
            </a:endParaRPr>
          </a:p>
        </p:txBody>
      </p:sp>
      <p:sp>
        <p:nvSpPr>
          <p:cNvPr id="11" name="Shape 2540"/>
          <p:cNvSpPr>
            <a:spLocks noChangeAspect="1"/>
          </p:cNvSpPr>
          <p:nvPr/>
        </p:nvSpPr>
        <p:spPr>
          <a:xfrm>
            <a:off x="3960562" y="301769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12" name="Freeform 9"/>
          <p:cNvSpPr>
            <a:spLocks/>
          </p:cNvSpPr>
          <p:nvPr/>
        </p:nvSpPr>
        <p:spPr bwMode="auto">
          <a:xfrm>
            <a:off x="245786" y="3057632"/>
            <a:ext cx="3600000" cy="550067"/>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سياسة الاستجمام والترفيه</a:t>
            </a:r>
            <a:endParaRPr lang="id-ID" sz="2400" b="1" dirty="0">
              <a:solidFill>
                <a:schemeClr val="tx1"/>
              </a:solidFill>
              <a:latin typeface="Arial" pitchFamily="34" charset="0"/>
              <a:cs typeface="Arial" pitchFamily="34" charset="0"/>
            </a:endParaRPr>
          </a:p>
        </p:txBody>
      </p:sp>
      <p:sp>
        <p:nvSpPr>
          <p:cNvPr id="13" name="Freeform 9"/>
          <p:cNvSpPr>
            <a:spLocks/>
          </p:cNvSpPr>
          <p:nvPr/>
        </p:nvSpPr>
        <p:spPr bwMode="auto">
          <a:xfrm>
            <a:off x="4603504" y="3700574"/>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السياحة البيئية العلاجية</a:t>
            </a:r>
            <a:endParaRPr lang="id-ID" sz="2400" b="1" dirty="0">
              <a:solidFill>
                <a:schemeClr val="tx1"/>
              </a:solidFill>
              <a:latin typeface="Arial" pitchFamily="34" charset="0"/>
              <a:cs typeface="Arial" pitchFamily="34" charset="0"/>
            </a:endParaRPr>
          </a:p>
        </p:txBody>
      </p:sp>
      <p:sp>
        <p:nvSpPr>
          <p:cNvPr id="14" name="Freeform 9"/>
          <p:cNvSpPr>
            <a:spLocks/>
          </p:cNvSpPr>
          <p:nvPr/>
        </p:nvSpPr>
        <p:spPr bwMode="auto">
          <a:xfrm>
            <a:off x="251462" y="3772012"/>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سياحة مراقبة الحياة البرية</a:t>
            </a:r>
            <a:endParaRPr lang="id-ID" sz="2400" b="1" dirty="0" smtClean="0">
              <a:solidFill>
                <a:schemeClr val="tx1"/>
              </a:solidFill>
              <a:latin typeface="Arial" pitchFamily="34" charset="0"/>
              <a:cs typeface="Arial" pitchFamily="34" charset="0"/>
            </a:endParaRPr>
          </a:p>
        </p:txBody>
      </p:sp>
      <p:sp>
        <p:nvSpPr>
          <p:cNvPr id="15" name="Shape 2540"/>
          <p:cNvSpPr>
            <a:spLocks noChangeAspect="1"/>
          </p:cNvSpPr>
          <p:nvPr/>
        </p:nvSpPr>
        <p:spPr>
          <a:xfrm>
            <a:off x="8389718" y="366064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16" name="Shape 2540"/>
          <p:cNvSpPr>
            <a:spLocks noChangeAspect="1"/>
          </p:cNvSpPr>
          <p:nvPr/>
        </p:nvSpPr>
        <p:spPr>
          <a:xfrm>
            <a:off x="3920628" y="379097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17" name="Freeform 9"/>
          <p:cNvSpPr>
            <a:spLocks/>
          </p:cNvSpPr>
          <p:nvPr/>
        </p:nvSpPr>
        <p:spPr bwMode="auto">
          <a:xfrm>
            <a:off x="4674942" y="4486392"/>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السياحة والرياضة</a:t>
            </a:r>
            <a:endParaRPr lang="id-ID" sz="2400" b="1" dirty="0">
              <a:solidFill>
                <a:schemeClr val="tx1"/>
              </a:solidFill>
              <a:latin typeface="Arial" pitchFamily="34" charset="0"/>
              <a:cs typeface="Arial" pitchFamily="34" charset="0"/>
            </a:endParaRPr>
          </a:p>
        </p:txBody>
      </p:sp>
      <p:sp>
        <p:nvSpPr>
          <p:cNvPr id="18" name="Shape 2540"/>
          <p:cNvSpPr>
            <a:spLocks noChangeAspect="1"/>
          </p:cNvSpPr>
          <p:nvPr/>
        </p:nvSpPr>
        <p:spPr>
          <a:xfrm>
            <a:off x="8389718" y="4486392"/>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1" name="Freeform 9"/>
          <p:cNvSpPr>
            <a:spLocks/>
          </p:cNvSpPr>
          <p:nvPr/>
        </p:nvSpPr>
        <p:spPr bwMode="auto">
          <a:xfrm>
            <a:off x="251462" y="4538872"/>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سياحة الصيد</a:t>
            </a:r>
            <a:endParaRPr lang="id-ID" sz="2400" b="1" dirty="0" smtClean="0">
              <a:solidFill>
                <a:schemeClr val="tx1"/>
              </a:solidFill>
              <a:latin typeface="Arial" pitchFamily="34" charset="0"/>
              <a:cs typeface="Arial" pitchFamily="34" charset="0"/>
            </a:endParaRPr>
          </a:p>
        </p:txBody>
      </p:sp>
      <p:sp>
        <p:nvSpPr>
          <p:cNvPr id="22" name="Shape 2540"/>
          <p:cNvSpPr>
            <a:spLocks noChangeAspect="1"/>
          </p:cNvSpPr>
          <p:nvPr/>
        </p:nvSpPr>
        <p:spPr>
          <a:xfrm>
            <a:off x="3920628" y="455783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3" name="Freeform 9"/>
          <p:cNvSpPr>
            <a:spLocks/>
          </p:cNvSpPr>
          <p:nvPr/>
        </p:nvSpPr>
        <p:spPr bwMode="auto">
          <a:xfrm>
            <a:off x="4674942" y="5272210"/>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السياحة الموسمية</a:t>
            </a:r>
            <a:endParaRPr lang="id-ID" sz="2400" b="1" dirty="0">
              <a:solidFill>
                <a:schemeClr val="tx1"/>
              </a:solidFill>
              <a:latin typeface="Arial" pitchFamily="34" charset="0"/>
              <a:cs typeface="Arial" pitchFamily="34" charset="0"/>
            </a:endParaRPr>
          </a:p>
        </p:txBody>
      </p:sp>
      <p:sp>
        <p:nvSpPr>
          <p:cNvPr id="24" name="Shape 2540"/>
          <p:cNvSpPr>
            <a:spLocks noChangeAspect="1"/>
          </p:cNvSpPr>
          <p:nvPr/>
        </p:nvSpPr>
        <p:spPr>
          <a:xfrm>
            <a:off x="8389718" y="527221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5" name="Freeform 9"/>
          <p:cNvSpPr>
            <a:spLocks/>
          </p:cNvSpPr>
          <p:nvPr/>
        </p:nvSpPr>
        <p:spPr bwMode="auto">
          <a:xfrm>
            <a:off x="317224" y="5272210"/>
            <a:ext cx="3600000" cy="585682"/>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rtl="1"/>
            <a:r>
              <a:rPr lang="ar-DZ" sz="2400" b="1" dirty="0" smtClean="0">
                <a:solidFill>
                  <a:schemeClr val="tx1"/>
                </a:solidFill>
                <a:latin typeface="Arial" pitchFamily="34" charset="0"/>
                <a:cs typeface="Arial" pitchFamily="34" charset="0"/>
              </a:rPr>
              <a:t>ساحة بيئية ثقافية</a:t>
            </a:r>
            <a:endParaRPr lang="id-ID" sz="2400" b="1" dirty="0">
              <a:solidFill>
                <a:schemeClr val="tx1"/>
              </a:solidFill>
              <a:latin typeface="Arial" pitchFamily="34" charset="0"/>
              <a:cs typeface="Arial" pitchFamily="34" charset="0"/>
            </a:endParaRPr>
          </a:p>
        </p:txBody>
      </p:sp>
      <p:sp>
        <p:nvSpPr>
          <p:cNvPr id="26" name="Shape 2540"/>
          <p:cNvSpPr>
            <a:spLocks noChangeAspect="1"/>
          </p:cNvSpPr>
          <p:nvPr/>
        </p:nvSpPr>
        <p:spPr>
          <a:xfrm>
            <a:off x="4032000" y="527221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Tree>
    <p:extLst>
      <p:ext uri="{BB962C8B-B14F-4D97-AF65-F5344CB8AC3E}">
        <p14:creationId xmlns:p14="http://schemas.microsoft.com/office/powerpoint/2010/main" val="630305636"/>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bg/>
                                          </p:spTgt>
                                        </p:tgtEl>
                                        <p:attrNameLst>
                                          <p:attrName>style.visibility</p:attrName>
                                        </p:attrNameLst>
                                      </p:cBhvr>
                                      <p:to>
                                        <p:strVal val="visible"/>
                                      </p:to>
                                    </p:set>
                                    <p:anim calcmode="lin" valueType="num">
                                      <p:cBhvr additive="base">
                                        <p:cTn id="14" dur="1000" fill="hold"/>
                                        <p:tgtEl>
                                          <p:spTgt spid="48">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8">
                                            <p:txEl>
                                              <p:pRg st="0" end="0"/>
                                            </p:txEl>
                                          </p:spTgt>
                                        </p:tgtEl>
                                        <p:attrNameLst>
                                          <p:attrName>style.visibility</p:attrName>
                                        </p:attrNameLst>
                                      </p:cBhvr>
                                      <p:to>
                                        <p:strVal val="visible"/>
                                      </p:to>
                                    </p:set>
                                    <p:anim calcmode="lin" valueType="num">
                                      <p:cBhvr additive="base">
                                        <p:cTn id="20"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48">
                                            <p:txEl>
                                              <p:pRg st="0" end="0"/>
                                            </p:txEl>
                                          </p:spTgt>
                                        </p:tgtEl>
                                        <p:attrNameLst>
                                          <p:attrName>ppt_y</p:attrName>
                                        </p:attrNameLst>
                                      </p:cBhvr>
                                      <p:tavLst>
                                        <p:tav tm="0">
                                          <p:val>
                                            <p:strVal val="1+#ppt_h/2"/>
                                          </p:val>
                                        </p:tav>
                                        <p:tav tm="100000">
                                          <p:val>
                                            <p:strVal val="#ppt_y"/>
                                          </p:val>
                                        </p:tav>
                                      </p:tavLst>
                                    </p:anim>
                                  </p:childTnLst>
                                </p:cTn>
                              </p:par>
                              <p:par>
                                <p:cTn id="22" presetID="45" presetClass="entr" presetSubtype="0" fill="hold" grpId="0" nodeType="withEffect" nodePh="1">
                                  <p:stCondLst>
                                    <p:cond delay="0"/>
                                  </p:stCondLst>
                                  <p:endCondLst>
                                    <p:cond evt="begin" delay="0">
                                      <p:tn val="22"/>
                                    </p:cond>
                                  </p:end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ppt_w</p:attrName>
                                        </p:attrNameLst>
                                      </p:cBhvr>
                                      <p:tavLst>
                                        <p:tav tm="0" fmla="#ppt_w*sin(2.5*pi*$)">
                                          <p:val>
                                            <p:fltVal val="0"/>
                                          </p:val>
                                        </p:tav>
                                        <p:tav tm="100000">
                                          <p:val>
                                            <p:fltVal val="1"/>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15"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7"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15"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 calcmode="lin" valueType="num">
                                      <p:cBhvr>
                                        <p:cTn id="68" dur="5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9" dur="5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4500"/>
                            </p:stCondLst>
                            <p:childTnLst>
                              <p:par>
                                <p:cTn id="71" presetID="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15"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 calcmode="lin" valueType="num">
                                      <p:cBhvr>
                                        <p:cTn id="80"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81"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5500"/>
                            </p:stCondLst>
                            <p:childTnLst>
                              <p:par>
                                <p:cTn id="83" presetID="2" presetClass="entr" presetSubtype="8"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15"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 calcmode="lin" valueType="num">
                                      <p:cBhvr>
                                        <p:cTn id="92"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93"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94" fill="hold">
                            <p:stCondLst>
                              <p:cond delay="6500"/>
                            </p:stCondLst>
                            <p:childTnLst>
                              <p:par>
                                <p:cTn id="95" presetID="2" presetClass="entr" presetSubtype="8"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0-#ppt_w/2"/>
                                          </p:val>
                                        </p:tav>
                                        <p:tav tm="100000">
                                          <p:val>
                                            <p:strVal val="#ppt_x"/>
                                          </p:val>
                                        </p:tav>
                                      </p:tavLst>
                                    </p:anim>
                                    <p:anim calcmode="lin" valueType="num">
                                      <p:cBhvr additive="base">
                                        <p:cTn id="98" dur="500" fill="hold"/>
                                        <p:tgtEl>
                                          <p:spTgt spid="21"/>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15"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 calcmode="lin" valueType="num">
                                      <p:cBhvr>
                                        <p:cTn id="104"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5"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106" fill="hold">
                            <p:stCondLst>
                              <p:cond delay="7500"/>
                            </p:stCondLst>
                            <p:childTnLst>
                              <p:par>
                                <p:cTn id="107" presetID="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childTnLst>
                          </p:cTn>
                        </p:par>
                        <p:par>
                          <p:cTn id="111" fill="hold">
                            <p:stCondLst>
                              <p:cond delay="8000"/>
                            </p:stCondLst>
                            <p:childTnLst>
                              <p:par>
                                <p:cTn id="112" presetID="15"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 calcmode="lin" valueType="num">
                                      <p:cBhvr>
                                        <p:cTn id="116"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17" dur="5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8" fill="hold">
                            <p:stCondLst>
                              <p:cond delay="8500"/>
                            </p:stCondLst>
                            <p:childTnLst>
                              <p:par>
                                <p:cTn id="119" presetID="2" presetClass="entr" presetSubtype="8"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0-#ppt_w/2"/>
                                          </p:val>
                                        </p:tav>
                                        <p:tav tm="100000">
                                          <p:val>
                                            <p:strVal val="#ppt_x"/>
                                          </p:val>
                                        </p:tav>
                                      </p:tavLst>
                                    </p:anim>
                                    <p:anim calcmode="lin" valueType="num">
                                      <p:cBhvr additive="base">
                                        <p:cTn id="1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5" grpId="0"/>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flipH="1">
            <a:off x="3139146" y="235081"/>
            <a:ext cx="5821913" cy="684000"/>
          </a:xfrm>
          <a:prstGeom prst="homePlate">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lvl="0" algn="ctr" defTabSz="1280160">
              <a:spcBef>
                <a:spcPct val="0"/>
              </a:spcBef>
              <a:defRPr/>
            </a:pP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وتتمثل أهمية السياحة البيئية في: </a:t>
            </a:r>
            <a:endParaRPr kumimoji="0" lang="fr-FR"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28" name="ZoneTexte 27"/>
          <p:cNvSpPr txBox="1"/>
          <p:nvPr/>
        </p:nvSpPr>
        <p:spPr>
          <a:xfrm flipH="1">
            <a:off x="2592000" y="1071546"/>
            <a:ext cx="396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إقامة المزيد من </a:t>
            </a:r>
            <a:r>
              <a:rPr lang="ar-DZ" sz="2800" dirty="0" err="1" smtClean="0">
                <a:latin typeface="Arial" pitchFamily="34" charset="0"/>
                <a:cs typeface="Arial" pitchFamily="34" charset="0"/>
              </a:rPr>
              <a:t>البنى</a:t>
            </a:r>
            <a:r>
              <a:rPr lang="ar-DZ" sz="2800" dirty="0" smtClean="0">
                <a:latin typeface="Arial" pitchFamily="34" charset="0"/>
                <a:cs typeface="Arial" pitchFamily="34" charset="0"/>
              </a:rPr>
              <a:t> الأساسية</a:t>
            </a:r>
          </a:p>
        </p:txBody>
      </p:sp>
      <p:sp>
        <p:nvSpPr>
          <p:cNvPr id="7" name="ZoneTexte 6"/>
          <p:cNvSpPr txBox="1"/>
          <p:nvPr/>
        </p:nvSpPr>
        <p:spPr>
          <a:xfrm flipH="1">
            <a:off x="2232000" y="1863634"/>
            <a:ext cx="468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تقود إلى </a:t>
            </a:r>
            <a:r>
              <a:rPr lang="ar-DZ" sz="2800" dirty="0" err="1" smtClean="0">
                <a:latin typeface="Arial" pitchFamily="34" charset="0"/>
                <a:cs typeface="Arial" pitchFamily="34" charset="0"/>
              </a:rPr>
              <a:t>إعمار</a:t>
            </a:r>
            <a:r>
              <a:rPr lang="ar-DZ" sz="2800" dirty="0" smtClean="0">
                <a:latin typeface="Arial" pitchFamily="34" charset="0"/>
                <a:cs typeface="Arial" pitchFamily="34" charset="0"/>
              </a:rPr>
              <a:t> البيئة المحيطة</a:t>
            </a:r>
          </a:p>
        </p:txBody>
      </p:sp>
      <p:sp>
        <p:nvSpPr>
          <p:cNvPr id="8" name="ZoneTexte 7"/>
          <p:cNvSpPr txBox="1"/>
          <p:nvPr/>
        </p:nvSpPr>
        <p:spPr>
          <a:xfrm flipH="1">
            <a:off x="1872000" y="2655722"/>
            <a:ext cx="540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تحقيق إيرادات هامة</a:t>
            </a:r>
          </a:p>
        </p:txBody>
      </p:sp>
      <p:sp>
        <p:nvSpPr>
          <p:cNvPr id="9" name="ZoneTexte 8"/>
          <p:cNvSpPr txBox="1"/>
          <p:nvPr/>
        </p:nvSpPr>
        <p:spPr>
          <a:xfrm flipH="1">
            <a:off x="1512000" y="3447810"/>
            <a:ext cx="612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تدقق الأفواج السياحية</a:t>
            </a:r>
          </a:p>
        </p:txBody>
      </p:sp>
      <p:sp>
        <p:nvSpPr>
          <p:cNvPr id="10" name="ZoneTexte 9"/>
          <p:cNvSpPr txBox="1"/>
          <p:nvPr/>
        </p:nvSpPr>
        <p:spPr>
          <a:xfrm flipH="1">
            <a:off x="1152000" y="4239898"/>
            <a:ext cx="684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الاهتمام بترميم وصيانة الآثار والمحافظة عليها</a:t>
            </a:r>
          </a:p>
        </p:txBody>
      </p:sp>
      <p:sp>
        <p:nvSpPr>
          <p:cNvPr id="15" name="ZoneTexte 14"/>
          <p:cNvSpPr txBox="1"/>
          <p:nvPr/>
        </p:nvSpPr>
        <p:spPr>
          <a:xfrm flipH="1">
            <a:off x="792000" y="5031986"/>
            <a:ext cx="756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نشر ثقافة المحافظة على البيئة والموروث التراثي</a:t>
            </a:r>
          </a:p>
        </p:txBody>
      </p:sp>
      <p:sp>
        <p:nvSpPr>
          <p:cNvPr id="17" name="ZoneTexte 16"/>
          <p:cNvSpPr txBox="1"/>
          <p:nvPr/>
        </p:nvSpPr>
        <p:spPr>
          <a:xfrm flipH="1">
            <a:off x="432000" y="5805263"/>
            <a:ext cx="8280000" cy="680085"/>
          </a:xfrm>
          <a:prstGeom prst="plaqu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rtl="1"/>
            <a:r>
              <a:rPr lang="ar-DZ" sz="2800" dirty="0" smtClean="0">
                <a:latin typeface="Arial" pitchFamily="34" charset="0"/>
                <a:cs typeface="Arial" pitchFamily="34" charset="0"/>
              </a:rPr>
              <a:t>المحافظة على التوازن البيئي</a:t>
            </a:r>
          </a:p>
        </p:txBody>
      </p:sp>
    </p:spTree>
    <p:extLst>
      <p:ext uri="{BB962C8B-B14F-4D97-AF65-F5344CB8AC3E}">
        <p14:creationId xmlns:p14="http://schemas.microsoft.com/office/powerpoint/2010/main" val="7665277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bg/>
                                          </p:spTgt>
                                        </p:tgtEl>
                                        <p:attrNameLst>
                                          <p:attrName>style.visibility</p:attrName>
                                        </p:attrNameLst>
                                      </p:cBhvr>
                                      <p:to>
                                        <p:strVal val="visible"/>
                                      </p:to>
                                    </p:set>
                                    <p:anim calcmode="lin" valueType="num">
                                      <p:cBhvr additive="base">
                                        <p:cTn id="14" dur="1000" fill="hold"/>
                                        <p:tgtEl>
                                          <p:spTgt spid="28">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28">
                                            <p:bg/>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additive="base">
                                        <p:cTn id="25"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bg/>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bg/>
                                          </p:spTgt>
                                        </p:tgtEl>
                                        <p:attrNameLst>
                                          <p:attrName>style.visibility</p:attrName>
                                        </p:attrNameLst>
                                      </p:cBhvr>
                                      <p:to>
                                        <p:strVal val="visible"/>
                                      </p:to>
                                    </p:set>
                                    <p:anim calcmode="lin" valueType="num">
                                      <p:cBhvr additive="base">
                                        <p:cTn id="36"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37" dur="1000" fill="hold"/>
                                        <p:tgtEl>
                                          <p:spTgt spid="8">
                                            <p:bg/>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48" dur="1000" fill="hold"/>
                                        <p:tgtEl>
                                          <p:spTgt spid="9">
                                            <p:bg/>
                                          </p:spTgt>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grpId="0" nodeType="after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additive="base">
                                        <p:cTn id="5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bg/>
                                          </p:spTgt>
                                        </p:tgtEl>
                                        <p:attrNameLst>
                                          <p:attrName>style.visibility</p:attrName>
                                        </p:attrNameLst>
                                      </p:cBhvr>
                                      <p:to>
                                        <p:strVal val="visible"/>
                                      </p:to>
                                    </p:set>
                                    <p:anim calcmode="lin" valueType="num">
                                      <p:cBhvr additive="base">
                                        <p:cTn id="58" dur="1000" fill="hold"/>
                                        <p:tgtEl>
                                          <p:spTgt spid="10">
                                            <p:bg/>
                                          </p:spTgt>
                                        </p:tgtEl>
                                        <p:attrNameLst>
                                          <p:attrName>ppt_x</p:attrName>
                                        </p:attrNameLst>
                                      </p:cBhvr>
                                      <p:tavLst>
                                        <p:tav tm="0">
                                          <p:val>
                                            <p:strVal val="#ppt_x"/>
                                          </p:val>
                                        </p:tav>
                                        <p:tav tm="100000">
                                          <p:val>
                                            <p:strVal val="#ppt_x"/>
                                          </p:val>
                                        </p:tav>
                                      </p:tavLst>
                                    </p:anim>
                                    <p:anim calcmode="lin" valueType="num">
                                      <p:cBhvr additive="base">
                                        <p:cTn id="59" dur="1000" fill="hold"/>
                                        <p:tgtEl>
                                          <p:spTgt spid="10">
                                            <p:bg/>
                                          </p:spTgt>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additive="base">
                                        <p:cTn id="6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bg/>
                                          </p:spTgt>
                                        </p:tgtEl>
                                        <p:attrNameLst>
                                          <p:attrName>style.visibility</p:attrName>
                                        </p:attrNameLst>
                                      </p:cBhvr>
                                      <p:to>
                                        <p:strVal val="visible"/>
                                      </p:to>
                                    </p:set>
                                    <p:anim calcmode="lin" valueType="num">
                                      <p:cBhvr additive="base">
                                        <p:cTn id="69" dur="1000" fill="hold"/>
                                        <p:tgtEl>
                                          <p:spTgt spid="15">
                                            <p:bg/>
                                          </p:spTgt>
                                        </p:tgtEl>
                                        <p:attrNameLst>
                                          <p:attrName>ppt_x</p:attrName>
                                        </p:attrNameLst>
                                      </p:cBhvr>
                                      <p:tavLst>
                                        <p:tav tm="0">
                                          <p:val>
                                            <p:strVal val="#ppt_x"/>
                                          </p:val>
                                        </p:tav>
                                        <p:tav tm="100000">
                                          <p:val>
                                            <p:strVal val="#ppt_x"/>
                                          </p:val>
                                        </p:tav>
                                      </p:tavLst>
                                    </p:anim>
                                    <p:anim calcmode="lin" valueType="num">
                                      <p:cBhvr additive="base">
                                        <p:cTn id="70" dur="1000" fill="hold"/>
                                        <p:tgtEl>
                                          <p:spTgt spid="15">
                                            <p:bg/>
                                          </p:spTgt>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ID="2" presetClass="entr" presetSubtype="4" fill="hold" grpId="0" nodeType="after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 calcmode="lin" valueType="num">
                                      <p:cBhvr additive="base">
                                        <p:cTn id="7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bg/>
                                          </p:spTgt>
                                        </p:tgtEl>
                                        <p:attrNameLst>
                                          <p:attrName>style.visibility</p:attrName>
                                        </p:attrNameLst>
                                      </p:cBhvr>
                                      <p:to>
                                        <p:strVal val="visible"/>
                                      </p:to>
                                    </p:set>
                                    <p:anim calcmode="lin" valueType="num">
                                      <p:cBhvr additive="base">
                                        <p:cTn id="80" dur="1000" fill="hold"/>
                                        <p:tgtEl>
                                          <p:spTgt spid="17">
                                            <p:bg/>
                                          </p:spTgt>
                                        </p:tgtEl>
                                        <p:attrNameLst>
                                          <p:attrName>ppt_x</p:attrName>
                                        </p:attrNameLst>
                                      </p:cBhvr>
                                      <p:tavLst>
                                        <p:tav tm="0">
                                          <p:val>
                                            <p:strVal val="#ppt_x"/>
                                          </p:val>
                                        </p:tav>
                                        <p:tav tm="100000">
                                          <p:val>
                                            <p:strVal val="#ppt_x"/>
                                          </p:val>
                                        </p:tav>
                                      </p:tavLst>
                                    </p:anim>
                                    <p:anim calcmode="lin" valueType="num">
                                      <p:cBhvr additive="base">
                                        <p:cTn id="81" dur="1000" fill="hold"/>
                                        <p:tgtEl>
                                          <p:spTgt spid="17">
                                            <p:bg/>
                                          </p:spTgt>
                                        </p:tgtEl>
                                        <p:attrNameLst>
                                          <p:attrName>ppt_y</p:attrName>
                                        </p:attrNameLst>
                                      </p:cBhvr>
                                      <p:tavLst>
                                        <p:tav tm="0">
                                          <p:val>
                                            <p:strVal val="1+#ppt_h/2"/>
                                          </p:val>
                                        </p:tav>
                                        <p:tav tm="100000">
                                          <p:val>
                                            <p:strVal val="#ppt_y"/>
                                          </p:val>
                                        </p:tav>
                                      </p:tavLst>
                                    </p:anim>
                                  </p:childTnLst>
                                </p:cTn>
                              </p:par>
                            </p:childTnLst>
                          </p:cTn>
                        </p:par>
                        <p:par>
                          <p:cTn id="82" fill="hold">
                            <p:stCondLst>
                              <p:cond delay="1000"/>
                            </p:stCondLst>
                            <p:childTnLst>
                              <p:par>
                                <p:cTn id="83" presetID="2" presetClass="entr" presetSubtype="4" fill="hold" grpId="0" nodeType="after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 calcmode="lin" valueType="num">
                                      <p:cBhvr additive="base">
                                        <p:cTn id="8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build="p" animBg="1"/>
      <p:bldP spid="7" grpId="0" build="p" animBg="1"/>
      <p:bldP spid="8" grpId="0" build="p" animBg="1"/>
      <p:bldP spid="9" grpId="0" build="p" animBg="1"/>
      <p:bldP spid="10" grpId="0" build="p" animBg="1"/>
      <p:bldP spid="15" grpId="0" build="p" animBg="1"/>
      <p:bldP spid="1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330568" y="0"/>
            <a:ext cx="6482865" cy="923330"/>
          </a:xfrm>
          <a:prstGeom prst="rect">
            <a:avLst/>
          </a:prstGeom>
          <a:noFill/>
          <a:ln>
            <a:noFill/>
          </a:ln>
        </p:spPr>
        <p:txBody>
          <a:bodyPr wrap="none" lIns="91440" tIns="45720" rIns="91440" bIns="45720">
            <a:spAutoFit/>
          </a:bodyPr>
          <a:lstStyle/>
          <a:p>
            <a:pPr algn="ctr" rtl="1"/>
            <a:r>
              <a:rPr lang="ar-DZ"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المبحث </a:t>
            </a:r>
            <a:r>
              <a:rPr lang="fr-F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II</a:t>
            </a:r>
            <a:r>
              <a:rPr lang="ar-DZ"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rPr>
              <a:t>: المحميات الطبيعية </a:t>
            </a:r>
            <a:endParaRPr lang="fr-F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itchFamily="18" charset="-78"/>
              <a:cs typeface="Andalus" pitchFamily="18" charset="-78"/>
            </a:endParaRPr>
          </a:p>
        </p:txBody>
      </p:sp>
      <p:sp>
        <p:nvSpPr>
          <p:cNvPr id="33794" name="AutoShape 2" descr="https://kuzminykh.org/img/inte-2020/2214/image_JZsd2iuu7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357158" y="1857364"/>
            <a:ext cx="8572528" cy="132802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r>
              <a:rPr lang="ar-DZ" sz="2400" dirty="0" smtClean="0">
                <a:latin typeface="Simplified Arabic" pitchFamily="18" charset="-78"/>
                <a:cs typeface="Simplified Arabic" pitchFamily="18" charset="-78"/>
              </a:rPr>
              <a:t>تعرف المحميات الطبيعية بأنها مناطق محددة الأبعاد الجغرافية تفرض عليها الحماية بموجب قوانين خاصة بهدف حماية محتواها من حيوانات وطيور ونباتات وكافة أشكال الحياة فيها وذلك من تعديات الإنسان أو التغيرات البيئية وتنقسم إلى عدة أقسام: </a:t>
            </a:r>
            <a:endParaRPr lang="fr-FR" sz="2400" dirty="0">
              <a:latin typeface="Simplified Arabic" pitchFamily="18" charset="-78"/>
              <a:cs typeface="Simplified Arabic" pitchFamily="18" charset="-78"/>
            </a:endParaRPr>
          </a:p>
        </p:txBody>
      </p:sp>
      <p:sp>
        <p:nvSpPr>
          <p:cNvPr id="7" name="Titre 1"/>
          <p:cNvSpPr txBox="1">
            <a:spLocks/>
          </p:cNvSpPr>
          <p:nvPr/>
        </p:nvSpPr>
        <p:spPr>
          <a:xfrm>
            <a:off x="3214709" y="785794"/>
            <a:ext cx="5786447" cy="1149454"/>
          </a:xfrm>
          <a:prstGeom prst="downArrowCallout">
            <a:avLst/>
          </a:prstGeom>
          <a:ln/>
        </p:spPr>
        <p:style>
          <a:lnRef idx="2">
            <a:schemeClr val="accent2"/>
          </a:lnRef>
          <a:fillRef idx="1">
            <a:schemeClr val="lt1"/>
          </a:fillRef>
          <a:effectRef idx="0">
            <a:schemeClr val="accent2"/>
          </a:effectRef>
          <a:fontRef idx="minor">
            <a:schemeClr val="dk1"/>
          </a:fontRef>
        </p:style>
        <p:txBody>
          <a:bodyPr vert="horz" lIns="128016" tIns="64008" rIns="128016" bIns="64008" rtlCol="0" anchor="ctr">
            <a:noAutofit/>
          </a:bodyPr>
          <a:lstStyle/>
          <a:p>
            <a:pPr marL="0" marR="0" lvl="0" indent="0" algn="ctr" defTabSz="1280160" rtl="1" eaLnBrk="1" fontAlgn="auto" latinLnBrk="0" hangingPunct="1">
              <a:lnSpc>
                <a:spcPct val="100000"/>
              </a:lnSpc>
              <a:spcBef>
                <a:spcPct val="0"/>
              </a:spcBef>
              <a:spcAft>
                <a:spcPts val="0"/>
              </a:spcAft>
              <a:buClrTx/>
              <a:buSzTx/>
              <a:buFontTx/>
              <a:buNone/>
              <a:tabLst/>
              <a:defRPr/>
            </a:pPr>
            <a:r>
              <a:rPr lang="ar-D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المطلب 1: ماهية المحميات الطبيعية</a:t>
            </a:r>
            <a:endParaRPr kumimoji="0" lang="fr-F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sp>
        <p:nvSpPr>
          <p:cNvPr id="27" name="Freeform 10"/>
          <p:cNvSpPr>
            <a:spLocks noChangeArrowheads="1"/>
          </p:cNvSpPr>
          <p:nvPr/>
        </p:nvSpPr>
        <p:spPr bwMode="auto">
          <a:xfrm rot="2346828">
            <a:off x="6678632" y="3384178"/>
            <a:ext cx="2634626" cy="2716244"/>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28" name="ZoneTexte 27"/>
          <p:cNvSpPr txBox="1"/>
          <p:nvPr/>
        </p:nvSpPr>
        <p:spPr>
          <a:xfrm>
            <a:off x="7358082" y="3786190"/>
            <a:ext cx="1857388"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2700" dirty="0" smtClean="0">
                <a:solidFill>
                  <a:schemeClr val="bg1"/>
                </a:solidFill>
                <a:latin typeface="Arial" pitchFamily="34" charset="0"/>
                <a:cs typeface="Arial" pitchFamily="34" charset="0"/>
              </a:rPr>
              <a:t>المحميات الطبيعية الخاصة بمنطقة البراري</a:t>
            </a:r>
            <a:endParaRPr lang="fr-FR" sz="2700" dirty="0">
              <a:solidFill>
                <a:schemeClr val="bg1"/>
              </a:solidFill>
              <a:latin typeface="Arial" pitchFamily="34" charset="0"/>
              <a:cs typeface="Arial" pitchFamily="34" charset="0"/>
            </a:endParaRPr>
          </a:p>
        </p:txBody>
      </p:sp>
      <p:sp>
        <p:nvSpPr>
          <p:cNvPr id="33" name="Freeform 10"/>
          <p:cNvSpPr>
            <a:spLocks noChangeArrowheads="1"/>
          </p:cNvSpPr>
          <p:nvPr/>
        </p:nvSpPr>
        <p:spPr bwMode="auto">
          <a:xfrm rot="2346828">
            <a:off x="4875710" y="3399225"/>
            <a:ext cx="2634626" cy="27180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34" name="ZoneTexte 33"/>
          <p:cNvSpPr txBox="1"/>
          <p:nvPr/>
        </p:nvSpPr>
        <p:spPr>
          <a:xfrm>
            <a:off x="5385154" y="3857628"/>
            <a:ext cx="200023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3200" dirty="0" smtClean="0">
                <a:solidFill>
                  <a:schemeClr val="bg1"/>
                </a:solidFill>
                <a:latin typeface="Arial" pitchFamily="34" charset="0"/>
                <a:cs typeface="Arial" pitchFamily="34" charset="0"/>
              </a:rPr>
              <a:t>محميات المتنزهات الوطنية</a:t>
            </a:r>
            <a:endParaRPr lang="fr-FR" sz="3200" dirty="0">
              <a:solidFill>
                <a:schemeClr val="bg1"/>
              </a:solidFill>
              <a:latin typeface="Arial" pitchFamily="34" charset="0"/>
              <a:cs typeface="Arial" pitchFamily="34" charset="0"/>
            </a:endParaRPr>
          </a:p>
        </p:txBody>
      </p:sp>
      <p:sp>
        <p:nvSpPr>
          <p:cNvPr id="39" name="Freeform 10"/>
          <p:cNvSpPr>
            <a:spLocks noChangeArrowheads="1"/>
          </p:cNvSpPr>
          <p:nvPr/>
        </p:nvSpPr>
        <p:spPr bwMode="auto">
          <a:xfrm rot="2346828">
            <a:off x="3089760" y="3383981"/>
            <a:ext cx="2634626" cy="27180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40" name="ZoneTexte 39"/>
          <p:cNvSpPr txBox="1"/>
          <p:nvPr/>
        </p:nvSpPr>
        <p:spPr>
          <a:xfrm>
            <a:off x="3428992" y="3714752"/>
            <a:ext cx="2000232" cy="2062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3200" dirty="0" smtClean="0">
                <a:solidFill>
                  <a:schemeClr val="bg1"/>
                </a:solidFill>
                <a:latin typeface="Arial" pitchFamily="34" charset="0"/>
                <a:cs typeface="Arial" pitchFamily="34" charset="0"/>
              </a:rPr>
              <a:t>محميات الآثار الطبيعية والتاريخية</a:t>
            </a:r>
            <a:endParaRPr lang="fr-FR" sz="3200" dirty="0">
              <a:solidFill>
                <a:schemeClr val="bg1"/>
              </a:solidFill>
              <a:latin typeface="Arial" pitchFamily="34" charset="0"/>
              <a:cs typeface="Arial" pitchFamily="34" charset="0"/>
            </a:endParaRPr>
          </a:p>
        </p:txBody>
      </p:sp>
      <p:sp>
        <p:nvSpPr>
          <p:cNvPr id="41" name="Freeform 10"/>
          <p:cNvSpPr>
            <a:spLocks noChangeArrowheads="1"/>
          </p:cNvSpPr>
          <p:nvPr/>
        </p:nvSpPr>
        <p:spPr bwMode="auto">
          <a:xfrm rot="2346828">
            <a:off x="1303810" y="3383981"/>
            <a:ext cx="2634626" cy="27180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42" name="ZoneTexte 41"/>
          <p:cNvSpPr txBox="1"/>
          <p:nvPr/>
        </p:nvSpPr>
        <p:spPr>
          <a:xfrm>
            <a:off x="1741849" y="3786190"/>
            <a:ext cx="2000232" cy="2062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3200" dirty="0" smtClean="0">
                <a:solidFill>
                  <a:schemeClr val="bg1"/>
                </a:solidFill>
                <a:latin typeface="Arial" pitchFamily="34" charset="0"/>
                <a:cs typeface="Arial" pitchFamily="34" charset="0"/>
              </a:rPr>
              <a:t>محميات المناطق الطبيعية الجذابة</a:t>
            </a:r>
            <a:endParaRPr lang="fr-FR" sz="3200" dirty="0">
              <a:solidFill>
                <a:schemeClr val="bg1"/>
              </a:solidFill>
              <a:latin typeface="Arial" pitchFamily="34" charset="0"/>
              <a:cs typeface="Arial" pitchFamily="34" charset="0"/>
            </a:endParaRPr>
          </a:p>
        </p:txBody>
      </p:sp>
      <p:sp>
        <p:nvSpPr>
          <p:cNvPr id="43" name="Freeform 10"/>
          <p:cNvSpPr>
            <a:spLocks noChangeArrowheads="1"/>
          </p:cNvSpPr>
          <p:nvPr/>
        </p:nvSpPr>
        <p:spPr bwMode="auto">
          <a:xfrm rot="2346828">
            <a:off x="-482140" y="3383981"/>
            <a:ext cx="2634626" cy="27180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44" name="ZoneTexte 43"/>
          <p:cNvSpPr txBox="1"/>
          <p:nvPr/>
        </p:nvSpPr>
        <p:spPr>
          <a:xfrm>
            <a:off x="98744" y="3842384"/>
            <a:ext cx="1928760"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2800" dirty="0" smtClean="0">
                <a:solidFill>
                  <a:schemeClr val="bg1"/>
                </a:solidFill>
                <a:latin typeface="Arial" pitchFamily="34" charset="0"/>
                <a:cs typeface="Arial" pitchFamily="34" charset="0"/>
              </a:rPr>
              <a:t>المناطق المحمية المنتجة للموارد الطبيعية</a:t>
            </a:r>
            <a:endParaRPr lang="fr-FR"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55502447"/>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ppt_w</p:attrName>
                                        </p:attrNameLst>
                                      </p:cBhvr>
                                      <p:tavLst>
                                        <p:tav tm="0" fmla="#ppt_w*sin(2.5*pi*$)">
                                          <p:val>
                                            <p:fltVal val="0"/>
                                          </p:val>
                                        </p:tav>
                                        <p:tav tm="100000">
                                          <p:val>
                                            <p:fltVal val="1"/>
                                          </p:val>
                                        </p:tav>
                                      </p:tavLst>
                                    </p:anim>
                                    <p:anim calcmode="lin" valueType="num">
                                      <p:cBhvr>
                                        <p:cTn id="9"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additive="base">
                                        <p:cTn id="21"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22" dur="1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additive="base">
                                        <p:cTn id="49"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xEl>
                                              <p:pRg st="0" end="0"/>
                                            </p:txEl>
                                          </p:spTgt>
                                        </p:tgtEl>
                                        <p:attrNameLst>
                                          <p:attrName>style.visibility</p:attrName>
                                        </p:attrNameLst>
                                      </p:cBhvr>
                                      <p:to>
                                        <p:strVal val="visible"/>
                                      </p:to>
                                    </p:set>
                                    <p:anim calcmode="lin" valueType="num">
                                      <p:cBhvr additive="base">
                                        <p:cTn id="60"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 calcmode="lin" valueType="num">
                                      <p:cBhvr additive="base">
                                        <p:cTn id="71"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 calcmode="lin" valueType="num">
                                      <p:cBhvr additive="base">
                                        <p:cTn id="82"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 grpId="0" build="p" animBg="1"/>
      <p:bldP spid="7" grpId="0" animBg="1"/>
      <p:bldP spid="27" grpId="0" animBg="1"/>
      <p:bldP spid="28" grpId="0" build="p"/>
      <p:bldP spid="33" grpId="0" animBg="1"/>
      <p:bldP spid="34" grpId="0" build="p"/>
      <p:bldP spid="39" grpId="0" animBg="1"/>
      <p:bldP spid="40" grpId="0" build="p"/>
      <p:bldP spid="41" grpId="0" animBg="1"/>
      <p:bldP spid="42" grpId="0" build="p"/>
      <p:bldP spid="43" grpId="0" animBg="1"/>
      <p:bldP spid="4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1">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Thème11</Template>
  <TotalTime>14901</TotalTime>
  <Words>1433</Words>
  <Application>Microsoft Office PowerPoint</Application>
  <PresentationFormat>Affichage à l'écran (4:3)</PresentationFormat>
  <Paragraphs>129</Paragraphs>
  <Slides>27</Slides>
  <Notes>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Thème11</vt:lpstr>
      <vt:lpstr>Présentation PowerPoint</vt:lpstr>
      <vt:lpstr>Présentation PowerPoint</vt:lpstr>
      <vt:lpstr>الجمهورية الجزائرية الديمقراطية الشعبية وزارة التـعليم العالي والبحث العلمي جامعة 08 ماي 1945 –قالمة- كلية العلوم الاقتصادية والتجارية وعلوم التسيير</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biologie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Amin</dc:creator>
  <cp:lastModifiedBy>Serveur</cp:lastModifiedBy>
  <cp:revision>613</cp:revision>
  <dcterms:created xsi:type="dcterms:W3CDTF">2009-06-19T21:29:05Z</dcterms:created>
  <dcterms:modified xsi:type="dcterms:W3CDTF">2023-12-17T08:48:03Z</dcterms:modified>
</cp:coreProperties>
</file>