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us-titr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323D866F-39E8-400F-81DB-14F02F9A4E3D}" type="datetimeFigureOut">
              <a:rPr lang="fr-FR" smtClean="0"/>
              <a:pPr/>
              <a:t>21/02/2022</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7" name="Connecteur droit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Espace réservé du numéro de diapositive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21C8AED-44DA-42F5-AFE6-FFE58013022E}" type="slidenum">
              <a:rPr lang="fr-FR" smtClean="0"/>
              <a:pPr/>
              <a:t>‹N°›</a:t>
            </a:fld>
            <a:endParaRPr lang="fr-FR"/>
          </a:p>
        </p:txBody>
      </p:sp>
      <p:sp>
        <p:nvSpPr>
          <p:cNvPr id="8" name="Titr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fr-FR"/>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323D866F-39E8-400F-81DB-14F02F9A4E3D}" type="datetimeFigureOut">
              <a:rPr lang="fr-FR" smtClean="0"/>
              <a:pPr/>
              <a:t>21/02/2022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21C8AED-44DA-42F5-AFE6-FFE58013022E}"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cteur droit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6915912" y="3009901"/>
            <a:ext cx="457200" cy="441325"/>
          </a:xfrm>
        </p:spPr>
        <p:txBody>
          <a:bodyPr/>
          <a:lstStyle/>
          <a:p>
            <a:fld id="{B21C8AED-44DA-42F5-AFE6-FFE58013022E}" type="slidenum">
              <a:rPr lang="fr-FR" smtClean="0"/>
              <a:pPr/>
              <a:t>‹N°›</a:t>
            </a:fld>
            <a:endParaRPr lang="fr-FR"/>
          </a:p>
        </p:txBody>
      </p:sp>
      <p:sp>
        <p:nvSpPr>
          <p:cNvPr id="3" name="Espace réservé du texte vertical 2"/>
          <p:cNvSpPr>
            <a:spLocks noGrp="1"/>
          </p:cNvSpPr>
          <p:nvPr>
            <p:ph type="body" orient="vert" idx="1"/>
          </p:nvPr>
        </p:nvSpPr>
        <p:spPr>
          <a:xfrm>
            <a:off x="304800" y="304800"/>
            <a:ext cx="6553200" cy="5821366"/>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323D866F-39E8-400F-81DB-14F02F9A4E3D}" type="datetimeFigureOut">
              <a:rPr lang="fr-FR" smtClean="0"/>
              <a:pPr/>
              <a:t>21/02/2022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2" name="Titre vertical 1"/>
          <p:cNvSpPr>
            <a:spLocks noGrp="1"/>
          </p:cNvSpPr>
          <p:nvPr>
            <p:ph type="title" orient="vert"/>
          </p:nvPr>
        </p:nvSpPr>
        <p:spPr>
          <a:xfrm>
            <a:off x="7391400" y="304801"/>
            <a:ext cx="1447800" cy="5851525"/>
          </a:xfrm>
        </p:spPr>
        <p:txBody>
          <a:bodyPr vert="eaVert"/>
          <a:lstStyle/>
          <a:p>
            <a:r>
              <a:rPr kumimoji="0" lang="fr-FR"/>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shade val="75000"/>
                  </a:schemeClr>
                </a:solidFill>
              </a:defRPr>
            </a:lvl1pPr>
          </a:lstStyle>
          <a:p>
            <a:r>
              <a:rPr kumimoji="0" lang="fr-FR"/>
              <a:t>Cliquez pour modifier le style du titre</a:t>
            </a:r>
            <a:endParaRPr kumimoji="0" lang="en-US"/>
          </a:p>
        </p:txBody>
      </p:sp>
      <p:sp>
        <p:nvSpPr>
          <p:cNvPr id="4" name="Espace réservé de la date 3"/>
          <p:cNvSpPr>
            <a:spLocks noGrp="1"/>
          </p:cNvSpPr>
          <p:nvPr>
            <p:ph type="dt" sz="half" idx="10"/>
          </p:nvPr>
        </p:nvSpPr>
        <p:spPr/>
        <p:txBody>
          <a:bodyPr/>
          <a:lstStyle/>
          <a:p>
            <a:fld id="{323D866F-39E8-400F-81DB-14F02F9A4E3D}" type="datetimeFigureOut">
              <a:rPr lang="fr-FR" smtClean="0"/>
              <a:pPr/>
              <a:t>21/02/2022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4361688" y="1026372"/>
            <a:ext cx="457200" cy="441325"/>
          </a:xfrm>
        </p:spPr>
        <p:txBody>
          <a:bodyPr/>
          <a:lstStyle/>
          <a:p>
            <a:fld id="{B21C8AED-44DA-42F5-AFE6-FFE58013022E}" type="slidenum">
              <a:rPr lang="fr-FR" smtClean="0"/>
              <a:pPr/>
              <a:t>‹N°›</a:t>
            </a:fld>
            <a:endParaRPr lang="fr-FR"/>
          </a:p>
        </p:txBody>
      </p:sp>
      <p:sp>
        <p:nvSpPr>
          <p:cNvPr id="8" name="Espace réservé du contenu 7"/>
          <p:cNvSpPr>
            <a:spLocks noGrp="1"/>
          </p:cNvSpPr>
          <p:nvPr>
            <p:ph sz="quarter" idx="1"/>
          </p:nvPr>
        </p:nvSpPr>
        <p:spPr>
          <a:xfrm>
            <a:off x="301752" y="1527048"/>
            <a:ext cx="8503920"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Espace réservé du pied de page 4"/>
          <p:cNvSpPr>
            <a:spLocks noGrp="1"/>
          </p:cNvSpPr>
          <p:nvPr>
            <p:ph type="ftr" sz="quarter" idx="11"/>
          </p:nvPr>
        </p:nvSpPr>
        <p:spPr/>
        <p:txBody>
          <a:bodyPr/>
          <a:lstStyle/>
          <a:p>
            <a:endParaRPr lang="fr-FR"/>
          </a:p>
        </p:txBody>
      </p:sp>
      <p:sp>
        <p:nvSpPr>
          <p:cNvPr id="4" name="Espace réservé de la date 3"/>
          <p:cNvSpPr>
            <a:spLocks noGrp="1"/>
          </p:cNvSpPr>
          <p:nvPr>
            <p:ph type="dt" sz="half" idx="10"/>
          </p:nvPr>
        </p:nvSpPr>
        <p:spPr/>
        <p:txBody>
          <a:bodyPr/>
          <a:lstStyle/>
          <a:p>
            <a:fld id="{323D866F-39E8-400F-81DB-14F02F9A4E3D}" type="datetimeFigureOut">
              <a:rPr lang="fr-FR" smtClean="0"/>
              <a:pPr/>
              <a:t>21/02/2022</a:t>
            </a:fld>
            <a:endParaRPr lang="fr-FR"/>
          </a:p>
        </p:txBody>
      </p:sp>
      <p:sp>
        <p:nvSpPr>
          <p:cNvPr id="8" name="Connecteur droit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21C8AED-44DA-42F5-AFE6-FFE58013022E}" type="slidenum">
              <a:rPr lang="fr-FR" smtClean="0"/>
              <a:pPr/>
              <a:t>‹N°›</a:t>
            </a:fld>
            <a:endParaRPr lang="fr-FR"/>
          </a:p>
        </p:txBody>
      </p:sp>
      <p:sp>
        <p:nvSpPr>
          <p:cNvPr id="2" name="Titr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fr-FR"/>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758952"/>
          </a:xfrm>
        </p:spPr>
        <p:txBody>
          <a:bodyPr/>
          <a:lstStyle/>
          <a:p>
            <a:r>
              <a:rPr kumimoji="0" lang="fr-FR"/>
              <a:t>Cliquez pour modifier le style du titre</a:t>
            </a:r>
            <a:endParaRPr kumimoji="0" lang="en-US"/>
          </a:p>
        </p:txBody>
      </p:sp>
      <p:sp>
        <p:nvSpPr>
          <p:cNvPr id="5" name="Espace réservé de la date 4"/>
          <p:cNvSpPr>
            <a:spLocks noGrp="1"/>
          </p:cNvSpPr>
          <p:nvPr>
            <p:ph type="dt" sz="half" idx="10"/>
          </p:nvPr>
        </p:nvSpPr>
        <p:spPr>
          <a:xfrm>
            <a:off x="5791200" y="6409944"/>
            <a:ext cx="3044952" cy="365760"/>
          </a:xfrm>
        </p:spPr>
        <p:txBody>
          <a:bodyPr/>
          <a:lstStyle/>
          <a:p>
            <a:fld id="{323D866F-39E8-400F-81DB-14F02F9A4E3D}" type="datetimeFigureOut">
              <a:rPr lang="fr-FR" smtClean="0"/>
              <a:pPr/>
              <a:t>21/02/2022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21C8AED-44DA-42F5-AFE6-FFE58013022E}" type="slidenum">
              <a:rPr lang="fr-FR" smtClean="0"/>
              <a:pPr/>
              <a:t>‹N°›</a:t>
            </a:fld>
            <a:endParaRPr lang="fr-FR"/>
          </a:p>
        </p:txBody>
      </p:sp>
      <p:sp>
        <p:nvSpPr>
          <p:cNvPr id="8" name="Connecteur droit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space réservé du contenu 9"/>
          <p:cNvSpPr>
            <a:spLocks noGrp="1"/>
          </p:cNvSpPr>
          <p:nvPr>
            <p:ph sz="half" idx="1"/>
          </p:nvPr>
        </p:nvSpPr>
        <p:spPr>
          <a:xfrm>
            <a:off x="301752" y="1371600"/>
            <a:ext cx="4038600" cy="4681728"/>
          </a:xfrm>
        </p:spPr>
        <p:txBody>
          <a:bodyPr/>
          <a:lstStyle>
            <a:lvl1pPr>
              <a:defRPr sz="2500"/>
            </a:lvl1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2" name="Espace réservé du contenu 11"/>
          <p:cNvSpPr>
            <a:spLocks noGrp="1"/>
          </p:cNvSpPr>
          <p:nvPr>
            <p:ph sz="half" idx="2"/>
          </p:nvPr>
        </p:nvSpPr>
        <p:spPr>
          <a:xfrm>
            <a:off x="4800600" y="1371600"/>
            <a:ext cx="4038600" cy="4681728"/>
          </a:xfrm>
        </p:spPr>
        <p:txBody>
          <a:bodyPr/>
          <a:lstStyle>
            <a:lvl1pPr>
              <a:defRPr sz="2500"/>
            </a:lvl1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1">
        <a:schemeClr val="bg2"/>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7" name="Espace réservé de la date 6"/>
          <p:cNvSpPr>
            <a:spLocks noGrp="1"/>
          </p:cNvSpPr>
          <p:nvPr>
            <p:ph type="dt" sz="half" idx="10"/>
          </p:nvPr>
        </p:nvSpPr>
        <p:spPr/>
        <p:txBody>
          <a:bodyPr/>
          <a:lstStyle/>
          <a:p>
            <a:fld id="{323D866F-39E8-400F-81DB-14F02F9A4E3D}" type="datetimeFigureOut">
              <a:rPr lang="fr-FR" smtClean="0"/>
              <a:pPr/>
              <a:t>21/02/2022</a:t>
            </a:fld>
            <a:endParaRPr lang="fr-FR"/>
          </a:p>
        </p:txBody>
      </p:sp>
      <p:sp>
        <p:nvSpPr>
          <p:cNvPr id="8" name="Espace réservé du pied de page 7"/>
          <p:cNvSpPr>
            <a:spLocks noGrp="1"/>
          </p:cNvSpPr>
          <p:nvPr>
            <p:ph type="ftr" sz="quarter" idx="11"/>
          </p:nvPr>
        </p:nvSpPr>
        <p:spPr>
          <a:xfrm>
            <a:off x="304800" y="6409944"/>
            <a:ext cx="3581400" cy="365760"/>
          </a:xfrm>
        </p:spPr>
        <p:txBody>
          <a:bodyPr/>
          <a:lstStyle/>
          <a:p>
            <a:endParaRPr lang="fr-FR"/>
          </a:p>
        </p:txBody>
      </p:sp>
      <p:sp>
        <p:nvSpPr>
          <p:cNvPr id="15" name="Connecteur droit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Espace réservé du contenu 23"/>
          <p:cNvSpPr>
            <a:spLocks noGrp="1"/>
          </p:cNvSpPr>
          <p:nvPr>
            <p:ph sz="quarter" idx="2"/>
          </p:nvPr>
        </p:nvSpPr>
        <p:spPr>
          <a:xfrm>
            <a:off x="301752" y="2471383"/>
            <a:ext cx="4041648" cy="3818404"/>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6" name="Espace réservé du contenu 25"/>
          <p:cNvSpPr>
            <a:spLocks noGrp="1"/>
          </p:cNvSpPr>
          <p:nvPr>
            <p:ph sz="quarter" idx="4"/>
          </p:nvPr>
        </p:nvSpPr>
        <p:spPr>
          <a:xfrm>
            <a:off x="4800600" y="2471383"/>
            <a:ext cx="4038600" cy="3822192"/>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Espace réservé du numéro de diapositive 8"/>
          <p:cNvSpPr>
            <a:spLocks noGrp="1"/>
          </p:cNvSpPr>
          <p:nvPr>
            <p:ph type="sldNum" sz="quarter" idx="12"/>
          </p:nvPr>
        </p:nvSpPr>
        <p:spPr>
          <a:xfrm>
            <a:off x="4343400" y="1042416"/>
            <a:ext cx="457200" cy="441325"/>
          </a:xfrm>
        </p:spPr>
        <p:txBody>
          <a:bodyPr/>
          <a:lstStyle>
            <a:lvl1pPr algn="ctr">
              <a:defRPr/>
            </a:lvl1pPr>
          </a:lstStyle>
          <a:p>
            <a:fld id="{B21C8AED-44DA-42F5-AFE6-FFE58013022E}" type="slidenum">
              <a:rPr lang="fr-FR" smtClean="0"/>
              <a:pPr/>
              <a:t>‹N°›</a:t>
            </a:fld>
            <a:endParaRPr lang="fr-FR"/>
          </a:p>
        </p:txBody>
      </p:sp>
      <p:sp>
        <p:nvSpPr>
          <p:cNvPr id="23" name="Titre 22"/>
          <p:cNvSpPr>
            <a:spLocks noGrp="1"/>
          </p:cNvSpPr>
          <p:nvPr>
            <p:ph type="title"/>
          </p:nvPr>
        </p:nvSpPr>
        <p:spPr/>
        <p:txBody>
          <a:bodyPr rtlCol="0" anchor="b" anchorCtr="0"/>
          <a:lstStyle/>
          <a:p>
            <a:r>
              <a:rPr kumimoji="0" lang="fr-FR"/>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323D866F-39E8-400F-81DB-14F02F9A4E3D}" type="datetimeFigureOut">
              <a:rPr lang="fr-FR" smtClean="0"/>
              <a:pPr/>
              <a:t>21/02/2022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a:xfrm>
            <a:off x="4343400" y="1036020"/>
            <a:ext cx="457200" cy="441325"/>
          </a:xfrm>
        </p:spPr>
        <p:txBody>
          <a:bodyPr/>
          <a:lstStyle/>
          <a:p>
            <a:fld id="{B21C8AED-44DA-42F5-AFE6-FFE58013022E}"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Espace réservé de la date 1"/>
          <p:cNvSpPr>
            <a:spLocks noGrp="1"/>
          </p:cNvSpPr>
          <p:nvPr>
            <p:ph type="dt" sz="half" idx="10"/>
          </p:nvPr>
        </p:nvSpPr>
        <p:spPr/>
        <p:txBody>
          <a:bodyPr/>
          <a:lstStyle/>
          <a:p>
            <a:fld id="{323D866F-39E8-400F-81DB-14F02F9A4E3D}" type="datetimeFigureOut">
              <a:rPr lang="fr-FR" smtClean="0"/>
              <a:pPr/>
              <a:t>21/02/2022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21C8AED-44DA-42F5-AFE6-FFE58013022E}"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cteur droit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Espace réservé du contenu 19"/>
          <p:cNvSpPr>
            <a:spLocks noGrp="1"/>
          </p:cNvSpPr>
          <p:nvPr>
            <p:ph sz="quarter" idx="1"/>
          </p:nvPr>
        </p:nvSpPr>
        <p:spPr>
          <a:xfrm>
            <a:off x="3124200" y="685800"/>
            <a:ext cx="5638800" cy="54102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21C8AED-44DA-42F5-AFE6-FFE58013022E}" type="slidenum">
              <a:rPr lang="fr-FR" smtClean="0"/>
              <a:pPr/>
              <a:t>‹N°›</a:t>
            </a:fld>
            <a:endParaRPr lang="fr-F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p:txBody>
          <a:bodyPr/>
          <a:lstStyle/>
          <a:p>
            <a:fld id="{323D866F-39E8-400F-81DB-14F02F9A4E3D}" type="datetimeFigureOut">
              <a:rPr lang="fr-FR" smtClean="0"/>
              <a:pPr/>
              <a:t>21/02/2022</a:t>
            </a:fld>
            <a:endParaRPr lang="fr-FR"/>
          </a:p>
        </p:txBody>
      </p:sp>
      <p:sp>
        <p:nvSpPr>
          <p:cNvPr id="6" name="Espace réservé du pied de page 5"/>
          <p:cNvSpPr>
            <a:spLocks noGrp="1"/>
          </p:cNvSpPr>
          <p:nvPr>
            <p:ph type="ftr" sz="quarter" idx="11"/>
          </p:nvPr>
        </p:nvSpPr>
        <p:spPr>
          <a:xfrm>
            <a:off x="301752" y="6410848"/>
            <a:ext cx="3383280" cy="365760"/>
          </a:xfrm>
        </p:spPr>
        <p:txBody>
          <a:bodyPr/>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1" name="Connecteur droit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p>
            <a:fld id="{B21C8AED-44DA-42F5-AFE6-FFE58013022E}" type="slidenum">
              <a:rPr lang="fr-FR" smtClean="0"/>
              <a:pPr/>
              <a:t>‹N°›</a:t>
            </a:fld>
            <a:endParaRPr lang="fr-FR"/>
          </a:p>
        </p:txBody>
      </p:sp>
      <p:sp>
        <p:nvSpPr>
          <p:cNvPr id="2" name="Titr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fr-FR"/>
              <a:t>Cliquez pour modifier le style du titre</a:t>
            </a:r>
            <a:endParaRPr kumimoji="0" lang="en-US"/>
          </a:p>
        </p:txBody>
      </p:sp>
      <p:sp>
        <p:nvSpPr>
          <p:cNvPr id="3" name="Espace réservé pour une image  2"/>
          <p:cNvSpPr>
            <a:spLocks noGrp="1"/>
          </p:cNvSpPr>
          <p:nvPr>
            <p:ph type="pic" idx="1"/>
          </p:nvPr>
        </p:nvSpPr>
        <p:spPr>
          <a:xfrm>
            <a:off x="3000375" y="609600"/>
            <a:ext cx="5867400" cy="4267200"/>
          </a:xfrm>
        </p:spPr>
        <p:txBody>
          <a:bodyPr/>
          <a:lstStyle>
            <a:lvl1pPr marL="0" indent="0">
              <a:buNone/>
              <a:defRPr sz="3200"/>
            </a:lvl1pPr>
          </a:lstStyle>
          <a:p>
            <a:r>
              <a:rPr kumimoji="0" lang="fr-FR"/>
              <a:t>Cliquez sur l'icône pour ajouter une image</a:t>
            </a:r>
            <a:endParaRPr kumimoji="0" lang="en-US" dirty="0"/>
          </a:p>
        </p:txBody>
      </p:sp>
      <p:sp>
        <p:nvSpPr>
          <p:cNvPr id="4" name="Espace réservé du texte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a:xfrm>
            <a:off x="5788152" y="6404984"/>
            <a:ext cx="3044952" cy="365760"/>
          </a:xfrm>
        </p:spPr>
        <p:txBody>
          <a:bodyPr/>
          <a:lstStyle/>
          <a:p>
            <a:fld id="{323D866F-39E8-400F-81DB-14F02F9A4E3D}" type="datetimeFigureOut">
              <a:rPr lang="fr-FR" smtClean="0"/>
              <a:pPr/>
              <a:t>21/02/2022</a:t>
            </a:fld>
            <a:endParaRPr lang="fr-FR"/>
          </a:p>
        </p:txBody>
      </p:sp>
      <p:sp>
        <p:nvSpPr>
          <p:cNvPr id="6" name="Espace réservé du pied de page 5"/>
          <p:cNvSpPr>
            <a:spLocks noGrp="1"/>
          </p:cNvSpPr>
          <p:nvPr>
            <p:ph type="ftr" sz="quarter" idx="11"/>
          </p:nvPr>
        </p:nvSpPr>
        <p:spPr>
          <a:xfrm>
            <a:off x="301752" y="6410848"/>
            <a:ext cx="3584448" cy="365760"/>
          </a:xfrm>
        </p:spPr>
        <p:txBody>
          <a:body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Espace réservé de la date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323D866F-39E8-400F-81DB-14F02F9A4E3D}" type="datetimeFigureOut">
              <a:rPr lang="fr-FR" smtClean="0"/>
              <a:pPr/>
              <a:t>21/02/2022</a:t>
            </a:fld>
            <a:endParaRPr lang="fr-FR"/>
          </a:p>
        </p:txBody>
      </p:sp>
      <p:sp>
        <p:nvSpPr>
          <p:cNvPr id="3" name="Espace réservé du pied de page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fr-F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cteur droit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21C8AED-44DA-42F5-AFE6-FFE58013022E}" type="slidenum">
              <a:rPr lang="fr-FR" smtClean="0"/>
              <a:pPr/>
              <a:t>‹N°›</a:t>
            </a:fld>
            <a:endParaRPr lang="fr-FR"/>
          </a:p>
        </p:txBody>
      </p:sp>
      <p:sp>
        <p:nvSpPr>
          <p:cNvPr id="22" name="Espace réservé du titre 21"/>
          <p:cNvSpPr>
            <a:spLocks noGrp="1"/>
          </p:cNvSpPr>
          <p:nvPr>
            <p:ph type="title"/>
          </p:nvPr>
        </p:nvSpPr>
        <p:spPr>
          <a:xfrm>
            <a:off x="301752" y="228600"/>
            <a:ext cx="8534400" cy="758952"/>
          </a:xfrm>
          <a:prstGeom prst="rect">
            <a:avLst/>
          </a:prstGeom>
        </p:spPr>
        <p:txBody>
          <a:bodyPr vert="horz" anchor="b">
            <a:normAutofit/>
          </a:bodyPr>
          <a:lstStyle/>
          <a:p>
            <a:r>
              <a:rPr kumimoji="0" lang="fr-FR"/>
              <a:t>Cliquez pour modifier le style du titre</a:t>
            </a:r>
            <a:endParaRPr kumimoji="0" lang="en-US"/>
          </a:p>
        </p:txBody>
      </p:sp>
      <p:sp>
        <p:nvSpPr>
          <p:cNvPr id="13" name="Espace réservé du texte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p:txBody>
          <a:bodyPr/>
          <a:lstStyle/>
          <a:p>
            <a:r>
              <a:rPr lang="fr-FR" b="0" dirty="0">
                <a:effectLst>
                  <a:outerShdw blurRad="38100" dist="38100" dir="2700000" algn="tl">
                    <a:srgbClr val="000000">
                      <a:alpha val="43137"/>
                    </a:srgbClr>
                  </a:outerShdw>
                </a:effectLst>
              </a:rPr>
              <a:t>By</a:t>
            </a:r>
          </a:p>
          <a:p>
            <a:endParaRPr lang="fr-FR" b="0" dirty="0">
              <a:effectLst>
                <a:outerShdw blurRad="38100" dist="38100" dir="2700000" algn="tl">
                  <a:srgbClr val="000000">
                    <a:alpha val="43137"/>
                  </a:srgbClr>
                </a:outerShdw>
              </a:effectLst>
            </a:endParaRPr>
          </a:p>
          <a:p>
            <a:r>
              <a:rPr lang="fr-FR" b="0" dirty="0">
                <a:effectLst>
                  <a:outerShdw blurRad="38100" dist="38100" dir="2700000" algn="tl">
                    <a:srgbClr val="000000">
                      <a:alpha val="43137"/>
                    </a:srgbClr>
                  </a:outerShdw>
                </a:effectLst>
              </a:rPr>
              <a:t>Dr. BOUALLEGUE NADJIBA</a:t>
            </a:r>
          </a:p>
        </p:txBody>
      </p:sp>
      <p:sp>
        <p:nvSpPr>
          <p:cNvPr id="2" name="Titre 1"/>
          <p:cNvSpPr>
            <a:spLocks noGrp="1"/>
          </p:cNvSpPr>
          <p:nvPr>
            <p:ph type="ctrTitle"/>
          </p:nvPr>
        </p:nvSpPr>
        <p:spPr/>
        <p:txBody>
          <a:bodyPr/>
          <a:lstStyle/>
          <a:p>
            <a:r>
              <a:rPr lang="fr-FR" dirty="0"/>
              <a:t>Introduction to Literary Theory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Mid-19th Century:</a:t>
            </a:r>
            <a:r>
              <a:rPr lang="fr-FR" dirty="0"/>
              <a:t> </a:t>
            </a:r>
            <a:br>
              <a:rPr lang="fr-FR" dirty="0"/>
            </a:br>
            <a:endParaRPr lang="fr-FR" dirty="0"/>
          </a:p>
        </p:txBody>
      </p:sp>
      <p:sp>
        <p:nvSpPr>
          <p:cNvPr id="3" name="Espace réservé du contenu 2"/>
          <p:cNvSpPr>
            <a:spLocks noGrp="1"/>
          </p:cNvSpPr>
          <p:nvPr>
            <p:ph sz="quarter" idx="1"/>
          </p:nvPr>
        </p:nvSpPr>
        <p:spPr/>
        <p:txBody>
          <a:bodyPr/>
          <a:lstStyle/>
          <a:p>
            <a:r>
              <a:rPr lang="en-US" dirty="0"/>
              <a:t>By the mid 19th century different theories of literature appeared such as “Aestheticism,” “Art for art’s sake,”</a:t>
            </a:r>
            <a:br>
              <a:rPr lang="en-US" dirty="0"/>
            </a:br>
            <a:r>
              <a:rPr lang="en-US" dirty="0"/>
              <a:t>and “Symbolism” </a:t>
            </a:r>
          </a:p>
          <a:p>
            <a:r>
              <a:rPr lang="en-US" dirty="0"/>
              <a:t>There were fewer rules of any kind as more and more writers experimented. </a:t>
            </a:r>
            <a:br>
              <a:rPr lang="en-US" dirty="0"/>
            </a:br>
            <a:r>
              <a:rPr lang="en-US" dirty="0"/>
              <a:t> </a:t>
            </a:r>
            <a:br>
              <a:rPr lang="en-US" dirty="0"/>
            </a:b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Contemporary Theory</a:t>
            </a:r>
            <a:br>
              <a:rPr lang="fr-FR" dirty="0"/>
            </a:br>
            <a:endParaRPr lang="fr-FR" dirty="0"/>
          </a:p>
        </p:txBody>
      </p:sp>
      <p:sp>
        <p:nvSpPr>
          <p:cNvPr id="3" name="Espace réservé du contenu 2"/>
          <p:cNvSpPr>
            <a:spLocks noGrp="1"/>
          </p:cNvSpPr>
          <p:nvPr>
            <p:ph sz="quarter" idx="1"/>
          </p:nvPr>
        </p:nvSpPr>
        <p:spPr/>
        <p:txBody>
          <a:bodyPr/>
          <a:lstStyle/>
          <a:p>
            <a:r>
              <a:rPr lang="fr-FR" dirty="0"/>
              <a:t>Important voices include: M. H. Abrams, Eric Auerbach, Roland Barthes, Cleanth Brooks, T. S. Eliot,</a:t>
            </a:r>
            <a:br>
              <a:rPr lang="fr-FR" dirty="0"/>
            </a:br>
            <a:r>
              <a:rPr lang="fr-FR" dirty="0"/>
              <a:t>Northrope Frye, F. R. Leavis, George Luckacs, Ezra Pound, John Crowe Ransom, I. A. Richards, Jean-Paul</a:t>
            </a:r>
            <a:br>
              <a:rPr lang="fr-FR" dirty="0"/>
            </a:br>
            <a:r>
              <a:rPr lang="fr-FR" dirty="0"/>
              <a:t>Sartre, Allen Tate, Raymond Williams, W. K. Wimsatt and many others. </a:t>
            </a:r>
            <a:br>
              <a:rPr lang="fr-FR" dirty="0"/>
            </a:b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Types of Literary Criticism</a:t>
            </a:r>
            <a:r>
              <a:rPr lang="fr-FR" dirty="0"/>
              <a:t> </a:t>
            </a:r>
            <a:br>
              <a:rPr lang="fr-FR" dirty="0"/>
            </a:br>
            <a:endParaRPr lang="fr-FR" dirty="0"/>
          </a:p>
        </p:txBody>
      </p:sp>
      <p:sp>
        <p:nvSpPr>
          <p:cNvPr id="3" name="Espace réservé du contenu 2"/>
          <p:cNvSpPr>
            <a:spLocks noGrp="1"/>
          </p:cNvSpPr>
          <p:nvPr>
            <p:ph sz="quarter" idx="1"/>
          </p:nvPr>
        </p:nvSpPr>
        <p:spPr/>
        <p:txBody>
          <a:bodyPr>
            <a:normAutofit fontScale="92500"/>
          </a:bodyPr>
          <a:lstStyle/>
          <a:p>
            <a:r>
              <a:rPr lang="en-US" b="1" dirty="0"/>
              <a:t>Introduction</a:t>
            </a:r>
            <a:r>
              <a:rPr lang="en-US" dirty="0"/>
              <a:t>:</a:t>
            </a:r>
            <a:br>
              <a:rPr lang="en-US" dirty="0"/>
            </a:br>
            <a:r>
              <a:rPr lang="en-US" dirty="0"/>
              <a:t>* Since ancient times, readers have debated and critiqued literature from a variety of perspectives.</a:t>
            </a:r>
            <a:br>
              <a:rPr lang="en-US" dirty="0"/>
            </a:br>
            <a:r>
              <a:rPr lang="en-US" dirty="0"/>
              <a:t>* Some have looked at a story or play from a moral stance, considering how values are represented in a text.</a:t>
            </a:r>
            <a:br>
              <a:rPr lang="en-US" dirty="0"/>
            </a:br>
            <a:r>
              <a:rPr lang="en-US" dirty="0"/>
              <a:t>*Another critic might evaluate a poem in terms of its form.</a:t>
            </a:r>
            <a:br>
              <a:rPr lang="en-US" dirty="0"/>
            </a:br>
            <a:r>
              <a:rPr lang="en-US" dirty="0"/>
              <a:t>*Recent critics have looked at literature to see what it might be saying about our lives in society, our political</a:t>
            </a:r>
            <a:br>
              <a:rPr lang="en-US" dirty="0"/>
            </a:br>
            <a:r>
              <a:rPr lang="en-US" dirty="0"/>
              <a:t>or power relations, gender roles, or sexuality. </a:t>
            </a:r>
            <a:br>
              <a:rPr lang="en-US" dirty="0"/>
            </a:b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357166"/>
            <a:ext cx="8229600" cy="1500190"/>
          </a:xfrm>
        </p:spPr>
        <p:txBody>
          <a:bodyPr>
            <a:normAutofit fontScale="90000"/>
          </a:bodyPr>
          <a:lstStyle/>
          <a:p>
            <a:r>
              <a:rPr lang="en-US" b="1" dirty="0"/>
              <a:t>Examples of Main Schools of Criticism</a:t>
            </a:r>
            <a:r>
              <a:rPr lang="en-US" dirty="0"/>
              <a:t>: </a:t>
            </a:r>
            <a:br>
              <a:rPr lang="en-US" dirty="0"/>
            </a:br>
            <a:endParaRPr lang="fr-FR" dirty="0"/>
          </a:p>
        </p:txBody>
      </p:sp>
      <p:sp>
        <p:nvSpPr>
          <p:cNvPr id="3" name="Espace réservé du contenu 2"/>
          <p:cNvSpPr>
            <a:spLocks noGrp="1"/>
          </p:cNvSpPr>
          <p:nvPr>
            <p:ph sz="quarter" idx="1"/>
          </p:nvPr>
        </p:nvSpPr>
        <p:spPr/>
        <p:txBody>
          <a:bodyPr>
            <a:normAutofit fontScale="92500" lnSpcReduction="10000"/>
          </a:bodyPr>
          <a:lstStyle/>
          <a:p>
            <a:pPr>
              <a:buNone/>
            </a:pPr>
            <a:r>
              <a:rPr lang="fr-FR" dirty="0"/>
              <a:t>     - Moral Criticism, (~360 BC-present)</a:t>
            </a:r>
            <a:br>
              <a:rPr lang="fr-FR" dirty="0"/>
            </a:br>
            <a:r>
              <a:rPr lang="fr-FR" dirty="0"/>
              <a:t>- Formalism, New Criticism (1930s-present)</a:t>
            </a:r>
            <a:br>
              <a:rPr lang="fr-FR" dirty="0"/>
            </a:br>
            <a:r>
              <a:rPr lang="fr-FR" dirty="0"/>
              <a:t>- Psychoanalytic Criticism, Jungian Criticism(1930s-present)</a:t>
            </a:r>
            <a:br>
              <a:rPr lang="fr-FR" dirty="0"/>
            </a:br>
            <a:r>
              <a:rPr lang="fr-FR" dirty="0"/>
              <a:t>- Marxist Criticism (1930s-present)</a:t>
            </a:r>
            <a:br>
              <a:rPr lang="fr-FR" dirty="0"/>
            </a:br>
            <a:r>
              <a:rPr lang="fr-FR" dirty="0"/>
              <a:t>- Reader-Response Criticism (1960s-present)</a:t>
            </a:r>
            <a:br>
              <a:rPr lang="fr-FR" dirty="0"/>
            </a:br>
            <a:r>
              <a:rPr lang="fr-FR" dirty="0"/>
              <a:t>- Structuralism/Semiotics (1920s-present)</a:t>
            </a:r>
            <a:br>
              <a:rPr lang="fr-FR" dirty="0"/>
            </a:br>
            <a:r>
              <a:rPr lang="fr-FR" dirty="0"/>
              <a:t>- Post-Structuralism/Deconstruction (1966-present)</a:t>
            </a:r>
            <a:br>
              <a:rPr lang="fr-FR" dirty="0"/>
            </a:br>
            <a:r>
              <a:rPr lang="fr-FR" dirty="0"/>
              <a:t>- New Historicism/Cultural Studies (1980s-present)</a:t>
            </a:r>
            <a:br>
              <a:rPr lang="fr-FR" dirty="0"/>
            </a:br>
            <a:r>
              <a:rPr lang="fr-FR" dirty="0"/>
              <a:t>- Post-Colonial Criticism (1990s-present)</a:t>
            </a:r>
            <a:br>
              <a:rPr lang="fr-FR" dirty="0"/>
            </a:br>
            <a:r>
              <a:rPr lang="fr-FR" dirty="0"/>
              <a:t>- Feminist Criticism (1960s-present)</a:t>
            </a:r>
            <a:br>
              <a:rPr lang="fr-FR" dirty="0"/>
            </a:br>
            <a:r>
              <a:rPr lang="fr-FR" dirty="0"/>
              <a:t>- Gender/Queer Studies (1970s-present) </a:t>
            </a:r>
            <a:br>
              <a:rPr lang="fr-FR" dirty="0"/>
            </a:b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Examples of Contemporary</a:t>
            </a:r>
            <a:r>
              <a:rPr lang="fr-FR" dirty="0"/>
              <a:t> </a:t>
            </a:r>
            <a:r>
              <a:rPr lang="fr-FR" b="1" dirty="0"/>
              <a:t>theory</a:t>
            </a:r>
            <a:br>
              <a:rPr lang="fr-FR" b="1" dirty="0"/>
            </a:br>
            <a:endParaRPr lang="fr-FR" b="1" dirty="0"/>
          </a:p>
        </p:txBody>
      </p:sp>
      <p:sp>
        <p:nvSpPr>
          <p:cNvPr id="3" name="Espace réservé du contenu 2"/>
          <p:cNvSpPr>
            <a:spLocks noGrp="1"/>
          </p:cNvSpPr>
          <p:nvPr>
            <p:ph sz="quarter" idx="1"/>
          </p:nvPr>
        </p:nvSpPr>
        <p:spPr/>
        <p:txBody>
          <a:bodyPr>
            <a:normAutofit lnSpcReduction="10000"/>
          </a:bodyPr>
          <a:lstStyle/>
          <a:p>
            <a:r>
              <a:rPr lang="en-US" b="1" dirty="0"/>
              <a:t>Psychoanalytic criticism: </a:t>
            </a:r>
            <a:r>
              <a:rPr lang="en-US" dirty="0"/>
              <a:t>This type of criticism views the themes, conflicts, and characterizations of a work primarily as a reflection of the needs, emotions, states of mind, or subconscious desires of the author. </a:t>
            </a:r>
          </a:p>
          <a:p>
            <a:r>
              <a:rPr lang="en-US" b="1" dirty="0"/>
              <a:t>Formalist criticism: </a:t>
            </a:r>
            <a:r>
              <a:rPr lang="en-US" dirty="0"/>
              <a:t>Formalist critics look closely at the work itself, analyzing the various elements of the work as a way of explicating or interpreting a text. </a:t>
            </a:r>
            <a:br>
              <a:rPr lang="en-US" dirty="0"/>
            </a:br>
            <a:r>
              <a:rPr lang="en-US" dirty="0"/>
              <a:t> </a:t>
            </a:r>
            <a:br>
              <a:rPr lang="en-US" dirty="0"/>
            </a:b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Marxist literary theory</a:t>
            </a:r>
          </a:p>
        </p:txBody>
      </p:sp>
      <p:sp>
        <p:nvSpPr>
          <p:cNvPr id="3" name="Espace réservé du contenu 2"/>
          <p:cNvSpPr>
            <a:spLocks noGrp="1"/>
          </p:cNvSpPr>
          <p:nvPr>
            <p:ph sz="half" idx="1"/>
          </p:nvPr>
        </p:nvSpPr>
        <p:spPr/>
        <p:txBody>
          <a:bodyPr>
            <a:normAutofit fontScale="85000" lnSpcReduction="10000"/>
          </a:bodyPr>
          <a:lstStyle/>
          <a:p>
            <a:r>
              <a:rPr lang="en-US" dirty="0"/>
              <a:t>Based on the theories of Karl Marx (and so influenced by philosopher Georg Wilhelm Friedrich Hegel), this school concerns itself with class differences, economic and otherwise, as well as the implications and complications of the capitalist system: "Marxism attempts to reveal the ways in which our socioeconomic system is the ultimate source of our experience" (Tyson 277).</a:t>
            </a:r>
            <a:endParaRPr lang="fr-FR" dirty="0"/>
          </a:p>
        </p:txBody>
      </p:sp>
      <p:pic>
        <p:nvPicPr>
          <p:cNvPr id="5" name="Espace réservé du contenu 4" descr="Karl_Marx_001.jpg"/>
          <p:cNvPicPr>
            <a:picLocks noGrp="1" noChangeAspect="1"/>
          </p:cNvPicPr>
          <p:nvPr>
            <p:ph sz="half" idx="2"/>
          </p:nvPr>
        </p:nvPicPr>
        <p:blipFill>
          <a:blip r:embed="rId2" cstate="print"/>
          <a:stretch>
            <a:fillRect/>
          </a:stretch>
        </p:blipFill>
        <p:spPr>
          <a:xfrm>
            <a:off x="5032663" y="1449229"/>
            <a:ext cx="3574473" cy="4526280"/>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Gender theory :</a:t>
            </a:r>
            <a:r>
              <a:rPr lang="fr-FR" dirty="0"/>
              <a:t> </a:t>
            </a:r>
            <a:br>
              <a:rPr lang="fr-FR" dirty="0"/>
            </a:br>
            <a:endParaRPr lang="fr-FR" dirty="0"/>
          </a:p>
        </p:txBody>
      </p:sp>
      <p:sp>
        <p:nvSpPr>
          <p:cNvPr id="3" name="Espace réservé du contenu 2"/>
          <p:cNvSpPr>
            <a:spLocks noGrp="1"/>
          </p:cNvSpPr>
          <p:nvPr>
            <p:ph sz="quarter" idx="1"/>
          </p:nvPr>
        </p:nvSpPr>
        <p:spPr/>
        <p:txBody>
          <a:bodyPr>
            <a:normAutofit fontScale="92500" lnSpcReduction="10000"/>
          </a:bodyPr>
          <a:lstStyle/>
          <a:p>
            <a:r>
              <a:rPr lang="en-US" dirty="0"/>
              <a:t>This type of criticism examines how sexual identity (gender) influences the creation and reception</a:t>
            </a:r>
            <a:br>
              <a:rPr lang="en-US" dirty="0"/>
            </a:br>
            <a:r>
              <a:rPr lang="en-US" dirty="0"/>
              <a:t>of literary works.</a:t>
            </a:r>
            <a:br>
              <a:rPr lang="en-US" dirty="0"/>
            </a:br>
            <a:r>
              <a:rPr lang="en-US" dirty="0"/>
              <a:t>Gender studies originated during the feminist movement, when critics began investigating assumptions</a:t>
            </a:r>
            <a:br>
              <a:rPr lang="en-US" dirty="0"/>
            </a:br>
            <a:r>
              <a:rPr lang="en-US" dirty="0"/>
              <a:t>about gender in a piece of literature.</a:t>
            </a:r>
            <a:br>
              <a:rPr lang="en-US" dirty="0"/>
            </a:br>
            <a:r>
              <a:rPr lang="en-US" dirty="0"/>
              <a:t>Feminist critics explored how an author’s gender might—consciously or unconsciously—affect his or her</a:t>
            </a:r>
            <a:br>
              <a:rPr lang="en-US" dirty="0"/>
            </a:br>
            <a:r>
              <a:rPr lang="en-US" dirty="0"/>
              <a:t>writing.</a:t>
            </a:r>
            <a:br>
              <a:rPr lang="en-US" dirty="0"/>
            </a:br>
            <a:r>
              <a:rPr lang="en-US" dirty="0"/>
              <a:t>These critics may also explore how images of men or women in literature might reflect or reject the social</a:t>
            </a:r>
            <a:br>
              <a:rPr lang="en-US" dirty="0"/>
            </a:br>
            <a:r>
              <a:rPr lang="en-US" dirty="0"/>
              <a:t>norms around gender in a particular society. </a:t>
            </a:r>
            <a:br>
              <a:rPr lang="en-US" dirty="0"/>
            </a:br>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Reader-response </a:t>
            </a:r>
            <a:br>
              <a:rPr lang="fr-FR" dirty="0"/>
            </a:br>
            <a:endParaRPr lang="fr-FR" dirty="0"/>
          </a:p>
        </p:txBody>
      </p:sp>
      <p:sp>
        <p:nvSpPr>
          <p:cNvPr id="3" name="Espace réservé du contenu 2"/>
          <p:cNvSpPr>
            <a:spLocks noGrp="1"/>
          </p:cNvSpPr>
          <p:nvPr>
            <p:ph sz="quarter" idx="1"/>
          </p:nvPr>
        </p:nvSpPr>
        <p:spPr/>
        <p:txBody>
          <a:bodyPr>
            <a:normAutofit fontScale="85000" lnSpcReduction="20000"/>
          </a:bodyPr>
          <a:lstStyle/>
          <a:p>
            <a:r>
              <a:rPr lang="en-US" dirty="0"/>
              <a:t>This type of criticism attempts to describe what happens in the reader’s mind while</a:t>
            </a:r>
            <a:br>
              <a:rPr lang="en-US" dirty="0"/>
            </a:br>
            <a:r>
              <a:rPr lang="en-US" dirty="0"/>
              <a:t>interpreting a text (reader’s reaction). </a:t>
            </a:r>
          </a:p>
          <a:p>
            <a:r>
              <a:rPr lang="en-US" dirty="0"/>
              <a:t>A reader-response critic might also explore the impact of a particular text on his or her own ideas or values.</a:t>
            </a:r>
            <a:br>
              <a:rPr lang="en-US" dirty="0"/>
            </a:br>
            <a:r>
              <a:rPr lang="en-US" dirty="0"/>
              <a:t>For example, one might reflect on how a particular character seems admirable or unlikable and why.</a:t>
            </a:r>
            <a:br>
              <a:rPr lang="en-US" dirty="0"/>
            </a:br>
            <a:r>
              <a:rPr lang="en-US" dirty="0"/>
              <a:t>One might reflect on how one’s religious, cultural, or social values affect readings.</a:t>
            </a:r>
            <a:br>
              <a:rPr lang="en-US" dirty="0"/>
            </a:br>
            <a:r>
              <a:rPr lang="en-US" dirty="0"/>
              <a:t>It also overlaps with gender criticism in exploring how men and women may read the same text with</a:t>
            </a:r>
            <a:br>
              <a:rPr lang="en-US" dirty="0"/>
            </a:br>
            <a:r>
              <a:rPr lang="en-US" dirty="0"/>
              <a:t>different assumptions. </a:t>
            </a:r>
            <a:br>
              <a:rPr lang="en-US" dirty="0"/>
            </a:br>
            <a:r>
              <a:rPr lang="en-US" dirty="0"/>
              <a:t> </a:t>
            </a:r>
            <a:br>
              <a:rPr lang="en-US" dirty="0"/>
            </a:br>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t>The stylistic theory</a:t>
            </a:r>
            <a:endParaRPr lang="fr-FR" dirty="0"/>
          </a:p>
        </p:txBody>
      </p:sp>
      <p:sp>
        <p:nvSpPr>
          <p:cNvPr id="3" name="Espace réservé du contenu 2"/>
          <p:cNvSpPr>
            <a:spLocks noGrp="1"/>
          </p:cNvSpPr>
          <p:nvPr>
            <p:ph sz="quarter" idx="1"/>
          </p:nvPr>
        </p:nvSpPr>
        <p:spPr/>
        <p:txBody>
          <a:bodyPr/>
          <a:lstStyle/>
          <a:p>
            <a:r>
              <a:rPr lang="fr-FR" dirty="0"/>
              <a:t>It </a:t>
            </a:r>
            <a:r>
              <a:rPr lang="en-US" dirty="0"/>
              <a:t>evaluates the manner of presentation in a work and focuses on the minor details like diction, vocabulary, tone and various style elements. </a:t>
            </a:r>
            <a:br>
              <a:rPr lang="en-US" dirty="0"/>
            </a:b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a:t>Introduction:</a:t>
            </a:r>
          </a:p>
        </p:txBody>
      </p:sp>
      <p:sp>
        <p:nvSpPr>
          <p:cNvPr id="3" name="Espace réservé du contenu 2"/>
          <p:cNvSpPr>
            <a:spLocks noGrp="1"/>
          </p:cNvSpPr>
          <p:nvPr>
            <p:ph sz="quarter" idx="1"/>
          </p:nvPr>
        </p:nvSpPr>
        <p:spPr/>
        <p:txBody>
          <a:bodyPr>
            <a:normAutofit/>
          </a:bodyPr>
          <a:lstStyle/>
          <a:p>
            <a:r>
              <a:rPr lang="en-US" dirty="0"/>
              <a:t>When we are asked to discuss literary theory, a bunch of (mostly foreign) names crosses our mind, names like Michel Foucault, Helene Cixous, Edward Said, Jacques Derrida, Judith Butler, Luce Iragaray. Their works are not a reflection on the nature of literature or a discussion of the forms and techniques of writing. These writers’ relation to literature is barely evident; they are more interested in non-literary matters as psychoanalysis, politics, and philosophy. </a:t>
            </a:r>
            <a:endParaRPr lang="fr-FR" dirty="0"/>
          </a:p>
          <a:p>
            <a:pPr>
              <a:buNone/>
            </a:pPr>
            <a:endParaRPr lang="fr-FR" dirty="0"/>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Definition of the term ‘theory’</a:t>
            </a:r>
          </a:p>
        </p:txBody>
      </p:sp>
      <p:sp>
        <p:nvSpPr>
          <p:cNvPr id="3" name="Espace réservé du contenu 2"/>
          <p:cNvSpPr>
            <a:spLocks noGrp="1"/>
          </p:cNvSpPr>
          <p:nvPr>
            <p:ph sz="quarter" idx="1"/>
          </p:nvPr>
        </p:nvSpPr>
        <p:spPr/>
        <p:txBody>
          <a:bodyPr>
            <a:normAutofit fontScale="92500" lnSpcReduction="20000"/>
          </a:bodyPr>
          <a:lstStyle/>
          <a:p>
            <a:r>
              <a:rPr lang="en-US" dirty="0"/>
              <a:t>Theory is the capacity to generalize about phenomena and to develop concepts that form the basis for interpretation and analysis. The mode of thought suggested by this working definition involves the ability first to think generally about a given set of phenomena (language, social relations, women’s experience, the novel as a form); second to develop theoretical concepts (or models) based on assumptions and principles governing the inclusion of elements within the set and the relations between those elements; and, finally, to use these concepts as the starting point from which to interpret and analyze specific instances within a set (the function of metaphor, capitalism, female gender roles, the </a:t>
            </a:r>
            <a:r>
              <a:rPr lang="en-US" i="1" dirty="0"/>
              <a:t>Bildungsroman</a:t>
            </a:r>
            <a:r>
              <a:rPr lang="en-US" dirty="0"/>
              <a:t>).</a:t>
            </a:r>
            <a:endParaRPr lang="fr-FR" dirty="0"/>
          </a:p>
          <a:p>
            <a:endParaRPr lang="fr-FR" dirty="0"/>
          </a:p>
        </p:txBody>
      </p:sp>
    </p:spTree>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Definition of literary theory</a:t>
            </a:r>
          </a:p>
        </p:txBody>
      </p:sp>
      <p:sp>
        <p:nvSpPr>
          <p:cNvPr id="3" name="Espace réservé du contenu 2"/>
          <p:cNvSpPr>
            <a:spLocks noGrp="1"/>
          </p:cNvSpPr>
          <p:nvPr>
            <p:ph sz="quarter" idx="1"/>
          </p:nvPr>
        </p:nvSpPr>
        <p:spPr/>
        <p:txBody>
          <a:bodyPr/>
          <a:lstStyle/>
          <a:p>
            <a:r>
              <a:rPr lang="en-US" dirty="0"/>
              <a:t>Literary theory describes the set of interpretive tools that help us think more deeply and insightfully about</a:t>
            </a:r>
            <a:br>
              <a:rPr lang="en-US" dirty="0"/>
            </a:br>
            <a:r>
              <a:rPr lang="en-US" dirty="0"/>
              <a:t>the literature that we read. </a:t>
            </a:r>
            <a:br>
              <a:rPr lang="en-US" dirty="0"/>
            </a:b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b="1" dirty="0"/>
              <a:t>The Aim of Literary 	Theory:</a:t>
            </a:r>
            <a:endParaRPr lang="fr-FR" dirty="0"/>
          </a:p>
        </p:txBody>
      </p:sp>
      <p:sp>
        <p:nvSpPr>
          <p:cNvPr id="3" name="Espace réservé du contenu 2"/>
          <p:cNvSpPr>
            <a:spLocks noGrp="1"/>
          </p:cNvSpPr>
          <p:nvPr>
            <p:ph sz="quarter" idx="1"/>
          </p:nvPr>
        </p:nvSpPr>
        <p:spPr/>
        <p:txBody>
          <a:bodyPr>
            <a:normAutofit fontScale="85000" lnSpcReduction="20000"/>
          </a:bodyPr>
          <a:lstStyle/>
          <a:p>
            <a:pPr>
              <a:buNone/>
            </a:pPr>
            <a:br>
              <a:rPr lang="en-US" b="1" dirty="0"/>
            </a:br>
            <a:r>
              <a:rPr lang="en-US" b="1" dirty="0"/>
              <a:t>- </a:t>
            </a:r>
            <a:r>
              <a:rPr lang="en-US" dirty="0"/>
              <a:t> Literary criticism grew out of man’s </a:t>
            </a:r>
            <a:r>
              <a:rPr lang="en-US" b="1" dirty="0"/>
              <a:t>desire to understand </a:t>
            </a:r>
            <a:r>
              <a:rPr lang="en-US" dirty="0"/>
              <a:t>the other and the other’s </a:t>
            </a:r>
            <a:r>
              <a:rPr lang="en-US" b="1" dirty="0"/>
              <a:t>language</a:t>
            </a:r>
            <a:r>
              <a:rPr lang="en-US" dirty="0"/>
              <a:t>.</a:t>
            </a:r>
            <a:br>
              <a:rPr lang="en-US" dirty="0"/>
            </a:br>
            <a:br>
              <a:rPr lang="en-US" dirty="0"/>
            </a:br>
            <a:r>
              <a:rPr lang="en-US" dirty="0"/>
              <a:t>-  However, in order to understand the voices of others we need to </a:t>
            </a:r>
            <a:r>
              <a:rPr lang="en-US" b="1" dirty="0"/>
              <a:t>read critically </a:t>
            </a:r>
            <a:r>
              <a:rPr lang="en-US" dirty="0"/>
              <a:t>the various texts that tell usabout human nature and experiences.</a:t>
            </a:r>
          </a:p>
          <a:p>
            <a:pPr>
              <a:buNone/>
            </a:pPr>
            <a:br>
              <a:rPr lang="en-US" dirty="0"/>
            </a:br>
            <a:r>
              <a:rPr lang="en-US" dirty="0"/>
              <a:t>-  Reading and discussing literature can enhance our ability to write, expand our sense of what is possible and improve our ability to empathize with others. It can sharpen our </a:t>
            </a:r>
            <a:r>
              <a:rPr lang="en-US" b="1" dirty="0"/>
              <a:t>critical faculties</a:t>
            </a:r>
            <a:r>
              <a:rPr lang="en-US" dirty="0"/>
              <a:t>, enabling us to </a:t>
            </a:r>
            <a:r>
              <a:rPr lang="en-US" b="1" dirty="0"/>
              <a:t>assess </a:t>
            </a:r>
            <a:r>
              <a:rPr lang="en-US" dirty="0"/>
              <a:t>works and better understand why literature can have such a powerful </a:t>
            </a:r>
            <a:r>
              <a:rPr lang="en-US" b="1" dirty="0"/>
              <a:t>effect on our lives</a:t>
            </a:r>
            <a:r>
              <a:rPr lang="en-US" dirty="0"/>
              <a:t> </a:t>
            </a:r>
            <a:br>
              <a:rPr lang="en-US" dirty="0"/>
            </a:b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Short History of Literary</a:t>
            </a:r>
            <a:r>
              <a:rPr lang="fr-FR" dirty="0"/>
              <a:t> Theory</a:t>
            </a:r>
            <a:br>
              <a:rPr lang="fr-FR" dirty="0"/>
            </a:br>
            <a:endParaRPr lang="fr-FR" dirty="0"/>
          </a:p>
        </p:txBody>
      </p:sp>
      <p:sp>
        <p:nvSpPr>
          <p:cNvPr id="3" name="Espace réservé du contenu 2"/>
          <p:cNvSpPr>
            <a:spLocks noGrp="1"/>
          </p:cNvSpPr>
          <p:nvPr>
            <p:ph sz="quarter" idx="1"/>
          </p:nvPr>
        </p:nvSpPr>
        <p:spPr/>
        <p:txBody>
          <a:bodyPr>
            <a:normAutofit fontScale="92500" lnSpcReduction="10000"/>
          </a:bodyPr>
          <a:lstStyle/>
          <a:p>
            <a:r>
              <a:rPr lang="fr-FR" b="1" dirty="0"/>
              <a:t>Greek Origins:</a:t>
            </a:r>
            <a:r>
              <a:rPr lang="fr-FR" dirty="0"/>
              <a:t> </a:t>
            </a:r>
            <a:br>
              <a:rPr lang="fr-FR" dirty="0"/>
            </a:br>
            <a:r>
              <a:rPr lang="fr-FR" b="1" dirty="0"/>
              <a:t> </a:t>
            </a:r>
            <a:br>
              <a:rPr lang="en-US" dirty="0"/>
            </a:br>
            <a:r>
              <a:rPr lang="en-US" dirty="0"/>
              <a:t>-Both Plato and Aristotle set the agenda for subsequent tradition of criticism (all modern philosophy (and</a:t>
            </a:r>
            <a:br>
              <a:rPr lang="en-US" dirty="0"/>
            </a:br>
            <a:r>
              <a:rPr lang="en-US" dirty="0"/>
              <a:t>criticism) is based on their views).</a:t>
            </a:r>
            <a:br>
              <a:rPr lang="en-US" dirty="0"/>
            </a:br>
            <a:r>
              <a:rPr lang="en-US" dirty="0"/>
              <a:t>- Aristotle’s </a:t>
            </a:r>
            <a:r>
              <a:rPr lang="en-US" i="1" dirty="0"/>
              <a:t>Poetics </a:t>
            </a:r>
            <a:r>
              <a:rPr lang="en-US" dirty="0"/>
              <a:t>is devoted to drama (tragedy in particular).</a:t>
            </a:r>
            <a:br>
              <a:rPr lang="en-US" dirty="0"/>
            </a:br>
            <a:r>
              <a:rPr lang="en-US" dirty="0"/>
              <a:t>- Plato’s theories of literature, in </a:t>
            </a:r>
            <a:r>
              <a:rPr lang="en-US" i="1" dirty="0"/>
              <a:t>Republic </a:t>
            </a:r>
            <a:r>
              <a:rPr lang="en-US" dirty="0"/>
              <a:t>are somehow instances of literary criticism (Plato indeed warned</a:t>
            </a:r>
            <a:br>
              <a:rPr lang="en-US" dirty="0"/>
            </a:br>
            <a:r>
              <a:rPr lang="en-US" dirty="0"/>
              <a:t>against poetry for its harmful effect on children) </a:t>
            </a:r>
            <a:br>
              <a:rPr lang="en-US" dirty="0"/>
            </a:br>
            <a:r>
              <a:rPr lang="en-US" dirty="0"/>
              <a:t> </a:t>
            </a:r>
            <a:br>
              <a:rPr lang="fr-FR" dirty="0"/>
            </a:b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The Romans:</a:t>
            </a:r>
            <a:r>
              <a:rPr lang="fr-FR" dirty="0"/>
              <a:t> </a:t>
            </a:r>
            <a:br>
              <a:rPr lang="fr-FR" dirty="0"/>
            </a:br>
            <a:endParaRPr lang="fr-FR" dirty="0"/>
          </a:p>
        </p:txBody>
      </p:sp>
      <p:sp>
        <p:nvSpPr>
          <p:cNvPr id="3" name="Espace réservé du contenu 2"/>
          <p:cNvSpPr>
            <a:spLocks noGrp="1"/>
          </p:cNvSpPr>
          <p:nvPr>
            <p:ph sz="quarter" idx="1"/>
          </p:nvPr>
        </p:nvSpPr>
        <p:spPr/>
        <p:txBody>
          <a:bodyPr>
            <a:normAutofit fontScale="92500" lnSpcReduction="10000"/>
          </a:bodyPr>
          <a:lstStyle/>
          <a:p>
            <a:r>
              <a:rPr lang="en-US" dirty="0"/>
              <a:t>The Romans wrote works that could be considered forms of criticism:</a:t>
            </a:r>
          </a:p>
          <a:p>
            <a:r>
              <a:rPr lang="en-US" dirty="0"/>
              <a:t>Horace’s </a:t>
            </a:r>
            <a:r>
              <a:rPr lang="en-US" i="1" dirty="0"/>
              <a:t>Ars Poetica </a:t>
            </a:r>
            <a:r>
              <a:rPr lang="en-US" dirty="0"/>
              <a:t>(19 BC), </a:t>
            </a:r>
          </a:p>
          <a:p>
            <a:r>
              <a:rPr lang="en-US" dirty="0"/>
              <a:t>Cicero and Quintilian composed works on rhetoric. </a:t>
            </a:r>
          </a:p>
          <a:p>
            <a:r>
              <a:rPr lang="en-US" dirty="0"/>
              <a:t>In the Christian era: the most important critical essay is Longinus’s “On the Sublime” </a:t>
            </a:r>
          </a:p>
          <a:p>
            <a:r>
              <a:rPr lang="en-US" dirty="0"/>
              <a:t>In the medieval Era the notable critic was Dante who addressed the problems of language appropriate to</a:t>
            </a:r>
            <a:br>
              <a:rPr lang="en-US" dirty="0"/>
            </a:br>
            <a:r>
              <a:rPr lang="en-US" dirty="0"/>
              <a:t>poetry. </a:t>
            </a:r>
            <a:br>
              <a:rPr lang="en-US" dirty="0"/>
            </a:br>
            <a:r>
              <a:rPr lang="en-US" dirty="0"/>
              <a:t> </a:t>
            </a:r>
            <a:br>
              <a:rPr lang="en-US" dirty="0"/>
            </a:br>
            <a:r>
              <a:rPr lang="en-US" dirty="0"/>
              <a:t> </a:t>
            </a:r>
            <a:br>
              <a:rPr lang="en-US" dirty="0"/>
            </a:b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p:txBody>
          <a:bodyPr>
            <a:normAutofit lnSpcReduction="10000"/>
          </a:bodyPr>
          <a:lstStyle/>
          <a:p>
            <a:r>
              <a:rPr lang="fr-FR" dirty="0"/>
              <a:t>The Renaissance Era: </a:t>
            </a:r>
            <a:br>
              <a:rPr lang="fr-FR" dirty="0"/>
            </a:br>
            <a:endParaRPr lang="fr-FR" dirty="0"/>
          </a:p>
        </p:txBody>
      </p:sp>
      <p:sp>
        <p:nvSpPr>
          <p:cNvPr id="5" name="Espace réservé du texte 4"/>
          <p:cNvSpPr>
            <a:spLocks noGrp="1"/>
          </p:cNvSpPr>
          <p:nvPr>
            <p:ph type="body" sz="half" idx="3"/>
          </p:nvPr>
        </p:nvSpPr>
        <p:spPr/>
        <p:txBody>
          <a:bodyPr>
            <a:normAutofit lnSpcReduction="10000"/>
          </a:bodyPr>
          <a:lstStyle/>
          <a:p>
            <a:r>
              <a:rPr lang="fr-FR" dirty="0"/>
              <a:t>17th and 18th Century: </a:t>
            </a:r>
            <a:br>
              <a:rPr lang="fr-FR" dirty="0"/>
            </a:br>
            <a:endParaRPr lang="fr-FR" dirty="0"/>
          </a:p>
        </p:txBody>
      </p:sp>
      <p:sp>
        <p:nvSpPr>
          <p:cNvPr id="4" name="Espace réservé du contenu 3"/>
          <p:cNvSpPr>
            <a:spLocks noGrp="1"/>
          </p:cNvSpPr>
          <p:nvPr>
            <p:ph sz="quarter" idx="2"/>
          </p:nvPr>
        </p:nvSpPr>
        <p:spPr/>
        <p:txBody>
          <a:bodyPr>
            <a:normAutofit fontScale="70000" lnSpcReduction="20000"/>
          </a:bodyPr>
          <a:lstStyle/>
          <a:p>
            <a:r>
              <a:rPr lang="en-US" dirty="0"/>
              <a:t>Marco Vida’s </a:t>
            </a:r>
            <a:r>
              <a:rPr lang="en-US" i="1" dirty="0"/>
              <a:t>Poetica </a:t>
            </a:r>
            <a:r>
              <a:rPr lang="en-US" dirty="0"/>
              <a:t>(1527) about the art of poetry </a:t>
            </a:r>
          </a:p>
          <a:p>
            <a:r>
              <a:rPr lang="en-US" dirty="0"/>
              <a:t>Lope de Vega’s </a:t>
            </a:r>
            <a:r>
              <a:rPr lang="en-US" i="1" dirty="0"/>
              <a:t>New Art of Making Comedies </a:t>
            </a:r>
            <a:r>
              <a:rPr lang="en-US" dirty="0"/>
              <a:t>(1609) </a:t>
            </a:r>
            <a:br>
              <a:rPr lang="en-US" dirty="0"/>
            </a:br>
            <a:r>
              <a:rPr lang="en-US" dirty="0"/>
              <a:t> </a:t>
            </a:r>
          </a:p>
          <a:p>
            <a:r>
              <a:rPr lang="en-US" dirty="0"/>
              <a:t>In England, Philip Sidney’s </a:t>
            </a:r>
            <a:r>
              <a:rPr lang="en-US" i="1" dirty="0"/>
              <a:t>Apologie for Poetrie </a:t>
            </a:r>
            <a:r>
              <a:rPr lang="en-US" dirty="0"/>
              <a:t>(1595) is an important work because it is a detailed</a:t>
            </a:r>
            <a:br>
              <a:rPr lang="en-US" dirty="0"/>
            </a:br>
            <a:r>
              <a:rPr lang="en-US" dirty="0"/>
              <a:t>examination of the art of poetry and a discussion of the state of English poetry at the time. </a:t>
            </a:r>
          </a:p>
          <a:p>
            <a:br>
              <a:rPr lang="en-US" dirty="0"/>
            </a:br>
            <a:r>
              <a:rPr lang="en-US" dirty="0"/>
              <a:t> </a:t>
            </a:r>
            <a:br>
              <a:rPr lang="en-US" dirty="0"/>
            </a:br>
            <a:endParaRPr lang="fr-FR" dirty="0"/>
          </a:p>
        </p:txBody>
      </p:sp>
      <p:sp>
        <p:nvSpPr>
          <p:cNvPr id="6" name="Espace réservé du contenu 5"/>
          <p:cNvSpPr>
            <a:spLocks noGrp="1"/>
          </p:cNvSpPr>
          <p:nvPr>
            <p:ph sz="quarter" idx="4"/>
          </p:nvPr>
        </p:nvSpPr>
        <p:spPr/>
        <p:txBody>
          <a:bodyPr>
            <a:normAutofit fontScale="62500" lnSpcReduction="20000"/>
          </a:bodyPr>
          <a:lstStyle/>
          <a:p>
            <a:r>
              <a:rPr lang="en-US" dirty="0"/>
              <a:t>17th century important works were Ben Johnson’s </a:t>
            </a:r>
            <a:r>
              <a:rPr lang="en-US" i="1" dirty="0"/>
              <a:t>Timber: or Discoveries </a:t>
            </a:r>
            <a:r>
              <a:rPr lang="en-US" dirty="0"/>
              <a:t>(1640), Pierre Corneille’s </a:t>
            </a:r>
            <a:r>
              <a:rPr lang="en-US" i="1" dirty="0"/>
              <a:t>Discourse</a:t>
            </a:r>
            <a:br>
              <a:rPr lang="en-US" i="1" dirty="0"/>
            </a:br>
            <a:r>
              <a:rPr lang="en-US" dirty="0"/>
              <a:t>(1660). </a:t>
            </a:r>
          </a:p>
          <a:p>
            <a:r>
              <a:rPr lang="en-US" dirty="0"/>
              <a:t>Late 17th century and early 18th century (Romanticism), there was a very pronounced emphasis on following</a:t>
            </a:r>
            <a:br>
              <a:rPr lang="en-US" dirty="0"/>
            </a:br>
            <a:r>
              <a:rPr lang="en-US" dirty="0"/>
              <a:t>the rules in the creation of literature and a considerable emphasis on imitating the laws of nature.</a:t>
            </a:r>
            <a:br>
              <a:rPr lang="en-US" dirty="0"/>
            </a:br>
            <a:r>
              <a:rPr lang="en-US" dirty="0"/>
              <a:t>(Alexander Pope) </a:t>
            </a:r>
            <a:br>
              <a:rPr lang="en-US" dirty="0"/>
            </a:br>
            <a:r>
              <a:rPr lang="en-US" dirty="0"/>
              <a:t> </a:t>
            </a:r>
            <a:br>
              <a:rPr lang="en-US" dirty="0"/>
            </a:br>
            <a:endParaRPr lang="fr-FR" dirty="0"/>
          </a:p>
        </p:txBody>
      </p:sp>
      <p:sp>
        <p:nvSpPr>
          <p:cNvPr id="2" name="Titre 1"/>
          <p:cNvSpPr>
            <a:spLocks noGrp="1"/>
          </p:cNvSpPr>
          <p:nvPr>
            <p:ph type="title"/>
          </p:nvPr>
        </p:nvSpPr>
        <p:spPr/>
        <p:txBody>
          <a:bodyPr/>
          <a:lstStyle/>
          <a:p>
            <a:endParaRPr lang="fr-F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571480"/>
            <a:ext cx="8229600" cy="1143000"/>
          </a:xfrm>
        </p:spPr>
        <p:txBody>
          <a:bodyPr>
            <a:normAutofit fontScale="90000"/>
          </a:bodyPr>
          <a:lstStyle/>
          <a:p>
            <a:r>
              <a:rPr lang="en-US" b="1" dirty="0"/>
              <a:t>18th Century Reaction against Neoclassicism:</a:t>
            </a:r>
            <a:r>
              <a:rPr lang="en-US" dirty="0"/>
              <a:t> </a:t>
            </a:r>
            <a:br>
              <a:rPr lang="en-US" dirty="0"/>
            </a:br>
            <a:endParaRPr lang="fr-FR" dirty="0"/>
          </a:p>
        </p:txBody>
      </p:sp>
      <p:sp>
        <p:nvSpPr>
          <p:cNvPr id="3" name="Espace réservé du contenu 2"/>
          <p:cNvSpPr>
            <a:spLocks noGrp="1"/>
          </p:cNvSpPr>
          <p:nvPr>
            <p:ph sz="quarter" idx="1"/>
          </p:nvPr>
        </p:nvSpPr>
        <p:spPr/>
        <p:txBody>
          <a:bodyPr>
            <a:normAutofit fontScale="70000" lnSpcReduction="20000"/>
          </a:bodyPr>
          <a:lstStyle/>
          <a:p>
            <a:r>
              <a:rPr lang="en-US" dirty="0"/>
              <a:t>Historicism completely changed critical methods. It enabled people to realize that the rules that held good</a:t>
            </a:r>
            <a:br>
              <a:rPr lang="en-US" dirty="0"/>
            </a:br>
            <a:r>
              <a:rPr lang="en-US" dirty="0"/>
              <a:t>for the classical writers are not necessarily hold good in a later age, and that there were not absolute</a:t>
            </a:r>
            <a:br>
              <a:rPr lang="en-US" dirty="0"/>
            </a:br>
            <a:r>
              <a:rPr lang="en-US" dirty="0"/>
              <a:t>principles and rules by which literature could be judged. </a:t>
            </a:r>
          </a:p>
          <a:p>
            <a:r>
              <a:rPr lang="en-US" dirty="0"/>
              <a:t>The era witnessed the emergence of a variety of opinions about literature, about the language to be used,</a:t>
            </a:r>
            <a:br>
              <a:rPr lang="en-US" dirty="0"/>
            </a:br>
            <a:r>
              <a:rPr lang="en-US" dirty="0"/>
              <a:t>and about the creative and imaginative faculties and processes of the writer). </a:t>
            </a:r>
          </a:p>
          <a:p>
            <a:r>
              <a:rPr lang="fr-FR" dirty="0"/>
              <a:t>illiam Wordsworth’s </a:t>
            </a:r>
            <a:r>
              <a:rPr lang="fr-FR" i="1" dirty="0"/>
              <a:t>Lyric Ballads </a:t>
            </a:r>
            <a:r>
              <a:rPr lang="fr-FR" dirty="0"/>
              <a:t>(1800), Samuel Taylor Coleridge’s </a:t>
            </a:r>
            <a:r>
              <a:rPr lang="fr-FR" i="1" dirty="0"/>
              <a:t>Biographia Literaria </a:t>
            </a:r>
            <a:r>
              <a:rPr lang="fr-FR" dirty="0"/>
              <a:t>(1817), Percy</a:t>
            </a:r>
            <a:br>
              <a:rPr lang="fr-FR" dirty="0"/>
            </a:br>
            <a:r>
              <a:rPr lang="fr-FR" dirty="0"/>
              <a:t>Bysshe Shelly’s </a:t>
            </a:r>
            <a:r>
              <a:rPr lang="fr-FR" i="1" dirty="0"/>
              <a:t>Defence of Poetry </a:t>
            </a:r>
            <a:r>
              <a:rPr lang="fr-FR" dirty="0"/>
              <a:t>(1821), Edgar Allen Poe’s </a:t>
            </a:r>
            <a:r>
              <a:rPr lang="fr-FR" i="1" dirty="0"/>
              <a:t>The Poetic Principle </a:t>
            </a:r>
            <a:r>
              <a:rPr lang="fr-FR" dirty="0"/>
              <a:t>(1850) and </a:t>
            </a:r>
            <a:r>
              <a:rPr lang="fr-FR" i="1" dirty="0"/>
              <a:t>The Philosophy of</a:t>
            </a:r>
            <a:br>
              <a:rPr lang="fr-FR" i="1" dirty="0"/>
            </a:br>
            <a:r>
              <a:rPr lang="fr-FR" i="1" dirty="0"/>
              <a:t>Composition </a:t>
            </a:r>
            <a:r>
              <a:rPr lang="fr-FR" dirty="0"/>
              <a:t>(1846), are examples of eighteenth century contribution to literary criticism. </a:t>
            </a:r>
            <a:br>
              <a:rPr lang="fr-FR" dirty="0"/>
            </a:br>
            <a:r>
              <a:rPr lang="fr-FR" dirty="0"/>
              <a:t> </a:t>
            </a:r>
            <a:br>
              <a:rPr lang="en-US" dirty="0"/>
            </a:br>
            <a:r>
              <a:rPr lang="en-US" dirty="0"/>
              <a:t> </a:t>
            </a:r>
            <a:br>
              <a:rPr lang="en-US" dirty="0"/>
            </a:br>
            <a:endParaRPr lang="fr-F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160</TotalTime>
  <Words>1520</Words>
  <Application>Microsoft Office PowerPoint</Application>
  <PresentationFormat>Affichage à l'écran (4:3)</PresentationFormat>
  <Paragraphs>54</Paragraphs>
  <Slides>18</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18</vt:i4>
      </vt:variant>
    </vt:vector>
  </HeadingPairs>
  <TitlesOfParts>
    <vt:vector size="22" baseType="lpstr">
      <vt:lpstr>Georgia</vt:lpstr>
      <vt:lpstr>Wingdings</vt:lpstr>
      <vt:lpstr>Wingdings 2</vt:lpstr>
      <vt:lpstr>Civil</vt:lpstr>
      <vt:lpstr>Introduction to Literary Theory</vt:lpstr>
      <vt:lpstr>Introduction:</vt:lpstr>
      <vt:lpstr>Definition of the term ‘theory’</vt:lpstr>
      <vt:lpstr>Definition of literary theory</vt:lpstr>
      <vt:lpstr>The Aim of Literary  Theory:</vt:lpstr>
      <vt:lpstr>Short History of Literary Theory </vt:lpstr>
      <vt:lpstr>The Romans:  </vt:lpstr>
      <vt:lpstr>Présentation PowerPoint</vt:lpstr>
      <vt:lpstr>18th Century Reaction against Neoclassicism:  </vt:lpstr>
      <vt:lpstr>Mid-19th Century:  </vt:lpstr>
      <vt:lpstr>Contemporary Theory </vt:lpstr>
      <vt:lpstr>Types of Literary Criticism  </vt:lpstr>
      <vt:lpstr>Examples of Main Schools of Criticism:  </vt:lpstr>
      <vt:lpstr>Examples of Contemporary theory </vt:lpstr>
      <vt:lpstr>Marxist literary theory</vt:lpstr>
      <vt:lpstr>Gender theory :  </vt:lpstr>
      <vt:lpstr>Reader-response  </vt:lpstr>
      <vt:lpstr>The stylistic theory</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Literary Theory</dc:title>
  <dc:creator>acer</dc:creator>
  <cp:lastModifiedBy>Bouallegue, Leyla</cp:lastModifiedBy>
  <cp:revision>23</cp:revision>
  <dcterms:created xsi:type="dcterms:W3CDTF">2020-02-18T17:40:30Z</dcterms:created>
  <dcterms:modified xsi:type="dcterms:W3CDTF">2022-02-21T21:46:20Z</dcterms:modified>
</cp:coreProperties>
</file>