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a:t>Cliquez pour modifier le style du titre</a:t>
            </a:r>
            <a:endParaRPr kumimoji="0" lang="en-US"/>
          </a:p>
        </p:txBody>
      </p:sp>
      <p:sp>
        <p:nvSpPr>
          <p:cNvPr id="28" name="Espace réservé de la date 27"/>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D76A228A-9BB3-481D-B1EA-6641FA4ED430}"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D76A228A-9BB3-481D-B1EA-6641FA4ED43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CF6C35C0-BC58-4E08-8333-429C45C4A9A0}"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6A228A-9BB3-481D-B1EA-6641FA4ED43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F6C35C0-BC58-4E08-8333-429C45C4A9A0}" type="datetimeFigureOut">
              <a:rPr lang="fr-FR" smtClean="0"/>
              <a:pPr/>
              <a:t>21/02/2022</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76A228A-9BB3-481D-B1EA-6641FA4ED430}"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Desktop\3rd%20YEAR%20LITERATURE\Literary%20Theory\Dream%20theories%20Freud,%20activation%20synthesis%20hypothesis%20-%20MCAT%20-%20Khan%20Academy%5bvia%20torchbrowser.com%5d.mp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Desktop\3rd%20YEAR%20LITERATURE\Literary%20Theory\id,%20ego,%20&amp;%20superego%5bvia%20torchbrowser.com%5d.mp4"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Desktop\3rd%20YEAR%20LITERATURE\Literary%20Theory\Freud's%20Psychosexual%20Stages%20Of%20Development%20-%20Simplest%20Explanation%5bvia%20torchbrowser.com%5d.mp4"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br>
              <a:rPr lang="fr-FR" b="1" dirty="0"/>
            </a:br>
            <a:br>
              <a:rPr lang="fr-FR" dirty="0"/>
            </a:br>
            <a:r>
              <a:rPr lang="fr-FR" dirty="0"/>
              <a:t>The </a:t>
            </a:r>
            <a:r>
              <a:rPr lang="fr-FR" dirty="0" err="1"/>
              <a:t>Freudian</a:t>
            </a:r>
            <a:r>
              <a:rPr lang="fr-FR" dirty="0"/>
              <a:t> </a:t>
            </a:r>
            <a:r>
              <a:rPr lang="en-US" b="1" dirty="0"/>
              <a:t>Theory </a:t>
            </a:r>
            <a:br>
              <a:rPr lang="en-US" b="1" dirty="0"/>
            </a:br>
            <a:br>
              <a:rPr lang="en-US" dirty="0"/>
            </a:br>
            <a:r>
              <a:rPr lang="en-US" b="1" dirty="0"/>
              <a:t>by Dr. </a:t>
            </a:r>
            <a:r>
              <a:rPr lang="en-US" dirty="0"/>
              <a:t>Nadjiba BOUALLEGUE</a:t>
            </a:r>
            <a:endParaRPr lang="fr-FR" b="1" dirty="0"/>
          </a:p>
        </p:txBody>
      </p:sp>
      <p:pic>
        <p:nvPicPr>
          <p:cNvPr id="4" name="Espace réservé du contenu 3" descr="images.jpg"/>
          <p:cNvPicPr>
            <a:picLocks noGrp="1" noChangeAspect="1"/>
          </p:cNvPicPr>
          <p:nvPr>
            <p:ph idx="1"/>
          </p:nvPr>
        </p:nvPicPr>
        <p:blipFill>
          <a:blip r:embed="rId2"/>
          <a:stretch>
            <a:fillRect/>
          </a:stretch>
        </p:blipFill>
        <p:spPr>
          <a:xfrm>
            <a:off x="3667125" y="2692400"/>
            <a:ext cx="1809750" cy="2524125"/>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Creativity of the Writer</a:t>
            </a:r>
          </a:p>
        </p:txBody>
      </p:sp>
      <p:sp>
        <p:nvSpPr>
          <p:cNvPr id="3" name="Espace réservé du contenu 2"/>
          <p:cNvSpPr>
            <a:spLocks noGrp="1"/>
          </p:cNvSpPr>
          <p:nvPr>
            <p:ph idx="1"/>
          </p:nvPr>
        </p:nvSpPr>
        <p:spPr/>
        <p:txBody>
          <a:bodyPr>
            <a:normAutofit fontScale="85000" lnSpcReduction="10000"/>
          </a:bodyPr>
          <a:lstStyle/>
          <a:p>
            <a:r>
              <a:rPr lang="en-US" dirty="0"/>
              <a:t>Freud admits at the outset that the creative writer is a “strange</a:t>
            </a:r>
            <a:r>
              <a:rPr lang="en-US" i="1" dirty="0"/>
              <a:t> </a:t>
            </a:r>
            <a:r>
              <a:rPr lang="en-US" dirty="0"/>
              <a:t>being” who himself cannot explain his power to arouse new and intense emotions in</a:t>
            </a:r>
            <a:r>
              <a:rPr lang="en-US" i="1" dirty="0"/>
              <a:t> </a:t>
            </a:r>
            <a:r>
              <a:rPr lang="en-US" dirty="0"/>
              <a:t>us. He suggests that, in seeking an explanation, we might think of an analogy between</a:t>
            </a:r>
            <a:r>
              <a:rPr lang="en-US" i="1" dirty="0"/>
              <a:t> </a:t>
            </a:r>
            <a:r>
              <a:rPr lang="en-US" dirty="0"/>
              <a:t>creative activity and some activity of “normal” people. He suggests that</a:t>
            </a:r>
            <a:r>
              <a:rPr lang="en-US" i="1" dirty="0"/>
              <a:t> </a:t>
            </a:r>
            <a:r>
              <a:rPr lang="en-US" dirty="0"/>
              <a:t>the “first traces of imaginative activity” can be discerned in childhood: “every child at</a:t>
            </a:r>
            <a:r>
              <a:rPr lang="en-US" i="1" dirty="0"/>
              <a:t> </a:t>
            </a:r>
            <a:r>
              <a:rPr lang="en-US" dirty="0"/>
              <a:t>play behaves like a creative writer, in that he creates a world of his own, or, rather,</a:t>
            </a:r>
            <a:r>
              <a:rPr lang="en-US" i="1" dirty="0"/>
              <a:t> </a:t>
            </a:r>
            <a:r>
              <a:rPr lang="en-US" dirty="0"/>
              <a:t>re-arranges the things of this world in a new way which pleases him.” The child takes</a:t>
            </a:r>
            <a:r>
              <a:rPr lang="en-US" i="1" dirty="0"/>
              <a:t> </a:t>
            </a:r>
            <a:r>
              <a:rPr lang="en-US" dirty="0"/>
              <a:t>this “play” very seriously, investing it with much emotion. Freud’s inquiry moves to the connection between the life of a writer and his works.</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What is a Creative Work?</a:t>
            </a:r>
          </a:p>
        </p:txBody>
      </p:sp>
      <p:sp>
        <p:nvSpPr>
          <p:cNvPr id="3" name="Espace réservé du contenu 2"/>
          <p:cNvSpPr>
            <a:spLocks noGrp="1"/>
          </p:cNvSpPr>
          <p:nvPr>
            <p:ph idx="1"/>
          </p:nvPr>
        </p:nvSpPr>
        <p:spPr/>
        <p:txBody>
          <a:bodyPr>
            <a:noAutofit/>
          </a:bodyPr>
          <a:lstStyle/>
          <a:p>
            <a:r>
              <a:rPr lang="en-US" sz="2000" b="1" dirty="0"/>
              <a:t>Freud applies to the creative artist his earlier formula for phantasies: “A strong experience in the present awakens in the creative writer a memory of an earlier experience (usually belonging to his childhood) from which there now proceeds a wish which finds its fulfillment in the creative work.” Freud points out that his emphasis on a writer’s childhood memories derives from his assumption that a creative work is “a continuation of, and a substitute for, what was once the play of childhood”. For example, despite T. S. Eliot’s disclaiming insistence on writing “impersonal” poetry, his poem “The Love Song of J. Alfred Prufrock” might be analyzed in terms of the history of Eliot’s own attitudes toward women and the derivation of these attitudes from his childhood relationship with his mother and father. </a:t>
            </a:r>
            <a:endParaRPr lang="fr-FR" sz="2000" b="1" dirty="0"/>
          </a:p>
          <a:p>
            <a:endParaRPr lang="fr-FR"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5" name="Espace réservé pour une image  4" descr="Freud’s-Psychoanalytic-Theory-of-Personality-Development.jpg"/>
          <p:cNvPicPr>
            <a:picLocks noGrp="1" noChangeAspect="1"/>
          </p:cNvPicPr>
          <p:nvPr>
            <p:ph type="pic" idx="1"/>
          </p:nvPr>
        </p:nvPicPr>
        <p:blipFill>
          <a:blip r:embed="rId2"/>
          <a:srcRect l="18846" r="18846"/>
          <a:stretch>
            <a:fillRect/>
          </a:stretch>
        </p:blipFill>
        <p:spPr/>
      </p:pic>
      <p:sp>
        <p:nvSpPr>
          <p:cNvPr id="4" name="Espace réservé du texte 3"/>
          <p:cNvSpPr>
            <a:spLocks noGrp="1"/>
          </p:cNvSpPr>
          <p:nvPr>
            <p:ph type="body" sz="half" idx="2"/>
          </p:nvPr>
        </p:nvSpPr>
        <p:spPr/>
        <p:txBody>
          <a:bodyPr>
            <a:normAutofit/>
          </a:bodyPr>
          <a:lstStyle/>
          <a:p>
            <a:pPr algn="ctr"/>
            <a:r>
              <a:rPr lang="fr-FR" sz="2800" b="1" dirty="0"/>
              <a:t>The Freudian Theory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Introduction:</a:t>
            </a:r>
          </a:p>
        </p:txBody>
      </p:sp>
      <p:sp>
        <p:nvSpPr>
          <p:cNvPr id="3" name="Espace réservé du contenu 2"/>
          <p:cNvSpPr>
            <a:spLocks noGrp="1"/>
          </p:cNvSpPr>
          <p:nvPr>
            <p:ph idx="1"/>
          </p:nvPr>
        </p:nvSpPr>
        <p:spPr/>
        <p:txBody>
          <a:bodyPr>
            <a:normAutofit fontScale="85000" lnSpcReduction="20000"/>
          </a:bodyPr>
          <a:lstStyle/>
          <a:p>
            <a:r>
              <a:rPr lang="en-US" dirty="0"/>
              <a:t>According to Sigmund Freud, we cannot claim fully to comprehend even ourselves, why we act as we do. Even when we think we are acting from a given motive, we may be deluding ourselves; and much of our thought and action is not freely determined by us but driven by unconscious forces which we can barely fathom. Clearly, this general problematization of conventional notions extends to literature: if the unconscious is a founding factor of our psyche, we can no longer talk unequivocally of an author’s intention. We cannot assume that we are fully in control of what we say or that readers are fully in control of their responses.</a:t>
            </a:r>
            <a:endParaRPr lang="fr-FR" dirty="0"/>
          </a:p>
          <a:p>
            <a:r>
              <a:rPr lang="en-US" dirty="0"/>
              <a:t> </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Repression and the Unconscious</a:t>
            </a:r>
            <a:br>
              <a:rPr lang="fr-FR" dirty="0"/>
            </a:br>
            <a:endParaRPr lang="fr-FR" dirty="0"/>
          </a:p>
        </p:txBody>
      </p:sp>
      <p:sp>
        <p:nvSpPr>
          <p:cNvPr id="3" name="Espace réservé du contenu 2"/>
          <p:cNvSpPr>
            <a:spLocks noGrp="1"/>
          </p:cNvSpPr>
          <p:nvPr>
            <p:ph sz="half" idx="1"/>
          </p:nvPr>
        </p:nvSpPr>
        <p:spPr/>
        <p:txBody>
          <a:bodyPr>
            <a:normAutofit fontScale="77500" lnSpcReduction="20000"/>
          </a:bodyPr>
          <a:lstStyle/>
          <a:p>
            <a:r>
              <a:rPr lang="en-US" dirty="0"/>
              <a:t>Reasoning that everything forgotten by a patient must have been somehow distressing (alarming, painful, shameful), Freud concluded that this was precisely why it had been expunged from the conscious memory. Freud hypothesized that, any powerful impulse or instinct which was embarrassing continued to operate in the realm of the unconscious where it retained its full investment of energy.</a:t>
            </a:r>
            <a:endParaRPr lang="fr-FR" dirty="0"/>
          </a:p>
        </p:txBody>
      </p:sp>
      <p:sp>
        <p:nvSpPr>
          <p:cNvPr id="4" name="Espace réservé du contenu 3"/>
          <p:cNvSpPr>
            <a:spLocks noGrp="1"/>
          </p:cNvSpPr>
          <p:nvPr>
            <p:ph sz="half" idx="2"/>
          </p:nvPr>
        </p:nvSpPr>
        <p:spPr/>
        <p:txBody>
          <a:bodyPr>
            <a:normAutofit fontScale="77500" lnSpcReduction="20000"/>
          </a:bodyPr>
          <a:lstStyle/>
          <a:p>
            <a:r>
              <a:rPr lang="en-US" dirty="0"/>
              <a:t>This instinct began to seek substitutive satisfaction by circuitous routes and would produce neurotic symptoms. This is the process that Freud called repression, which he regarded as a primary mechanism of defense whereby the ego was obliged to protect itself against any renewed threat of the repressed impulse by a permanent investment of energy.</a:t>
            </a:r>
            <a:endParaRPr lang="fr-FR" dirty="0"/>
          </a:p>
          <a:p>
            <a:r>
              <a:rPr lang="en-US" dirty="0"/>
              <a:t> </a:t>
            </a:r>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Interpretation of Dreams:</a:t>
            </a:r>
          </a:p>
        </p:txBody>
      </p:sp>
      <p:pic>
        <p:nvPicPr>
          <p:cNvPr id="4" name="Dream theories Freud, activation synthesis hypothesis - MCAT - Khan Academy[via torchbrowser.com].mp4">
            <a:hlinkClick r:id="" action="ppaction://media"/>
          </p:cNvPr>
          <p:cNvPicPr>
            <a:picLocks noGrp="1" noRot="1" noChangeAspect="1"/>
          </p:cNvPicPr>
          <p:nvPr>
            <p:ph idx="1"/>
            <a:videoFile r:link="rId1"/>
          </p:nvPr>
        </p:nvPicPr>
        <p:blipFill>
          <a:blip r:embed="rId3"/>
          <a:stretch>
            <a:fillRect/>
          </a:stretch>
        </p:blipFill>
        <p:spPr>
          <a:xfrm>
            <a:off x="3048000" y="2811463"/>
            <a:ext cx="3048000"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928670"/>
            <a:ext cx="8158162" cy="714372"/>
          </a:xfrm>
        </p:spPr>
        <p:txBody>
          <a:bodyPr>
            <a:normAutofit fontScale="90000"/>
          </a:bodyPr>
          <a:lstStyle/>
          <a:p>
            <a:r>
              <a:rPr lang="en-US" b="1" dirty="0"/>
              <a:t>The Theory of the Instincts</a:t>
            </a:r>
            <a:br>
              <a:rPr lang="fr-FR" dirty="0"/>
            </a:br>
            <a:r>
              <a:rPr lang="en-US" i="1" dirty="0"/>
              <a:t>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In some of his later works, such as </a:t>
            </a:r>
            <a:r>
              <a:rPr lang="en-US" i="1" dirty="0"/>
              <a:t>Beyond the Pleasure Principle </a:t>
            </a:r>
            <a:r>
              <a:rPr lang="en-US" dirty="0"/>
              <a:t>(1920), </a:t>
            </a:r>
            <a:r>
              <a:rPr lang="en-US" i="1" dirty="0"/>
              <a:t>Group Psychology and the Analysis of the Ego </a:t>
            </a:r>
            <a:r>
              <a:rPr lang="en-US" dirty="0"/>
              <a:t>(1921), and </a:t>
            </a:r>
            <a:r>
              <a:rPr lang="en-US" i="1" dirty="0"/>
              <a:t>The Ego and the Id </a:t>
            </a:r>
            <a:r>
              <a:rPr lang="en-US" dirty="0"/>
              <a:t>(1923), Freud</a:t>
            </a:r>
            <a:r>
              <a:rPr lang="en-US" i="1" dirty="0"/>
              <a:t> </a:t>
            </a:r>
            <a:r>
              <a:rPr lang="en-US" dirty="0"/>
              <a:t>considered a new account of the operation of the instincts. He used the word </a:t>
            </a:r>
            <a:r>
              <a:rPr lang="en-US" i="1" dirty="0"/>
              <a:t>eros </a:t>
            </a:r>
            <a:r>
              <a:rPr lang="en-US" dirty="0"/>
              <a:t>(Greek for “love”) to designate the instincts of self-preservation as pertaining to both</a:t>
            </a:r>
            <a:r>
              <a:rPr lang="en-US" i="1" dirty="0"/>
              <a:t> </a:t>
            </a:r>
            <a:r>
              <a:rPr lang="en-US" dirty="0"/>
              <a:t>the individual and the species. He opposed this instinct to another instinct of death or</a:t>
            </a:r>
            <a:r>
              <a:rPr lang="en-US" i="1" dirty="0"/>
              <a:t> </a:t>
            </a:r>
            <a:r>
              <a:rPr lang="en-US" dirty="0"/>
              <a:t>destruction, which he called </a:t>
            </a:r>
            <a:r>
              <a:rPr lang="en-US" i="1" dirty="0"/>
              <a:t>thanatos </a:t>
            </a:r>
            <a:r>
              <a:rPr lang="en-US" dirty="0"/>
              <a:t>(Greek for “death”). He viewed these two forces</a:t>
            </a:r>
            <a:r>
              <a:rPr lang="en-US" i="1" dirty="0"/>
              <a:t> </a:t>
            </a:r>
            <a:r>
              <a:rPr lang="en-US" dirty="0"/>
              <a:t>as engaged in a constant struggle, which is the broader context of our mental experience.</a:t>
            </a:r>
            <a:endParaRPr lang="fr-FR" dirty="0"/>
          </a:p>
          <a:p>
            <a:r>
              <a:rPr lang="en-US" dirty="0"/>
              <a:t> </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b="1" dirty="0"/>
              <a:t>The Structure of Mind: Freud's Id, Ego, &amp; Superego</a:t>
            </a:r>
            <a:endParaRPr lang="fr-FR" dirty="0"/>
          </a:p>
        </p:txBody>
      </p:sp>
      <p:pic>
        <p:nvPicPr>
          <p:cNvPr id="4" name="id, ego, &amp; superego[via torchbrowser.com].mp4">
            <a:hlinkClick r:id="" action="ppaction://media"/>
          </p:cNvPr>
          <p:cNvPicPr>
            <a:picLocks noGrp="1" noRot="1" noChangeAspect="1"/>
          </p:cNvPicPr>
          <p:nvPr>
            <p:ph idx="1"/>
            <a:videoFile r:link="rId1"/>
          </p:nvPr>
        </p:nvPicPr>
        <p:blipFill>
          <a:blip r:embed="rId3"/>
          <a:stretch>
            <a:fillRect/>
          </a:stretch>
        </p:blipFill>
        <p:spPr>
          <a:xfrm>
            <a:off x="3048000" y="2811463"/>
            <a:ext cx="3048000"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Freud’s Psychosexual Stages of Development</a:t>
            </a:r>
          </a:p>
        </p:txBody>
      </p:sp>
      <p:pic>
        <p:nvPicPr>
          <p:cNvPr id="4" name="Freud's Psychosexual Stages Of Development - Simplest Explanation[via torchbrowser.com].mp4">
            <a:hlinkClick r:id="" action="ppaction://media"/>
          </p:cNvPr>
          <p:cNvPicPr>
            <a:picLocks noGrp="1" noRot="1" noChangeAspect="1"/>
          </p:cNvPicPr>
          <p:nvPr>
            <p:ph idx="1"/>
            <a:videoFile r:link="rId1"/>
          </p:nvPr>
        </p:nvPicPr>
        <p:blipFill>
          <a:blip r:embed="rId3"/>
          <a:stretch>
            <a:fillRect/>
          </a:stretch>
        </p:blipFill>
        <p:spPr>
          <a:xfrm>
            <a:off x="3048000" y="2811463"/>
            <a:ext cx="3048000"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2400" u="sng" dirty="0"/>
              <a:t>Freud and Literature</a:t>
            </a:r>
            <a:br>
              <a:rPr lang="fr-FR" sz="2400" dirty="0"/>
            </a:br>
            <a:endParaRPr lang="fr-FR" sz="2400" dirty="0"/>
          </a:p>
        </p:txBody>
      </p:sp>
      <p:sp>
        <p:nvSpPr>
          <p:cNvPr id="4" name="Espace réservé du texte 3"/>
          <p:cNvSpPr>
            <a:spLocks noGrp="1"/>
          </p:cNvSpPr>
          <p:nvPr>
            <p:ph type="body" idx="2"/>
          </p:nvPr>
        </p:nvSpPr>
        <p:spPr/>
        <p:txBody>
          <a:bodyPr>
            <a:normAutofit/>
          </a:bodyPr>
          <a:lstStyle/>
          <a:p>
            <a:r>
              <a:rPr lang="en-US" sz="2000" b="1" dirty="0"/>
              <a:t>Even in his earlier work, Freud had appealed to literary texts – notably </a:t>
            </a:r>
            <a:r>
              <a:rPr lang="en-US" sz="2000" b="1" i="1" dirty="0"/>
              <a:t>Oedipus Rex </a:t>
            </a:r>
            <a:r>
              <a:rPr lang="en-US" sz="2000" b="1" dirty="0"/>
              <a:t>and </a:t>
            </a:r>
            <a:r>
              <a:rPr lang="en-US" sz="2000" b="1" i="1" dirty="0"/>
              <a:t>Hamlet </a:t>
            </a:r>
            <a:r>
              <a:rPr lang="en-US" sz="2000" b="1" dirty="0"/>
              <a:t>– not only to exemplify and illuminate, but even to ground some of his</a:t>
            </a:r>
            <a:r>
              <a:rPr lang="en-US" sz="2000" b="1" i="1" dirty="0"/>
              <a:t> </a:t>
            </a:r>
            <a:r>
              <a:rPr lang="en-US" sz="2000" b="1" dirty="0"/>
              <a:t>theoretical notions. He saw Sophocles’ play </a:t>
            </a:r>
            <a:r>
              <a:rPr lang="en-US" sz="2000" b="1" i="1" dirty="0"/>
              <a:t>Oedipus Rex </a:t>
            </a:r>
            <a:r>
              <a:rPr lang="en-US" sz="2000" b="1" dirty="0"/>
              <a:t>as expressing a “universal law</a:t>
            </a:r>
            <a:r>
              <a:rPr lang="en-US" sz="2000" b="1" i="1" dirty="0"/>
              <a:t> </a:t>
            </a:r>
            <a:r>
              <a:rPr lang="en-US" sz="2000" b="1" dirty="0"/>
              <a:t>of mental life”. </a:t>
            </a:r>
            <a:endParaRPr lang="fr-FR" sz="2000" b="1" dirty="0"/>
          </a:p>
        </p:txBody>
      </p:sp>
      <p:pic>
        <p:nvPicPr>
          <p:cNvPr id="5" name="Espace réservé du contenu 4" descr="wk3rqogy50.jpg"/>
          <p:cNvPicPr>
            <a:picLocks noGrp="1" noChangeAspect="1"/>
          </p:cNvPicPr>
          <p:nvPr>
            <p:ph sz="half" idx="1"/>
          </p:nvPr>
        </p:nvPicPr>
        <p:blipFill>
          <a:blip r:embed="rId2"/>
          <a:stretch>
            <a:fillRect/>
          </a:stretch>
        </p:blipFill>
        <p:spPr>
          <a:xfrm>
            <a:off x="3575050" y="1762597"/>
            <a:ext cx="5111750" cy="2874019"/>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i="1" dirty="0"/>
              <a:t>Hamlet </a:t>
            </a:r>
          </a:p>
        </p:txBody>
      </p:sp>
      <p:sp>
        <p:nvSpPr>
          <p:cNvPr id="4" name="Espace réservé du texte 3"/>
          <p:cNvSpPr>
            <a:spLocks noGrp="1"/>
          </p:cNvSpPr>
          <p:nvPr>
            <p:ph type="body" idx="2"/>
          </p:nvPr>
        </p:nvSpPr>
        <p:spPr/>
        <p:txBody>
          <a:bodyPr>
            <a:normAutofit fontScale="92500" lnSpcReduction="10000"/>
          </a:bodyPr>
          <a:lstStyle/>
          <a:p>
            <a:r>
              <a:rPr lang="en-US" sz="1800" b="1" dirty="0"/>
              <a:t>Freud also saw the Oedipus complex as governing the tragedy of </a:t>
            </a:r>
            <a:r>
              <a:rPr lang="en-US" sz="1800" b="1" i="1" dirty="0"/>
              <a:t>Hamlet. </a:t>
            </a:r>
            <a:r>
              <a:rPr lang="en-US" sz="1800" b="1" dirty="0"/>
              <a:t>As for poetic and artistic creation in</a:t>
            </a:r>
            <a:r>
              <a:rPr lang="en-US" sz="1800" b="1" i="1" dirty="0"/>
              <a:t> </a:t>
            </a:r>
            <a:r>
              <a:rPr lang="en-US" sz="1800" b="1" dirty="0"/>
              <a:t>general, Freud wrote a paper, “Creative Writers and Day-Dreaming” (1907), which</a:t>
            </a:r>
            <a:r>
              <a:rPr lang="en-US" sz="1800" b="1" i="1" dirty="0"/>
              <a:t> </a:t>
            </a:r>
            <a:r>
              <a:rPr lang="en-US" sz="1800" b="1" dirty="0"/>
              <a:t>viewed works of art as the imaginary satisfactions of unconscious wishes, just as dreams were. What the psychoanalyst can do is to piece together the various elements of an</a:t>
            </a:r>
            <a:r>
              <a:rPr lang="en-US" sz="1800" b="1" i="1" dirty="0"/>
              <a:t> </a:t>
            </a:r>
            <a:r>
              <a:rPr lang="en-US" sz="1800" b="1" dirty="0"/>
              <a:t>artist’s life and his works, and to construct from these the artist’s mental constitution</a:t>
            </a:r>
            <a:r>
              <a:rPr lang="en-US" sz="1800" b="1" i="1" dirty="0"/>
              <a:t> </a:t>
            </a:r>
            <a:r>
              <a:rPr lang="en-US" sz="1800" b="1" dirty="0"/>
              <a:t>and his instinctual impulses. </a:t>
            </a:r>
            <a:endParaRPr lang="fr-FR" sz="1800" b="1" dirty="0"/>
          </a:p>
          <a:p>
            <a:endParaRPr lang="fr-FR" dirty="0"/>
          </a:p>
        </p:txBody>
      </p:sp>
      <p:pic>
        <p:nvPicPr>
          <p:cNvPr id="5" name="Espace réservé du contenu 4" descr="ContactBackground-5c7430db46e0fb000143628c.jpg"/>
          <p:cNvPicPr>
            <a:picLocks noGrp="1" noChangeAspect="1"/>
          </p:cNvPicPr>
          <p:nvPr>
            <p:ph sz="half" idx="1"/>
          </p:nvPr>
        </p:nvPicPr>
        <p:blipFill>
          <a:blip r:embed="rId2"/>
          <a:stretch>
            <a:fillRect/>
          </a:stretch>
        </p:blipFill>
        <p:spPr>
          <a:xfrm>
            <a:off x="3575050" y="1495690"/>
            <a:ext cx="5111750" cy="3407833"/>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177</TotalTime>
  <Words>869</Words>
  <Application>Microsoft Office PowerPoint</Application>
  <PresentationFormat>Affichage à l'écran (4:3)</PresentationFormat>
  <Paragraphs>23</Paragraphs>
  <Slides>12</Slides>
  <Notes>0</Notes>
  <HiddenSlides>0</HiddenSlides>
  <MMClips>3</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Book Antiqua</vt:lpstr>
      <vt:lpstr>Lucida Sans</vt:lpstr>
      <vt:lpstr>Wingdings</vt:lpstr>
      <vt:lpstr>Wingdings 2</vt:lpstr>
      <vt:lpstr>Wingdings 3</vt:lpstr>
      <vt:lpstr>Apex</vt:lpstr>
      <vt:lpstr>  The Freudian Theory   by Dr. Nadjiba BOUALLEGUE</vt:lpstr>
      <vt:lpstr>Introduction:</vt:lpstr>
      <vt:lpstr>Repression and the Unconscious </vt:lpstr>
      <vt:lpstr>Interpretation of Dreams:</vt:lpstr>
      <vt:lpstr>The Theory of the Instincts   </vt:lpstr>
      <vt:lpstr>The Structure of Mind: Freud's Id, Ego, &amp; Superego</vt:lpstr>
      <vt:lpstr>Freud’s Psychosexual Stages of Development</vt:lpstr>
      <vt:lpstr>Freud and Literature </vt:lpstr>
      <vt:lpstr>Hamlet </vt:lpstr>
      <vt:lpstr>The Creativity of the Writer</vt:lpstr>
      <vt:lpstr>What is a Creative Work?</vt:lpstr>
      <vt:lpstr>Présentation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Psychoanalytic Literary Theory</dc:title>
  <dc:creator>acer</dc:creator>
  <cp:lastModifiedBy>Bouallegue, Leyla</cp:lastModifiedBy>
  <cp:revision>27</cp:revision>
  <dcterms:created xsi:type="dcterms:W3CDTF">2020-02-23T16:47:15Z</dcterms:created>
  <dcterms:modified xsi:type="dcterms:W3CDTF">2022-02-21T21:51:46Z</dcterms:modified>
</cp:coreProperties>
</file>