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fr-FR"/>
              <a:t>Cliquez pour modifier le style du titre</a:t>
            </a:r>
            <a:endParaRPr kumimoji="0" lang="en-US"/>
          </a:p>
        </p:txBody>
      </p:sp>
      <p:sp>
        <p:nvSpPr>
          <p:cNvPr id="3" name="Sous-titr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fr-FR"/>
              <a:t>Cliquez pour modifier le style des sous-titres du masque</a:t>
            </a:r>
            <a:endParaRPr kumimoji="0" lang="en-US"/>
          </a:p>
        </p:txBody>
      </p:sp>
      <p:sp>
        <p:nvSpPr>
          <p:cNvPr id="4" name="Espace réservé de la date 3"/>
          <p:cNvSpPr>
            <a:spLocks noGrp="1"/>
          </p:cNvSpPr>
          <p:nvPr>
            <p:ph type="dt" sz="half" idx="10"/>
          </p:nvPr>
        </p:nvSpPr>
        <p:spPr/>
        <p:txBody>
          <a:bodyPr/>
          <a:lstStyle/>
          <a:p>
            <a:fld id="{5EA8286C-632A-41D8-9ABB-E7C5D3DEE938}" type="datetimeFigureOut">
              <a:rPr lang="fr-FR" smtClean="0"/>
              <a:pPr/>
              <a:t>21/02/2022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F4E961B-4DAB-47A3-80A0-ED8FBBE4E7F0}" type="slidenum">
              <a:rPr lang="fr-FR" smtClean="0"/>
              <a:pPr/>
              <a:t>‹N°›</a:t>
            </a:fld>
            <a:endParaRPr lang="fr-FR"/>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5EA8286C-632A-41D8-9ABB-E7C5D3DEE938}" type="datetimeFigureOut">
              <a:rPr lang="fr-FR" smtClean="0"/>
              <a:pPr/>
              <a:t>21/02/2022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F4E961B-4DAB-47A3-80A0-ED8FBBE4E7F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vertical 1"/>
          <p:cNvSpPr>
            <a:spLocks noGrp="1"/>
          </p:cNvSpPr>
          <p:nvPr>
            <p:ph type="title" orient="vert"/>
          </p:nvPr>
        </p:nvSpPr>
        <p:spPr>
          <a:xfrm>
            <a:off x="6781800" y="274640"/>
            <a:ext cx="190500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304800"/>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5EA8286C-632A-41D8-9ABB-E7C5D3DEE938}" type="datetimeFigureOut">
              <a:rPr lang="fr-FR" smtClean="0"/>
              <a:pPr/>
              <a:t>21/02/2022</a:t>
            </a:fld>
            <a:endParaRPr lang="fr-FR"/>
          </a:p>
        </p:txBody>
      </p:sp>
      <p:sp>
        <p:nvSpPr>
          <p:cNvPr id="5" name="Espace réservé du pied de page 4"/>
          <p:cNvSpPr>
            <a:spLocks noGrp="1"/>
          </p:cNvSpPr>
          <p:nvPr>
            <p:ph type="ftr" sz="quarter" idx="11"/>
          </p:nvPr>
        </p:nvSpPr>
        <p:spPr>
          <a:xfrm>
            <a:off x="2640597" y="6377459"/>
            <a:ext cx="3836404" cy="365125"/>
          </a:xfrm>
        </p:spPr>
        <p:txBody>
          <a:bodyPr/>
          <a:lstStyle/>
          <a:p>
            <a:endParaRPr lang="fr-FR"/>
          </a:p>
        </p:txBody>
      </p:sp>
      <p:sp>
        <p:nvSpPr>
          <p:cNvPr id="6" name="Espace réservé du numéro de diapositive 5"/>
          <p:cNvSpPr>
            <a:spLocks noGrp="1"/>
          </p:cNvSpPr>
          <p:nvPr>
            <p:ph type="sldNum" sz="quarter" idx="12"/>
          </p:nvPr>
        </p:nvSpPr>
        <p:spPr/>
        <p:txBody>
          <a:bodyPr/>
          <a:lstStyle/>
          <a:p>
            <a:fld id="{FF4E961B-4DAB-47A3-80A0-ED8FBBE4E7F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155448"/>
            <a:ext cx="8229600" cy="1252728"/>
          </a:xfrm>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5EA8286C-632A-41D8-9ABB-E7C5D3DEE938}" type="datetimeFigureOut">
              <a:rPr lang="fr-FR" smtClean="0"/>
              <a:pPr/>
              <a:t>21/02/2022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F4E961B-4DAB-47A3-80A0-ED8FBBE4E7F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5EA8286C-632A-41D8-9ABB-E7C5D3DEE938}" type="datetimeFigureOut">
              <a:rPr lang="fr-FR" smtClean="0"/>
              <a:pPr/>
              <a:t>21/02/2022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F4E961B-4DAB-47A3-80A0-ED8FBBE4E7F0}"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5EA8286C-632A-41D8-9ABB-E7C5D3DEE938}" type="datetimeFigureOut">
              <a:rPr lang="fr-FR" smtClean="0"/>
              <a:pPr/>
              <a:t>21/02/2022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F4E961B-4DAB-47A3-80A0-ED8FBBE4E7F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u texte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a:t>Cliquez pour modifier les styles du texte du masque</a:t>
            </a:r>
          </a:p>
        </p:txBody>
      </p:sp>
      <p:sp>
        <p:nvSpPr>
          <p:cNvPr id="6" name="Espace réservé du contenu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5EA8286C-632A-41D8-9ABB-E7C5D3DEE938}" type="datetimeFigureOut">
              <a:rPr lang="fr-FR" smtClean="0"/>
              <a:pPr/>
              <a:t>21/02/2022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F4E961B-4DAB-47A3-80A0-ED8FBBE4E7F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5EA8286C-632A-41D8-9ABB-E7C5D3DEE938}" type="datetimeFigureOut">
              <a:rPr lang="fr-FR" smtClean="0"/>
              <a:pPr/>
              <a:t>21/02/2022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F4E961B-4DAB-47A3-80A0-ED8FBBE4E7F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EA8286C-632A-41D8-9ABB-E7C5D3DEE938}" type="datetimeFigureOut">
              <a:rPr lang="fr-FR" smtClean="0"/>
              <a:pPr/>
              <a:t>21/02/2022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F4E961B-4DAB-47A3-80A0-ED8FBBE4E7F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fr-FR"/>
              <a:t>Cliquez pour modifier le style du titre</a:t>
            </a:r>
            <a:endParaRPr kumimoji="0" lang="en-US"/>
          </a:p>
        </p:txBody>
      </p:sp>
      <p:sp>
        <p:nvSpPr>
          <p:cNvPr id="3" name="Espace réservé du contenu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texte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5EA8286C-632A-41D8-9ABB-E7C5D3DEE938}" type="datetimeFigureOut">
              <a:rPr lang="fr-FR" smtClean="0"/>
              <a:pPr/>
              <a:t>21/02/2022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F4E961B-4DAB-47A3-80A0-ED8FBBE4E7F0}" type="slidenum">
              <a:rPr lang="fr-FR" smtClean="0"/>
              <a:pPr/>
              <a:t>‹N°›</a:t>
            </a:fld>
            <a:endParaRPr lang="fr-FR"/>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a:xfrm>
            <a:off x="164592" y="1170432"/>
            <a:ext cx="2523744" cy="201168"/>
          </a:xfrm>
        </p:spPr>
        <p:txBody>
          <a:bodyPr/>
          <a:lstStyle/>
          <a:p>
            <a:fld id="{5EA8286C-632A-41D8-9ABB-E7C5D3DEE938}" type="datetimeFigureOut">
              <a:rPr lang="fr-FR" smtClean="0"/>
              <a:pPr/>
              <a:t>21/02/2022</a:t>
            </a:fld>
            <a:endParaRPr lang="fr-FR"/>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Espace réservé du pied de page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fr-FR"/>
          </a:p>
        </p:txBody>
      </p:sp>
      <p:sp>
        <p:nvSpPr>
          <p:cNvPr id="7" name="Espace réservé du numéro de diapositive 6"/>
          <p:cNvSpPr>
            <a:spLocks noGrp="1"/>
          </p:cNvSpPr>
          <p:nvPr>
            <p:ph type="sldNum" sz="quarter" idx="12"/>
          </p:nvPr>
        </p:nvSpPr>
        <p:spPr>
          <a:xfrm>
            <a:off x="8339328" y="1170432"/>
            <a:ext cx="733864" cy="201168"/>
          </a:xfrm>
        </p:spPr>
        <p:txBody>
          <a:bodyPr/>
          <a:lstStyle/>
          <a:p>
            <a:fld id="{FF4E961B-4DAB-47A3-80A0-ED8FBBE4E7F0}"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Espace réservé du titre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4" name="Espace réservé de la date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5EA8286C-632A-41D8-9ABB-E7C5D3DEE938}" type="datetimeFigureOut">
              <a:rPr lang="fr-FR" smtClean="0"/>
              <a:pPr/>
              <a:t>21/02/2022</a:t>
            </a:fld>
            <a:endParaRPr lang="fr-FR"/>
          </a:p>
        </p:txBody>
      </p:sp>
      <p:sp>
        <p:nvSpPr>
          <p:cNvPr id="5" name="Espace réservé du pied de page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fr-FR"/>
          </a:p>
        </p:txBody>
      </p:sp>
      <p:sp>
        <p:nvSpPr>
          <p:cNvPr id="6" name="Espace réservé du numéro de diapositive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FF4E961B-4DAB-47A3-80A0-ED8FBBE4E7F0}"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dirty="0"/>
          </a:p>
        </p:txBody>
      </p:sp>
      <p:sp>
        <p:nvSpPr>
          <p:cNvPr id="3" name="Sous-titre 2"/>
          <p:cNvSpPr>
            <a:spLocks noGrp="1"/>
          </p:cNvSpPr>
          <p:nvPr>
            <p:ph type="subTitle" idx="1"/>
          </p:nvPr>
        </p:nvSpPr>
        <p:spPr/>
        <p:txBody>
          <a:bodyPr/>
          <a:lstStyle/>
          <a:p>
            <a:endParaRPr lang="fr-FR"/>
          </a:p>
        </p:txBody>
      </p:sp>
      <p:pic>
        <p:nvPicPr>
          <p:cNvPr id="4" name="Image 3" descr="lacan.jpg"/>
          <p:cNvPicPr>
            <a:picLocks noChangeAspect="1"/>
          </p:cNvPicPr>
          <p:nvPr/>
        </p:nvPicPr>
        <p:blipFill>
          <a:blip r:embed="rId2"/>
          <a:stretch>
            <a:fillRect/>
          </a:stretch>
        </p:blipFill>
        <p:spPr>
          <a:xfrm>
            <a:off x="428596" y="571480"/>
            <a:ext cx="8392498" cy="6126523"/>
          </a:xfrm>
          <a:prstGeom prst="rect">
            <a:avLst/>
          </a:prstGeom>
        </p:spPr>
      </p:pic>
      <p:sp>
        <p:nvSpPr>
          <p:cNvPr id="5" name="Rectangle 4"/>
          <p:cNvSpPr/>
          <p:nvPr/>
        </p:nvSpPr>
        <p:spPr>
          <a:xfrm flipV="1">
            <a:off x="2486492" y="3890664"/>
            <a:ext cx="3657144" cy="923330"/>
          </a:xfrm>
          <a:prstGeom prst="rect">
            <a:avLst/>
          </a:prstGeom>
          <a:noFill/>
        </p:spPr>
        <p:txBody>
          <a:bodyPr wrap="square" lIns="91440" tIns="45720" rIns="91440" bIns="45720">
            <a:spAutoFit/>
          </a:bodyPr>
          <a:lstStyle/>
          <a:p>
            <a:pPr algn="ctr"/>
            <a:endParaRPr lang="fr-FR"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6" name="Rectangle 5"/>
          <p:cNvSpPr/>
          <p:nvPr/>
        </p:nvSpPr>
        <p:spPr>
          <a:xfrm>
            <a:off x="1714480" y="3000371"/>
            <a:ext cx="7133818" cy="2585323"/>
          </a:xfrm>
          <a:prstGeom prst="rect">
            <a:avLst/>
          </a:prstGeom>
          <a:noFill/>
        </p:spPr>
        <p:txBody>
          <a:bodyPr wrap="square" lIns="91440" tIns="45720" rIns="91440" bIns="45720">
            <a:spAutoFit/>
          </a:bodyPr>
          <a:lstStyle/>
          <a:p>
            <a:pPr algn="ctr"/>
            <a:r>
              <a:rPr lang="fr-FR" sz="54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The </a:t>
            </a:r>
            <a:r>
              <a:rPr lang="fr-FR" sz="5400" b="1" dirty="0" err="1">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Lacanian</a:t>
            </a:r>
            <a:r>
              <a:rPr lang="fr-FR" sz="54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 Theory</a:t>
            </a:r>
          </a:p>
          <a:p>
            <a:pPr algn="ctr"/>
            <a:r>
              <a:rPr lang="fr-FR"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By </a:t>
            </a:r>
          </a:p>
          <a:p>
            <a:pPr algn="ctr"/>
            <a:r>
              <a:rPr lang="fr-FR" sz="54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Dr. N. BOUALLEGUE</a:t>
            </a:r>
            <a:endParaRPr lang="fr-FR"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a:t>The mirror stage</a:t>
            </a:r>
            <a:br>
              <a:rPr lang="fr-FR" dirty="0"/>
            </a:br>
            <a:endParaRPr lang="fr-FR" dirty="0"/>
          </a:p>
        </p:txBody>
      </p:sp>
      <p:sp>
        <p:nvSpPr>
          <p:cNvPr id="3" name="Espace réservé du contenu 2"/>
          <p:cNvSpPr>
            <a:spLocks noGrp="1"/>
          </p:cNvSpPr>
          <p:nvPr>
            <p:ph idx="1"/>
          </p:nvPr>
        </p:nvSpPr>
        <p:spPr/>
        <p:txBody>
          <a:bodyPr>
            <a:normAutofit/>
          </a:bodyPr>
          <a:lstStyle/>
          <a:p>
            <a:pPr>
              <a:buNone/>
            </a:pPr>
            <a:r>
              <a:rPr lang="en-US" sz="2000" b="1" dirty="0">
                <a:latin typeface="Times New Roman" pitchFamily="18" charset="0"/>
                <a:cs typeface="Times New Roman" pitchFamily="18" charset="0"/>
              </a:rPr>
              <a:t>When does the mirror stage occur? Lacan locates it in the development of a child</a:t>
            </a:r>
            <a:r>
              <a:rPr lang="fr-FR" sz="2000" b="1" dirty="0">
                <a:latin typeface="Times New Roman" pitchFamily="18" charset="0"/>
                <a:cs typeface="Times New Roman" pitchFamily="18" charset="0"/>
              </a:rPr>
              <a:t> </a:t>
            </a:r>
            <a:r>
              <a:rPr lang="en-US" sz="2000" b="1" dirty="0">
                <a:latin typeface="Times New Roman" pitchFamily="18" charset="0"/>
                <a:cs typeface="Times New Roman" pitchFamily="18" charset="0"/>
              </a:rPr>
              <a:t>between the ages of 6 and 18 months. Such a child can “recognize as such his own</a:t>
            </a:r>
            <a:r>
              <a:rPr lang="fr-FR" sz="2000" b="1" dirty="0">
                <a:latin typeface="Times New Roman" pitchFamily="18" charset="0"/>
                <a:cs typeface="Times New Roman" pitchFamily="18" charset="0"/>
              </a:rPr>
              <a:t> </a:t>
            </a:r>
            <a:r>
              <a:rPr lang="en-US" sz="2000" b="1" dirty="0">
                <a:latin typeface="Times New Roman" pitchFamily="18" charset="0"/>
                <a:cs typeface="Times New Roman" pitchFamily="18" charset="0"/>
              </a:rPr>
              <a:t>image in a mirror.” In the case of intelligent animals such as monkeys, this act of</a:t>
            </a:r>
            <a:r>
              <a:rPr lang="fr-FR" sz="2000" b="1" dirty="0">
                <a:latin typeface="Times New Roman" pitchFamily="18" charset="0"/>
                <a:cs typeface="Times New Roman" pitchFamily="18" charset="0"/>
              </a:rPr>
              <a:t> </a:t>
            </a:r>
            <a:r>
              <a:rPr lang="en-US" sz="2000" b="1" dirty="0">
                <a:latin typeface="Times New Roman" pitchFamily="18" charset="0"/>
                <a:cs typeface="Times New Roman" pitchFamily="18" charset="0"/>
              </a:rPr>
              <a:t>recognition is self-exhausting and its implications extend no further. In the case of</a:t>
            </a:r>
            <a:r>
              <a:rPr lang="fr-FR" sz="2000" b="1" dirty="0">
                <a:latin typeface="Times New Roman" pitchFamily="18" charset="0"/>
                <a:cs typeface="Times New Roman" pitchFamily="18" charset="0"/>
              </a:rPr>
              <a:t> </a:t>
            </a:r>
            <a:r>
              <a:rPr lang="en-US" sz="2000" b="1" dirty="0">
                <a:latin typeface="Times New Roman" pitchFamily="18" charset="0"/>
                <a:cs typeface="Times New Roman" pitchFamily="18" charset="0"/>
              </a:rPr>
              <a:t>the child, however, this recognition has a profound and enduring impact: in his</a:t>
            </a:r>
            <a:r>
              <a:rPr lang="fr-FR" sz="2000" b="1" dirty="0">
                <a:latin typeface="Times New Roman" pitchFamily="18" charset="0"/>
                <a:cs typeface="Times New Roman" pitchFamily="18" charset="0"/>
              </a:rPr>
              <a:t> </a:t>
            </a:r>
            <a:r>
              <a:rPr lang="en-US" sz="2000" b="1" dirty="0">
                <a:latin typeface="Times New Roman" pitchFamily="18" charset="0"/>
                <a:cs typeface="Times New Roman" pitchFamily="18" charset="0"/>
              </a:rPr>
              <a:t>mirrored gestures and his reflected play, the child experiences “the relation between</a:t>
            </a:r>
            <a:r>
              <a:rPr lang="fr-FR" sz="2000" b="1" dirty="0">
                <a:latin typeface="Times New Roman" pitchFamily="18" charset="0"/>
                <a:cs typeface="Times New Roman" pitchFamily="18" charset="0"/>
              </a:rPr>
              <a:t> </a:t>
            </a:r>
            <a:r>
              <a:rPr lang="en-US" sz="2000" b="1" dirty="0">
                <a:latin typeface="Times New Roman" pitchFamily="18" charset="0"/>
                <a:cs typeface="Times New Roman" pitchFamily="18" charset="0"/>
              </a:rPr>
              <a:t>the movements assumed in the image and the reflected environment, and between this</a:t>
            </a:r>
            <a:r>
              <a:rPr lang="fr-FR" sz="2000" b="1" dirty="0">
                <a:latin typeface="Times New Roman" pitchFamily="18" charset="0"/>
                <a:cs typeface="Times New Roman" pitchFamily="18" charset="0"/>
              </a:rPr>
              <a:t> </a:t>
            </a:r>
            <a:r>
              <a:rPr lang="en-US" sz="2000" b="1" dirty="0">
                <a:latin typeface="Times New Roman" pitchFamily="18" charset="0"/>
                <a:cs typeface="Times New Roman" pitchFamily="18" charset="0"/>
              </a:rPr>
              <a:t>virtual complex and the reality it reduplicates – the child’s own body, and the persons</a:t>
            </a:r>
            <a:r>
              <a:rPr lang="fr-FR" sz="2000" b="1" dirty="0">
                <a:latin typeface="Times New Roman" pitchFamily="18" charset="0"/>
                <a:cs typeface="Times New Roman" pitchFamily="18" charset="0"/>
              </a:rPr>
              <a:t> </a:t>
            </a:r>
            <a:r>
              <a:rPr lang="en-US" sz="2000" b="1" dirty="0">
                <a:latin typeface="Times New Roman" pitchFamily="18" charset="0"/>
                <a:cs typeface="Times New Roman" pitchFamily="18" charset="0"/>
              </a:rPr>
              <a:t>and things, around him” (</a:t>
            </a:r>
            <a:r>
              <a:rPr lang="en-US" sz="2000" b="1" i="1" dirty="0">
                <a:latin typeface="Times New Roman" pitchFamily="18" charset="0"/>
                <a:cs typeface="Times New Roman" pitchFamily="18" charset="0"/>
              </a:rPr>
              <a:t>Écrits</a:t>
            </a:r>
            <a:r>
              <a:rPr lang="en-US" sz="2000" b="1" dirty="0">
                <a:latin typeface="Times New Roman" pitchFamily="18" charset="0"/>
                <a:cs typeface="Times New Roman" pitchFamily="18" charset="0"/>
              </a:rPr>
              <a:t>, 1). In other words, whereas the monkey sees in the</a:t>
            </a:r>
            <a:r>
              <a:rPr lang="fr-FR" sz="2000" b="1" dirty="0">
                <a:latin typeface="Times New Roman" pitchFamily="18" charset="0"/>
                <a:cs typeface="Times New Roman" pitchFamily="18" charset="0"/>
              </a:rPr>
              <a:t> </a:t>
            </a:r>
            <a:r>
              <a:rPr lang="en-US" sz="2000" b="1" dirty="0">
                <a:latin typeface="Times New Roman" pitchFamily="18" charset="0"/>
                <a:cs typeface="Times New Roman" pitchFamily="18" charset="0"/>
              </a:rPr>
              <a:t>mirror simply another monkey, the child sees reflected </a:t>
            </a:r>
            <a:r>
              <a:rPr lang="en-US" sz="2000" b="1" i="1" dirty="0">
                <a:latin typeface="Times New Roman" pitchFamily="18" charset="0"/>
                <a:cs typeface="Times New Roman" pitchFamily="18" charset="0"/>
              </a:rPr>
              <a:t>himself </a:t>
            </a:r>
            <a:r>
              <a:rPr lang="en-US" sz="2000" b="1" dirty="0">
                <a:latin typeface="Times New Roman" pitchFamily="18" charset="0"/>
                <a:cs typeface="Times New Roman" pitchFamily="18" charset="0"/>
              </a:rPr>
              <a:t>and his relationship</a:t>
            </a:r>
            <a:r>
              <a:rPr lang="fr-FR" sz="2000" b="1" dirty="0">
                <a:latin typeface="Times New Roman" pitchFamily="18" charset="0"/>
                <a:cs typeface="Times New Roman" pitchFamily="18" charset="0"/>
              </a:rPr>
              <a:t> </a:t>
            </a:r>
            <a:r>
              <a:rPr lang="en-US" sz="2000" b="1" dirty="0">
                <a:latin typeface="Times New Roman" pitchFamily="18" charset="0"/>
                <a:cs typeface="Times New Roman" pitchFamily="18" charset="0"/>
              </a:rPr>
              <a:t>with his environment.</a:t>
            </a:r>
            <a:endParaRPr lang="fr-FR" sz="2000" b="1" dirty="0">
              <a:latin typeface="Times New Roman" pitchFamily="18" charset="0"/>
              <a:cs typeface="Times New Roman" pitchFamily="18" charset="0"/>
            </a:endParaRPr>
          </a:p>
          <a:p>
            <a:pPr>
              <a:buNone/>
            </a:pPr>
            <a:r>
              <a:rPr lang="en-US" sz="2000" b="1" dirty="0">
                <a:latin typeface="Times New Roman" pitchFamily="18" charset="0"/>
                <a:cs typeface="Times New Roman" pitchFamily="18" charset="0"/>
              </a:rPr>
              <a:t> </a:t>
            </a:r>
            <a:endParaRPr lang="fr-FR" sz="2000" b="1" dirty="0">
              <a:latin typeface="Times New Roman" pitchFamily="18" charset="0"/>
              <a:cs typeface="Times New Roman" pitchFamily="18" charset="0"/>
            </a:endParaRPr>
          </a:p>
          <a:p>
            <a:endParaRPr lang="fr-FR"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The mirror stage</a:t>
            </a:r>
          </a:p>
        </p:txBody>
      </p:sp>
      <p:sp>
        <p:nvSpPr>
          <p:cNvPr id="3" name="Espace réservé du contenu 2"/>
          <p:cNvSpPr>
            <a:spLocks noGrp="1"/>
          </p:cNvSpPr>
          <p:nvPr>
            <p:ph idx="1"/>
          </p:nvPr>
        </p:nvSpPr>
        <p:spPr/>
        <p:txBody>
          <a:bodyPr>
            <a:normAutofit fontScale="70000" lnSpcReduction="20000"/>
          </a:bodyPr>
          <a:lstStyle/>
          <a:p>
            <a:r>
              <a:rPr lang="en-US" dirty="0"/>
              <a:t>The child is “</a:t>
            </a:r>
            <a:r>
              <a:rPr lang="en-US" b="1" dirty="0"/>
              <a:t>jubilant</a:t>
            </a:r>
            <a:r>
              <a:rPr lang="en-US" dirty="0"/>
              <a:t>” because the image reflected in the mirror is what Lacan calls </a:t>
            </a:r>
            <a:r>
              <a:rPr lang="en-US" b="1" dirty="0"/>
              <a:t>“the</a:t>
            </a:r>
            <a:r>
              <a:rPr lang="en-US" dirty="0"/>
              <a:t> </a:t>
            </a:r>
            <a:r>
              <a:rPr lang="en-US" b="1" dirty="0"/>
              <a:t>Ideal-I,” </a:t>
            </a:r>
            <a:r>
              <a:rPr lang="en-US" dirty="0"/>
              <a:t>an idealized, coherent, and unified version of itself. The child’s ego is precipitated into the symbolic matrix of language, the symbolic order: the word “primordial” indicates</a:t>
            </a:r>
            <a:r>
              <a:rPr lang="fr-FR" dirty="0"/>
              <a:t> </a:t>
            </a:r>
            <a:r>
              <a:rPr lang="en-US" dirty="0"/>
              <a:t>that the experience of the child is somewhat premature, anticipating its entry into language, and into the entire relation of subject and object which will govern its engagement in the world. In other words, the mirror stage occurs prior to the child’s actual acquisition of a sense of self, a sense of itself as subject in distinction from objects in the world: the child experiences, as projected in its mirror image, itself and its surroundings as an integrated unity. </a:t>
            </a:r>
            <a:r>
              <a:rPr lang="en-US" b="1" dirty="0"/>
              <a:t>It has not consciously entered the symbolic order, even though it is already surrounded by the effects of that order and even though that order indeed governs its present experience.</a:t>
            </a:r>
            <a:endParaRPr lang="fr-FR" dirty="0"/>
          </a:p>
          <a:p>
            <a:pPr>
              <a:buNone/>
            </a:pPr>
            <a:r>
              <a:rPr lang="en-US" b="1" dirty="0"/>
              <a:t> </a:t>
            </a:r>
            <a:endParaRPr lang="fr-FR" dirty="0"/>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The mirror stage</a:t>
            </a:r>
          </a:p>
        </p:txBody>
      </p:sp>
      <p:sp>
        <p:nvSpPr>
          <p:cNvPr id="3" name="Espace réservé du contenu 2"/>
          <p:cNvSpPr>
            <a:spLocks noGrp="1"/>
          </p:cNvSpPr>
          <p:nvPr>
            <p:ph idx="1"/>
          </p:nvPr>
        </p:nvSpPr>
        <p:spPr/>
        <p:txBody>
          <a:bodyPr>
            <a:normAutofit fontScale="85000" lnSpcReduction="20000"/>
          </a:bodyPr>
          <a:lstStyle/>
          <a:p>
            <a:r>
              <a:rPr lang="en-US" b="1" dirty="0"/>
              <a:t>In other words, the passing of the mirror stage marks the transition from the child’s</a:t>
            </a:r>
            <a:r>
              <a:rPr lang="fr-FR" b="1" dirty="0"/>
              <a:t> </a:t>
            </a:r>
            <a:r>
              <a:rPr lang="en-US" b="1" dirty="0"/>
              <a:t>jubilant and comforting assumption of his satisfying total image or “I” in the mirror to</a:t>
            </a:r>
            <a:r>
              <a:rPr lang="fr-FR" b="1" dirty="0"/>
              <a:t> </a:t>
            </a:r>
            <a:r>
              <a:rPr lang="en-US" b="1" dirty="0"/>
              <a:t>his entry into the social world.</a:t>
            </a:r>
            <a:r>
              <a:rPr lang="en-US" dirty="0"/>
              <a:t> As Lacan puts it, the ending of the mirror stage</a:t>
            </a:r>
            <a:r>
              <a:rPr lang="fr-FR" dirty="0"/>
              <a:t> </a:t>
            </a:r>
            <a:r>
              <a:rPr lang="en-US" dirty="0"/>
              <a:t>“</a:t>
            </a:r>
            <a:r>
              <a:rPr lang="en-US" b="1" dirty="0"/>
              <a:t>inaugurates . . . the dialectic that will henceforth link the </a:t>
            </a:r>
            <a:r>
              <a:rPr lang="en-US" b="1" i="1" dirty="0"/>
              <a:t>I </a:t>
            </a:r>
            <a:r>
              <a:rPr lang="en-US" b="1" dirty="0"/>
              <a:t>to socially elaborated</a:t>
            </a:r>
            <a:r>
              <a:rPr lang="fr-FR" b="1" dirty="0"/>
              <a:t> </a:t>
            </a:r>
            <a:r>
              <a:rPr lang="en-US" b="1" dirty="0"/>
              <a:t>situations</a:t>
            </a:r>
            <a:r>
              <a:rPr lang="en-US" dirty="0"/>
              <a:t>” (</a:t>
            </a:r>
            <a:r>
              <a:rPr lang="en-US" i="1" dirty="0"/>
              <a:t>Écrits</a:t>
            </a:r>
            <a:r>
              <a:rPr lang="en-US" dirty="0"/>
              <a:t>, 5). Lacan adds that this moment corresponds to a “</a:t>
            </a:r>
            <a:r>
              <a:rPr lang="en-US" b="1" dirty="0"/>
              <a:t>natural maturation</a:t>
            </a:r>
            <a:r>
              <a:rPr lang="en-US" dirty="0"/>
              <a:t>,”</a:t>
            </a:r>
            <a:r>
              <a:rPr lang="fr-FR" dirty="0"/>
              <a:t> </a:t>
            </a:r>
            <a:r>
              <a:rPr lang="en-US" dirty="0"/>
              <a:t>which itself is normalized by “</a:t>
            </a:r>
            <a:r>
              <a:rPr lang="en-US" b="1" dirty="0"/>
              <a:t>cultural mediation</a:t>
            </a:r>
            <a:r>
              <a:rPr lang="en-US" dirty="0"/>
              <a:t>” as in the case of the Oedipus</a:t>
            </a:r>
            <a:r>
              <a:rPr lang="fr-FR" dirty="0"/>
              <a:t> </a:t>
            </a:r>
            <a:r>
              <a:rPr lang="en-US" dirty="0"/>
              <a:t>complex (</a:t>
            </a:r>
            <a:r>
              <a:rPr lang="en-US" i="1" dirty="0"/>
              <a:t>Écrits</a:t>
            </a:r>
            <a:r>
              <a:rPr lang="en-US" dirty="0"/>
              <a:t>, 5–6). </a:t>
            </a:r>
            <a:r>
              <a:rPr lang="en-US" b="1" dirty="0"/>
              <a:t>The child has effectively passed from the imaginary order to the</a:t>
            </a:r>
            <a:r>
              <a:rPr lang="fr-FR" b="1" dirty="0"/>
              <a:t> symbolic order.</a:t>
            </a:r>
            <a:endParaRPr lang="fr-FR" dirty="0"/>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Quotes by Lacan</a:t>
            </a:r>
          </a:p>
        </p:txBody>
      </p:sp>
      <p:sp>
        <p:nvSpPr>
          <p:cNvPr id="3" name="Espace réservé du contenu 2"/>
          <p:cNvSpPr>
            <a:spLocks noGrp="1"/>
          </p:cNvSpPr>
          <p:nvPr>
            <p:ph idx="1"/>
          </p:nvPr>
        </p:nvSpPr>
        <p:spPr/>
        <p:txBody>
          <a:bodyPr>
            <a:normAutofit/>
          </a:bodyPr>
          <a:lstStyle/>
          <a:p>
            <a:r>
              <a:rPr lang="en-US" dirty="0"/>
              <a:t>“The reason we go to poetry is not for wisdom, but for the dismantling of wisdom” </a:t>
            </a:r>
          </a:p>
          <a:p>
            <a:r>
              <a:rPr lang="en-US" dirty="0"/>
              <a:t>The knowledge that there is a part of the psychic functions that are out of conscious reach, we did not need to wait for Freud to know this!</a:t>
            </a:r>
          </a:p>
          <a:p>
            <a:r>
              <a:rPr lang="en-US" dirty="0"/>
              <a:t>“Love is giving something you don't have to someone who doesn't want it.” </a:t>
            </a:r>
            <a:br>
              <a:rPr lang="en-US" dirty="0"/>
            </a:b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a:t>Introduction:</a:t>
            </a:r>
          </a:p>
        </p:txBody>
      </p:sp>
      <p:sp>
        <p:nvSpPr>
          <p:cNvPr id="3" name="Espace réservé du contenu 2"/>
          <p:cNvSpPr>
            <a:spLocks noGrp="1"/>
          </p:cNvSpPr>
          <p:nvPr>
            <p:ph idx="1"/>
          </p:nvPr>
        </p:nvSpPr>
        <p:spPr/>
        <p:txBody>
          <a:bodyPr>
            <a:normAutofit fontScale="77500" lnSpcReduction="20000"/>
          </a:bodyPr>
          <a:lstStyle/>
          <a:p>
            <a:r>
              <a:rPr lang="en-US" dirty="0"/>
              <a:t>The work of the French psychoanalyst </a:t>
            </a:r>
            <a:r>
              <a:rPr lang="en-US" b="1" dirty="0"/>
              <a:t>Jacques Lacan</a:t>
            </a:r>
            <a:r>
              <a:rPr lang="en-US" dirty="0"/>
              <a:t> centers around his extensive re-reading of </a:t>
            </a:r>
            <a:r>
              <a:rPr lang="en-US" b="1" dirty="0"/>
              <a:t>Freud</a:t>
            </a:r>
            <a:r>
              <a:rPr lang="en-US" dirty="0"/>
              <a:t> in the light of insights furnished by linguistics and structuralism.</a:t>
            </a:r>
          </a:p>
          <a:p>
            <a:pPr>
              <a:buNone/>
            </a:pPr>
            <a:endParaRPr lang="en-US" dirty="0"/>
          </a:p>
          <a:p>
            <a:r>
              <a:rPr lang="en-US" dirty="0"/>
              <a:t>He studied medicine, after which he undertook training in psychiatry. In 1939 he joined the Psychoanalytic Society of Paris and became president of this organization in 1953. He was criticized, however, for his irregular techniques and was eventually made something of </a:t>
            </a:r>
            <a:r>
              <a:rPr lang="en-US" b="1" dirty="0"/>
              <a:t>an outcast</a:t>
            </a:r>
            <a:r>
              <a:rPr lang="en-US" dirty="0"/>
              <a:t>. He responded by establishing his own </a:t>
            </a:r>
            <a:r>
              <a:rPr lang="en-US" b="1" dirty="0"/>
              <a:t>Freudian School</a:t>
            </a:r>
            <a:r>
              <a:rPr lang="en-US" dirty="0"/>
              <a:t>, which he himself dissolved in 1980, just before his death.</a:t>
            </a:r>
            <a:endParaRPr lang="fr-FR" dirty="0"/>
          </a:p>
          <a:p>
            <a:pPr>
              <a:buNone/>
            </a:pPr>
            <a:r>
              <a:rPr lang="en-US" dirty="0"/>
              <a:t> </a:t>
            </a:r>
            <a:endParaRPr lang="fr-FR" dirty="0"/>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Theorists who influenced the Lacanian Theory</a:t>
            </a:r>
          </a:p>
        </p:txBody>
      </p:sp>
      <p:sp>
        <p:nvSpPr>
          <p:cNvPr id="3" name="Espace réservé du contenu 2"/>
          <p:cNvSpPr>
            <a:spLocks noGrp="1"/>
          </p:cNvSpPr>
          <p:nvPr>
            <p:ph idx="1"/>
          </p:nvPr>
        </p:nvSpPr>
        <p:spPr/>
        <p:txBody>
          <a:bodyPr/>
          <a:lstStyle/>
          <a:p>
            <a:r>
              <a:rPr lang="en-US" dirty="0"/>
              <a:t>Apart from Freud, the main influences on Lacan’s work were </a:t>
            </a:r>
            <a:r>
              <a:rPr lang="en-US" b="1" dirty="0"/>
              <a:t>Saussure, Roman Jakobson</a:t>
            </a:r>
            <a:r>
              <a:rPr lang="en-US" dirty="0"/>
              <a:t>, and </a:t>
            </a:r>
            <a:r>
              <a:rPr lang="en-US" b="1" dirty="0"/>
              <a:t>Hegel.</a:t>
            </a:r>
          </a:p>
          <a:p>
            <a:r>
              <a:rPr lang="en-US" dirty="0"/>
              <a:t>Lacan’s reputation was established by his publication of </a:t>
            </a:r>
            <a:r>
              <a:rPr lang="en-US" b="1" i="1" dirty="0"/>
              <a:t>Écrits</a:t>
            </a:r>
            <a:r>
              <a:rPr lang="en-US" i="1" dirty="0"/>
              <a:t> </a:t>
            </a:r>
            <a:r>
              <a:rPr lang="en-US" dirty="0"/>
              <a:t>(1966), a large collection of essays and papers.</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Lacan’s impact on theorists</a:t>
            </a:r>
          </a:p>
        </p:txBody>
      </p:sp>
      <p:sp>
        <p:nvSpPr>
          <p:cNvPr id="3" name="Espace réservé du contenu 2"/>
          <p:cNvSpPr>
            <a:spLocks noGrp="1"/>
          </p:cNvSpPr>
          <p:nvPr>
            <p:ph idx="1"/>
          </p:nvPr>
        </p:nvSpPr>
        <p:spPr/>
        <p:txBody>
          <a:bodyPr>
            <a:normAutofit fontScale="92500" lnSpcReduction="20000"/>
          </a:bodyPr>
          <a:lstStyle/>
          <a:p>
            <a:r>
              <a:rPr lang="en-US" dirty="0"/>
              <a:t>Lacan’s influence not only has extended over the field of psychoanalysis but also reaches into the work of </a:t>
            </a:r>
            <a:r>
              <a:rPr lang="en-US" b="1" dirty="0"/>
              <a:t>Marxists </a:t>
            </a:r>
            <a:r>
              <a:rPr lang="en-US" dirty="0"/>
              <a:t>such as </a:t>
            </a:r>
            <a:r>
              <a:rPr lang="en-US" b="1" dirty="0"/>
              <a:t>Louis Althusser</a:t>
            </a:r>
            <a:r>
              <a:rPr lang="en-US" dirty="0"/>
              <a:t> (whose theories were influenced by Lacan and who, ironically, became Lacan’s patient, after which, even more ironically, he killed his wife) and feminists such as </a:t>
            </a:r>
            <a:r>
              <a:rPr lang="en-US" b="1" dirty="0"/>
              <a:t>Julia Kristeva</a:t>
            </a:r>
            <a:r>
              <a:rPr lang="en-US" dirty="0"/>
              <a:t> and </a:t>
            </a:r>
            <a:r>
              <a:rPr lang="en-US" b="1" dirty="0"/>
              <a:t>Jane Gallop</a:t>
            </a:r>
            <a:r>
              <a:rPr lang="en-US" dirty="0"/>
              <a:t>, as well as deconstructive thinkers such as </a:t>
            </a:r>
            <a:r>
              <a:rPr lang="en-US" b="1" dirty="0"/>
              <a:t>Barbara Johnson</a:t>
            </a:r>
            <a:r>
              <a:rPr lang="en-US" dirty="0"/>
              <a:t>. Other feminists have reacted strongly against the </a:t>
            </a:r>
            <a:r>
              <a:rPr lang="en-US" b="1" dirty="0"/>
              <a:t>phallocentric thrust</a:t>
            </a:r>
            <a:r>
              <a:rPr lang="en-US" dirty="0"/>
              <a:t> (a not altogether inapt expression) of Lacan’s own work.</a:t>
            </a:r>
            <a:endParaRPr lang="fr-FR" dirty="0"/>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a:t>Lacan’s Three Orders:</a:t>
            </a:r>
            <a:br>
              <a:rPr lang="fr-FR" dirty="0"/>
            </a:br>
            <a:endParaRPr lang="fr-FR" dirty="0"/>
          </a:p>
        </p:txBody>
      </p:sp>
      <p:sp>
        <p:nvSpPr>
          <p:cNvPr id="3" name="Espace réservé du contenu 2"/>
          <p:cNvSpPr>
            <a:spLocks noGrp="1"/>
          </p:cNvSpPr>
          <p:nvPr>
            <p:ph idx="1"/>
          </p:nvPr>
        </p:nvSpPr>
        <p:spPr/>
        <p:txBody>
          <a:bodyPr>
            <a:normAutofit fontScale="77500" lnSpcReduction="20000"/>
          </a:bodyPr>
          <a:lstStyle/>
          <a:p>
            <a:r>
              <a:rPr lang="en-US" dirty="0"/>
              <a:t>Lacan posits three orders or states of human mental disposition: the </a:t>
            </a:r>
            <a:r>
              <a:rPr lang="en-US" b="1" i="1" dirty="0"/>
              <a:t>imaginary</a:t>
            </a:r>
            <a:r>
              <a:rPr lang="en-US" i="1" dirty="0"/>
              <a:t> </a:t>
            </a:r>
            <a:r>
              <a:rPr lang="en-US" dirty="0"/>
              <a:t>order, the </a:t>
            </a:r>
            <a:r>
              <a:rPr lang="en-US" b="1" i="1" dirty="0"/>
              <a:t>symbolic</a:t>
            </a:r>
            <a:r>
              <a:rPr lang="en-US" i="1" dirty="0"/>
              <a:t> </a:t>
            </a:r>
            <a:r>
              <a:rPr lang="en-US" dirty="0"/>
              <a:t>order, and the </a:t>
            </a:r>
            <a:r>
              <a:rPr lang="en-US" b="1" i="1" dirty="0"/>
              <a:t>real</a:t>
            </a:r>
            <a:r>
              <a:rPr lang="en-US" dirty="0"/>
              <a:t>. </a:t>
            </a:r>
          </a:p>
          <a:p>
            <a:r>
              <a:rPr lang="en-US" dirty="0"/>
              <a:t>The imaginary order is a </a:t>
            </a:r>
            <a:r>
              <a:rPr lang="en-US" b="1" dirty="0"/>
              <a:t>pre-Oedipal</a:t>
            </a:r>
            <a:r>
              <a:rPr lang="en-US" dirty="0"/>
              <a:t> phase where an infant is as yet unable to distinguish itself from its mother’s body or to recognize the lines of demarcation between itself and objects in the world; indeed, it does not as yet know itself as a coherent entity or self. Hence, the imaginary phase is one of </a:t>
            </a:r>
            <a:r>
              <a:rPr lang="en-US" b="1" dirty="0"/>
              <a:t>unity</a:t>
            </a:r>
            <a:r>
              <a:rPr lang="en-US" dirty="0"/>
              <a:t> (between the child and its surroundings), as well as of </a:t>
            </a:r>
            <a:r>
              <a:rPr lang="en-US" b="1" dirty="0"/>
              <a:t>immediate possession</a:t>
            </a:r>
            <a:r>
              <a:rPr lang="en-US" dirty="0"/>
              <a:t> (of the mother and objects), a condition of </a:t>
            </a:r>
            <a:r>
              <a:rPr lang="en-US" b="1" dirty="0"/>
              <a:t>reassuring plenitude</a:t>
            </a:r>
            <a:r>
              <a:rPr lang="en-US" dirty="0"/>
              <a:t>, a world consisting </a:t>
            </a:r>
            <a:r>
              <a:rPr lang="en-US" b="1" dirty="0"/>
              <a:t>wholly of images</a:t>
            </a:r>
            <a:r>
              <a:rPr lang="en-US" dirty="0"/>
              <a:t> (hence “imaginary”) that is not </a:t>
            </a:r>
            <a:r>
              <a:rPr lang="en-US" b="1" dirty="0"/>
              <a:t>fragmented or mediated by difference, by categories, in a word, by languag</a:t>
            </a:r>
            <a:r>
              <a:rPr lang="en-US" dirty="0"/>
              <a:t>e </a:t>
            </a:r>
            <a:r>
              <a:rPr lang="en-US" b="1" dirty="0"/>
              <a:t>and signs</a:t>
            </a:r>
            <a:r>
              <a:rPr lang="en-US" dirty="0"/>
              <a:t>. </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en-US" dirty="0"/>
              <a:t>The </a:t>
            </a:r>
            <a:r>
              <a:rPr lang="en-US" b="1" dirty="0"/>
              <a:t>symbolic </a:t>
            </a:r>
            <a:r>
              <a:rPr lang="en-US" dirty="0"/>
              <a:t>order</a:t>
            </a:r>
            <a:endParaRPr lang="fr-FR" dirty="0"/>
          </a:p>
        </p:txBody>
      </p:sp>
      <p:sp>
        <p:nvSpPr>
          <p:cNvPr id="3" name="Espace réservé du contenu 2"/>
          <p:cNvSpPr>
            <a:spLocks noGrp="1"/>
          </p:cNvSpPr>
          <p:nvPr>
            <p:ph idx="1"/>
          </p:nvPr>
        </p:nvSpPr>
        <p:spPr/>
        <p:txBody>
          <a:bodyPr>
            <a:normAutofit fontScale="70000" lnSpcReduction="20000"/>
          </a:bodyPr>
          <a:lstStyle/>
          <a:p>
            <a:r>
              <a:rPr lang="en-US" dirty="0"/>
              <a:t>which is the world of </a:t>
            </a:r>
            <a:r>
              <a:rPr lang="en-US" b="1" dirty="0"/>
              <a:t>predefined social roles</a:t>
            </a:r>
            <a:r>
              <a:rPr lang="en-US" dirty="0"/>
              <a:t> and </a:t>
            </a:r>
            <a:r>
              <a:rPr lang="en-US" b="1" dirty="0"/>
              <a:t>gender differences</a:t>
            </a:r>
            <a:r>
              <a:rPr lang="en-US" dirty="0"/>
              <a:t>, the world of subjects and objects, the world of </a:t>
            </a:r>
            <a:r>
              <a:rPr lang="en-US" b="1" dirty="0"/>
              <a:t>language.</a:t>
            </a:r>
            <a:endParaRPr lang="fr-FR" dirty="0"/>
          </a:p>
          <a:p>
            <a:r>
              <a:rPr lang="en-US" dirty="0"/>
              <a:t>In this way, Lacan effectively reformulates in linguistic terms Freud’s account of the </a:t>
            </a:r>
            <a:r>
              <a:rPr lang="en-US" b="1" dirty="0"/>
              <a:t>Oedipus</a:t>
            </a:r>
            <a:r>
              <a:rPr lang="en-US" dirty="0"/>
              <a:t> </a:t>
            </a:r>
            <a:r>
              <a:rPr lang="en-US" b="1" dirty="0"/>
              <a:t>complex</a:t>
            </a:r>
            <a:r>
              <a:rPr lang="en-US" dirty="0"/>
              <a:t>. Freud had posited that the infant’s desire for its mother is prohibited by the father, who threatens the infant with castration. Faced with this threat, the infant represses his desire, thereby opening up the dimension of the unconscious, which is for Lacan (and Freud as seen through Lacan) not a “place” but a relation to the social world of law, morality, religion, and conscience. According to Freud, the child internalizes through the father’s commands (what Lacan calls the </a:t>
            </a:r>
            <a:r>
              <a:rPr lang="en-US" b="1" dirty="0"/>
              <a:t>Law of the Father</a:t>
            </a:r>
            <a:r>
              <a:rPr lang="en-US" dirty="0"/>
              <a:t>) the </a:t>
            </a:r>
            <a:r>
              <a:rPr lang="en-US" b="1" dirty="0"/>
              <a:t>appropriate standards of socially acceptable</a:t>
            </a:r>
            <a:r>
              <a:rPr lang="en-US" dirty="0"/>
              <a:t> thought and behavior.</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The symbolic</a:t>
            </a:r>
          </a:p>
        </p:txBody>
      </p:sp>
      <p:sp>
        <p:nvSpPr>
          <p:cNvPr id="3" name="Espace réservé du contenu 2"/>
          <p:cNvSpPr>
            <a:spLocks noGrp="1"/>
          </p:cNvSpPr>
          <p:nvPr>
            <p:ph idx="1"/>
          </p:nvPr>
        </p:nvSpPr>
        <p:spPr/>
        <p:txBody>
          <a:bodyPr>
            <a:normAutofit fontScale="85000" lnSpcReduction="10000"/>
          </a:bodyPr>
          <a:lstStyle/>
          <a:p>
            <a:r>
              <a:rPr lang="en-US" dirty="0"/>
              <a:t>Freud calls these standards internalized as conscience the child’s “</a:t>
            </a:r>
            <a:r>
              <a:rPr lang="en-US" b="1" dirty="0"/>
              <a:t>superego.</a:t>
            </a:r>
            <a:r>
              <a:rPr lang="en-US" dirty="0"/>
              <a:t>” The child now identifies with the father, sliding into his own gendered role, in the knowledge that he too is destined for </a:t>
            </a:r>
            <a:r>
              <a:rPr lang="en-US" b="1" dirty="0"/>
              <a:t>fatherhood</a:t>
            </a:r>
            <a:r>
              <a:rPr lang="en-US" dirty="0"/>
              <a:t>. Of course, the repressed desire(s) continue to exert their influence on conscious life. As Lacan rewrites this process, the child, in passingfrom the imaginary to the symbolic order, continues </a:t>
            </a:r>
            <a:r>
              <a:rPr lang="en-US" b="1" dirty="0"/>
              <a:t>to long for the security</a:t>
            </a:r>
            <a:r>
              <a:rPr lang="en-US" dirty="0"/>
              <a:t> and </a:t>
            </a:r>
            <a:r>
              <a:rPr lang="en-US" b="1" dirty="0"/>
              <a:t>wholeness </a:t>
            </a:r>
            <a:r>
              <a:rPr lang="en-US" dirty="0"/>
              <a:t>it previously felt: it is now no longer in full possession of its mother and of entities in the world; rather, </a:t>
            </a:r>
            <a:r>
              <a:rPr lang="en-US" b="1" dirty="0"/>
              <a:t>it is distinguished</a:t>
            </a:r>
            <a:r>
              <a:rPr lang="en-US" dirty="0"/>
              <a:t> from them in and through a </a:t>
            </a:r>
            <a:r>
              <a:rPr lang="en-US" b="1" dirty="0"/>
              <a:t>network of signification</a:t>
            </a:r>
            <a:r>
              <a:rPr lang="en-US" dirty="0"/>
              <a:t>. </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The symbolic</a:t>
            </a:r>
          </a:p>
        </p:txBody>
      </p:sp>
      <p:sp>
        <p:nvSpPr>
          <p:cNvPr id="3" name="Espace réservé du contenu 2"/>
          <p:cNvSpPr>
            <a:spLocks noGrp="1"/>
          </p:cNvSpPr>
          <p:nvPr>
            <p:ph idx="1"/>
          </p:nvPr>
        </p:nvSpPr>
        <p:spPr/>
        <p:txBody>
          <a:bodyPr>
            <a:normAutofit fontScale="77500" lnSpcReduction="20000"/>
          </a:bodyPr>
          <a:lstStyle/>
          <a:p>
            <a:r>
              <a:rPr lang="en-US" b="1" dirty="0"/>
              <a:t>The child’s desire</a:t>
            </a:r>
            <a:r>
              <a:rPr lang="en-US" dirty="0"/>
              <a:t>, as Lacan explains it, passes in an unceasing movement along an infinite chain of signifiers, in search of unity, security, of ultimate meaning, in an ever elusive signified, and immaturely clinging to </a:t>
            </a:r>
            <a:r>
              <a:rPr lang="en-US" b="1" dirty="0"/>
              <a:t>the fictive notion of unitary selfhood</a:t>
            </a:r>
            <a:r>
              <a:rPr lang="en-US" dirty="0"/>
              <a:t> that began in the imaginary phase. The child exists in an </a:t>
            </a:r>
            <a:r>
              <a:rPr lang="en-US" b="1" dirty="0"/>
              <a:t>alienated condition</a:t>
            </a:r>
            <a:r>
              <a:rPr lang="en-US" dirty="0"/>
              <a:t>, its relationships with objects always highly mediated and controlled by </a:t>
            </a:r>
            <a:r>
              <a:rPr lang="en-US" b="1" dirty="0"/>
              <a:t>social structures</a:t>
            </a:r>
            <a:r>
              <a:rPr lang="en-US" dirty="0"/>
              <a:t> at the heart of whose operations is </a:t>
            </a:r>
            <a:r>
              <a:rPr lang="en-US" b="1" dirty="0"/>
              <a:t>language</a:t>
            </a:r>
            <a:r>
              <a:rPr lang="en-US" dirty="0"/>
              <a:t>.</a:t>
            </a:r>
            <a:r>
              <a:rPr lang="en-US" b="1" dirty="0"/>
              <a:t> </a:t>
            </a:r>
            <a:r>
              <a:rPr lang="en-US" dirty="0"/>
              <a:t>When I speak, I refer to myself as ‘I’ and to the person I address as ‘you’. When ‘you’ reply, the persons are reversed and ‘I’ becomes ‘you’, and so on. </a:t>
            </a:r>
            <a:r>
              <a:rPr lang="en-US" b="1" dirty="0"/>
              <a:t>We can communicate only if we accept this strange reversibility of persons.</a:t>
            </a:r>
            <a:endParaRPr lang="fr-FR" dirty="0"/>
          </a:p>
          <a:p>
            <a:r>
              <a:rPr lang="en-US" b="1" dirty="0"/>
              <a:t> </a:t>
            </a:r>
            <a:endParaRPr lang="fr-FR" dirty="0"/>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The </a:t>
            </a:r>
            <a:r>
              <a:rPr lang="en-US" b="1" dirty="0"/>
              <a:t>“real”</a:t>
            </a:r>
            <a:endParaRPr lang="fr-FR" dirty="0"/>
          </a:p>
        </p:txBody>
      </p:sp>
      <p:sp>
        <p:nvSpPr>
          <p:cNvPr id="3" name="Espace réservé du contenu 2"/>
          <p:cNvSpPr>
            <a:spLocks noGrp="1"/>
          </p:cNvSpPr>
          <p:nvPr>
            <p:ph idx="1"/>
          </p:nvPr>
        </p:nvSpPr>
        <p:spPr/>
        <p:txBody>
          <a:bodyPr>
            <a:normAutofit lnSpcReduction="10000"/>
          </a:bodyPr>
          <a:lstStyle/>
          <a:p>
            <a:r>
              <a:rPr lang="en-US" dirty="0"/>
              <a:t>Lacan never accurately describes the </a:t>
            </a:r>
            <a:r>
              <a:rPr lang="en-US" b="1" dirty="0"/>
              <a:t>“real”</a:t>
            </a:r>
            <a:r>
              <a:rPr lang="en-US" dirty="0"/>
              <a:t>: he seems to think of it as what lies </a:t>
            </a:r>
            <a:r>
              <a:rPr lang="en-US" b="1" dirty="0"/>
              <a:t>beyond the world of signification</a:t>
            </a:r>
            <a:r>
              <a:rPr lang="en-US" dirty="0"/>
              <a:t>, perhaps a </a:t>
            </a:r>
            <a:r>
              <a:rPr lang="en-US" b="1" dirty="0"/>
              <a:t>primordial immediacy of experience prior to language.</a:t>
            </a:r>
            <a:r>
              <a:rPr lang="en-US" dirty="0"/>
              <a:t> For Lacan, the real is the </a:t>
            </a:r>
            <a:r>
              <a:rPr lang="en-US" b="1" dirty="0"/>
              <a:t>impossible.</a:t>
            </a:r>
          </a:p>
          <a:p>
            <a:r>
              <a:rPr lang="en-US" dirty="0"/>
              <a:t>It is impossible to imagine, impossible to integrate into the symbolic order. This character of impossibility to symbolization lends the real its traumatic quality. </a:t>
            </a:r>
            <a:endParaRPr lang="fr-FR" dirty="0"/>
          </a:p>
          <a:p>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192</TotalTime>
  <Words>1428</Words>
  <Application>Microsoft Office PowerPoint</Application>
  <PresentationFormat>Affichage à l'écran (4:3)</PresentationFormat>
  <Paragraphs>39</Paragraphs>
  <Slides>13</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13</vt:i4>
      </vt:variant>
    </vt:vector>
  </HeadingPairs>
  <TitlesOfParts>
    <vt:vector size="20" baseType="lpstr">
      <vt:lpstr>Arial</vt:lpstr>
      <vt:lpstr>Corbel</vt:lpstr>
      <vt:lpstr>Times New Roman</vt:lpstr>
      <vt:lpstr>Wingdings</vt:lpstr>
      <vt:lpstr>Wingdings 2</vt:lpstr>
      <vt:lpstr>Wingdings 3</vt:lpstr>
      <vt:lpstr>Module</vt:lpstr>
      <vt:lpstr>Présentation PowerPoint</vt:lpstr>
      <vt:lpstr>Introduction:</vt:lpstr>
      <vt:lpstr>Theorists who influenced the Lacanian Theory</vt:lpstr>
      <vt:lpstr>Lacan’s impact on theorists</vt:lpstr>
      <vt:lpstr>Lacan’s Three Orders: </vt:lpstr>
      <vt:lpstr>The symbolic order</vt:lpstr>
      <vt:lpstr>The symbolic</vt:lpstr>
      <vt:lpstr>The symbolic</vt:lpstr>
      <vt:lpstr>The “real”</vt:lpstr>
      <vt:lpstr>The mirror stage </vt:lpstr>
      <vt:lpstr>The mirror stage</vt:lpstr>
      <vt:lpstr>The mirror stage</vt:lpstr>
      <vt:lpstr>Quotes by Lacan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acer</dc:creator>
  <cp:lastModifiedBy>Bouallegue, Leyla</cp:lastModifiedBy>
  <cp:revision>25</cp:revision>
  <dcterms:created xsi:type="dcterms:W3CDTF">2020-03-03T11:04:20Z</dcterms:created>
  <dcterms:modified xsi:type="dcterms:W3CDTF">2022-02-21T21:53:11Z</dcterms:modified>
</cp:coreProperties>
</file>